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46"/>
  </p:notesMasterIdLst>
  <p:handoutMasterIdLst>
    <p:handoutMasterId r:id="rId147"/>
  </p:handoutMasterIdLst>
  <p:sldIdLst>
    <p:sldId id="256" r:id="rId2"/>
    <p:sldId id="258" r:id="rId3"/>
    <p:sldId id="392" r:id="rId4"/>
    <p:sldId id="394" r:id="rId5"/>
    <p:sldId id="393" r:id="rId6"/>
    <p:sldId id="395" r:id="rId7"/>
    <p:sldId id="396" r:id="rId8"/>
    <p:sldId id="398" r:id="rId9"/>
    <p:sldId id="397" r:id="rId10"/>
    <p:sldId id="399" r:id="rId11"/>
    <p:sldId id="400" r:id="rId12"/>
    <p:sldId id="401" r:id="rId13"/>
    <p:sldId id="402" r:id="rId14"/>
    <p:sldId id="403" r:id="rId15"/>
    <p:sldId id="404" r:id="rId16"/>
    <p:sldId id="405" r:id="rId17"/>
    <p:sldId id="406" r:id="rId18"/>
    <p:sldId id="407" r:id="rId19"/>
    <p:sldId id="408" r:id="rId20"/>
    <p:sldId id="409" r:id="rId21"/>
    <p:sldId id="410" r:id="rId22"/>
    <p:sldId id="411" r:id="rId23"/>
    <p:sldId id="412" r:id="rId24"/>
    <p:sldId id="414" r:id="rId25"/>
    <p:sldId id="413" r:id="rId26"/>
    <p:sldId id="415" r:id="rId27"/>
    <p:sldId id="416" r:id="rId28"/>
    <p:sldId id="417" r:id="rId29"/>
    <p:sldId id="418" r:id="rId30"/>
    <p:sldId id="419" r:id="rId31"/>
    <p:sldId id="420" r:id="rId32"/>
    <p:sldId id="421" r:id="rId33"/>
    <p:sldId id="422" r:id="rId34"/>
    <p:sldId id="423" r:id="rId35"/>
    <p:sldId id="424" r:id="rId36"/>
    <p:sldId id="534" r:id="rId37"/>
    <p:sldId id="425" r:id="rId38"/>
    <p:sldId id="426" r:id="rId39"/>
    <p:sldId id="428" r:id="rId40"/>
    <p:sldId id="427" r:id="rId41"/>
    <p:sldId id="429" r:id="rId42"/>
    <p:sldId id="430" r:id="rId43"/>
    <p:sldId id="431" r:id="rId44"/>
    <p:sldId id="432" r:id="rId45"/>
    <p:sldId id="433" r:id="rId46"/>
    <p:sldId id="434" r:id="rId47"/>
    <p:sldId id="435" r:id="rId48"/>
    <p:sldId id="436" r:id="rId49"/>
    <p:sldId id="437" r:id="rId50"/>
    <p:sldId id="438" r:id="rId51"/>
    <p:sldId id="439" r:id="rId52"/>
    <p:sldId id="440" r:id="rId53"/>
    <p:sldId id="441" r:id="rId54"/>
    <p:sldId id="442" r:id="rId55"/>
    <p:sldId id="443" r:id="rId56"/>
    <p:sldId id="444" r:id="rId57"/>
    <p:sldId id="445" r:id="rId58"/>
    <p:sldId id="446" r:id="rId59"/>
    <p:sldId id="447" r:id="rId60"/>
    <p:sldId id="448" r:id="rId61"/>
    <p:sldId id="449" r:id="rId62"/>
    <p:sldId id="450" r:id="rId63"/>
    <p:sldId id="451" r:id="rId64"/>
    <p:sldId id="452" r:id="rId65"/>
    <p:sldId id="453" r:id="rId66"/>
    <p:sldId id="454" r:id="rId67"/>
    <p:sldId id="455" r:id="rId68"/>
    <p:sldId id="456" r:id="rId69"/>
    <p:sldId id="457" r:id="rId70"/>
    <p:sldId id="458" r:id="rId71"/>
    <p:sldId id="459" r:id="rId72"/>
    <p:sldId id="460" r:id="rId73"/>
    <p:sldId id="461" r:id="rId74"/>
    <p:sldId id="462" r:id="rId75"/>
    <p:sldId id="463" r:id="rId76"/>
    <p:sldId id="464" r:id="rId77"/>
    <p:sldId id="465" r:id="rId78"/>
    <p:sldId id="466" r:id="rId79"/>
    <p:sldId id="467" r:id="rId80"/>
    <p:sldId id="469" r:id="rId81"/>
    <p:sldId id="470" r:id="rId82"/>
    <p:sldId id="471" r:id="rId83"/>
    <p:sldId id="472" r:id="rId84"/>
    <p:sldId id="473" r:id="rId85"/>
    <p:sldId id="474" r:id="rId86"/>
    <p:sldId id="475" r:id="rId87"/>
    <p:sldId id="476" r:id="rId88"/>
    <p:sldId id="477" r:id="rId89"/>
    <p:sldId id="481" r:id="rId90"/>
    <p:sldId id="479" r:id="rId91"/>
    <p:sldId id="478" r:id="rId92"/>
    <p:sldId id="482" r:id="rId93"/>
    <p:sldId id="480" r:id="rId94"/>
    <p:sldId id="483" r:id="rId95"/>
    <p:sldId id="484" r:id="rId96"/>
    <p:sldId id="485" r:id="rId97"/>
    <p:sldId id="486" r:id="rId98"/>
    <p:sldId id="487" r:id="rId99"/>
    <p:sldId id="488" r:id="rId100"/>
    <p:sldId id="489" r:id="rId101"/>
    <p:sldId id="490" r:id="rId102"/>
    <p:sldId id="491" r:id="rId103"/>
    <p:sldId id="492" r:id="rId104"/>
    <p:sldId id="493" r:id="rId105"/>
    <p:sldId id="494" r:id="rId106"/>
    <p:sldId id="495" r:id="rId107"/>
    <p:sldId id="496" r:id="rId108"/>
    <p:sldId id="497" r:id="rId109"/>
    <p:sldId id="498" r:id="rId110"/>
    <p:sldId id="499" r:id="rId111"/>
    <p:sldId id="500" r:id="rId112"/>
    <p:sldId id="501" r:id="rId113"/>
    <p:sldId id="502" r:id="rId114"/>
    <p:sldId id="503" r:id="rId115"/>
    <p:sldId id="504" r:id="rId116"/>
    <p:sldId id="505" r:id="rId117"/>
    <p:sldId id="506" r:id="rId118"/>
    <p:sldId id="507" r:id="rId119"/>
    <p:sldId id="508" r:id="rId120"/>
    <p:sldId id="509" r:id="rId121"/>
    <p:sldId id="510" r:id="rId122"/>
    <p:sldId id="511" r:id="rId123"/>
    <p:sldId id="512" r:id="rId124"/>
    <p:sldId id="513" r:id="rId125"/>
    <p:sldId id="514" r:id="rId126"/>
    <p:sldId id="515" r:id="rId127"/>
    <p:sldId id="516" r:id="rId128"/>
    <p:sldId id="517" r:id="rId129"/>
    <p:sldId id="518" r:id="rId130"/>
    <p:sldId id="519" r:id="rId131"/>
    <p:sldId id="520" r:id="rId132"/>
    <p:sldId id="521" r:id="rId133"/>
    <p:sldId id="522" r:id="rId134"/>
    <p:sldId id="523" r:id="rId135"/>
    <p:sldId id="524" r:id="rId136"/>
    <p:sldId id="525" r:id="rId137"/>
    <p:sldId id="526" r:id="rId138"/>
    <p:sldId id="527" r:id="rId139"/>
    <p:sldId id="528" r:id="rId140"/>
    <p:sldId id="529" r:id="rId141"/>
    <p:sldId id="530" r:id="rId142"/>
    <p:sldId id="531" r:id="rId143"/>
    <p:sldId id="532" r:id="rId144"/>
    <p:sldId id="390" r:id="rId145"/>
  </p:sldIdLst>
  <p:sldSz cx="9144000" cy="5715000" type="screen16x10"/>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05216" algn="l" rtl="0" eaLnBrk="0" fontAlgn="base" hangingPunct="0">
      <a:spcBef>
        <a:spcPct val="0"/>
      </a:spcBef>
      <a:spcAft>
        <a:spcPct val="0"/>
      </a:spcAft>
      <a:defRPr kern="1200">
        <a:solidFill>
          <a:schemeClr val="tx1"/>
        </a:solidFill>
        <a:latin typeface="Arial" charset="0"/>
        <a:ea typeface="+mn-ea"/>
        <a:cs typeface="+mn-cs"/>
      </a:defRPr>
    </a:lvl2pPr>
    <a:lvl3pPr marL="810433" algn="l" rtl="0" eaLnBrk="0" fontAlgn="base" hangingPunct="0">
      <a:spcBef>
        <a:spcPct val="0"/>
      </a:spcBef>
      <a:spcAft>
        <a:spcPct val="0"/>
      </a:spcAft>
      <a:defRPr kern="1200">
        <a:solidFill>
          <a:schemeClr val="tx1"/>
        </a:solidFill>
        <a:latin typeface="Arial" charset="0"/>
        <a:ea typeface="+mn-ea"/>
        <a:cs typeface="+mn-cs"/>
      </a:defRPr>
    </a:lvl3pPr>
    <a:lvl4pPr marL="1215649" algn="l" rtl="0" eaLnBrk="0" fontAlgn="base" hangingPunct="0">
      <a:spcBef>
        <a:spcPct val="0"/>
      </a:spcBef>
      <a:spcAft>
        <a:spcPct val="0"/>
      </a:spcAft>
      <a:defRPr kern="1200">
        <a:solidFill>
          <a:schemeClr val="tx1"/>
        </a:solidFill>
        <a:latin typeface="Arial" charset="0"/>
        <a:ea typeface="+mn-ea"/>
        <a:cs typeface="+mn-cs"/>
      </a:defRPr>
    </a:lvl4pPr>
    <a:lvl5pPr marL="1620865" algn="l" rtl="0" eaLnBrk="0" fontAlgn="base" hangingPunct="0">
      <a:spcBef>
        <a:spcPct val="0"/>
      </a:spcBef>
      <a:spcAft>
        <a:spcPct val="0"/>
      </a:spcAft>
      <a:defRPr kern="1200">
        <a:solidFill>
          <a:schemeClr val="tx1"/>
        </a:solidFill>
        <a:latin typeface="Arial" charset="0"/>
        <a:ea typeface="+mn-ea"/>
        <a:cs typeface="+mn-cs"/>
      </a:defRPr>
    </a:lvl5pPr>
    <a:lvl6pPr marL="2026082" algn="l" defTabSz="810433" rtl="0" eaLnBrk="1" latinLnBrk="0" hangingPunct="1">
      <a:defRPr kern="1200">
        <a:solidFill>
          <a:schemeClr val="tx1"/>
        </a:solidFill>
        <a:latin typeface="Arial" charset="0"/>
        <a:ea typeface="+mn-ea"/>
        <a:cs typeface="+mn-cs"/>
      </a:defRPr>
    </a:lvl6pPr>
    <a:lvl7pPr marL="2431298" algn="l" defTabSz="810433" rtl="0" eaLnBrk="1" latinLnBrk="0" hangingPunct="1">
      <a:defRPr kern="1200">
        <a:solidFill>
          <a:schemeClr val="tx1"/>
        </a:solidFill>
        <a:latin typeface="Arial" charset="0"/>
        <a:ea typeface="+mn-ea"/>
        <a:cs typeface="+mn-cs"/>
      </a:defRPr>
    </a:lvl7pPr>
    <a:lvl8pPr marL="2836515" algn="l" defTabSz="810433" rtl="0" eaLnBrk="1" latinLnBrk="0" hangingPunct="1">
      <a:defRPr kern="1200">
        <a:solidFill>
          <a:schemeClr val="tx1"/>
        </a:solidFill>
        <a:latin typeface="Arial" charset="0"/>
        <a:ea typeface="+mn-ea"/>
        <a:cs typeface="+mn-cs"/>
      </a:defRPr>
    </a:lvl8pPr>
    <a:lvl9pPr marL="3241731" algn="l" defTabSz="81043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FF"/>
    <a:srgbClr val="00CC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1767" autoAdjust="0"/>
  </p:normalViewPr>
  <p:slideViewPr>
    <p:cSldViewPr>
      <p:cViewPr varScale="1">
        <p:scale>
          <a:sx n="106" d="100"/>
          <a:sy n="106" d="100"/>
        </p:scale>
        <p:origin x="522" y="102"/>
      </p:cViewPr>
      <p:guideLst>
        <p:guide orient="horz" pos="1800"/>
        <p:guide pos="2880"/>
      </p:guideLst>
    </p:cSldViewPr>
  </p:slideViewPr>
  <p:outlineViewPr>
    <p:cViewPr>
      <p:scale>
        <a:sx n="33" d="100"/>
        <a:sy n="33" d="100"/>
      </p:scale>
      <p:origin x="0" y="-129000"/>
    </p:cViewPr>
  </p:outlineViewPr>
  <p:notesTextViewPr>
    <p:cViewPr>
      <p:scale>
        <a:sx n="100" d="100"/>
        <a:sy n="100" d="100"/>
      </p:scale>
      <p:origin x="0" y="0"/>
    </p:cViewPr>
  </p:notesTextViewPr>
  <p:notesViewPr>
    <p:cSldViewPr>
      <p:cViewPr>
        <p:scale>
          <a:sx n="56" d="100"/>
          <a:sy n="56" d="100"/>
        </p:scale>
        <p:origin x="-1830"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560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560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560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39E9A863-D9D3-490D-8A9F-23C7386DFC6E}" type="slidenum">
              <a:rPr lang="zh-CN" altLang="en-US"/>
              <a:pPr/>
              <a:t>‹#›</a:t>
            </a:fld>
            <a:endParaRPr lang="en-US" altLang="zh-CN"/>
          </a:p>
        </p:txBody>
      </p:sp>
    </p:spTree>
    <p:extLst>
      <p:ext uri="{BB962C8B-B14F-4D97-AF65-F5344CB8AC3E}">
        <p14:creationId xmlns:p14="http://schemas.microsoft.com/office/powerpoint/2010/main" val="2612197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35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3556"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endParaRPr lang="en-US" altLang="zh-CN" smtClean="0"/>
          </a:p>
          <a:p>
            <a:pPr lvl="1"/>
            <a:r>
              <a:rPr lang="en-US" altLang="zh-CN" smtClean="0"/>
              <a:t>5656</a:t>
            </a:r>
          </a:p>
          <a:p>
            <a:pPr lvl="2"/>
            <a:r>
              <a:rPr lang="zh-CN" altLang="en-US" smtClean="0"/>
              <a:t>第三级</a:t>
            </a:r>
            <a:endParaRPr lang="en-US" altLang="zh-CN" smtClean="0"/>
          </a:p>
          <a:p>
            <a:pPr lvl="3"/>
            <a:r>
              <a:rPr lang="zh-CN" altLang="en-US" smtClean="0"/>
              <a:t>第四级</a:t>
            </a:r>
            <a:endParaRPr lang="en-US" altLang="zh-CN" smtClean="0"/>
          </a:p>
          <a:p>
            <a:pPr lvl="4"/>
            <a:r>
              <a:rPr lang="zh-CN" altLang="en-US" smtClean="0"/>
              <a:t>第五级</a:t>
            </a:r>
            <a:endParaRPr lang="en-US" altLang="zh-CN" smtClean="0"/>
          </a:p>
        </p:txBody>
      </p:sp>
      <p:sp>
        <p:nvSpPr>
          <p:cNvPr id="235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D4C50E7B-4C9C-443D-859E-6BE6536975E9}" type="slidenum">
              <a:rPr lang="zh-CN" altLang="en-US"/>
              <a:pPr/>
              <a:t>‹#›</a:t>
            </a:fld>
            <a:endParaRPr lang="en-US" altLang="zh-CN"/>
          </a:p>
        </p:txBody>
      </p:sp>
    </p:spTree>
    <p:extLst>
      <p:ext uri="{BB962C8B-B14F-4D97-AF65-F5344CB8AC3E}">
        <p14:creationId xmlns:p14="http://schemas.microsoft.com/office/powerpoint/2010/main" val="12810272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宋体" charset="-122"/>
        <a:ea typeface="宋体" charset="-122"/>
        <a:cs typeface="+mn-cs"/>
      </a:defRPr>
    </a:lvl1pPr>
    <a:lvl2pPr marL="405216" algn="l" rtl="0" fontAlgn="base">
      <a:spcBef>
        <a:spcPct val="30000"/>
      </a:spcBef>
      <a:spcAft>
        <a:spcPct val="0"/>
      </a:spcAft>
      <a:defRPr sz="1100" kern="1200">
        <a:solidFill>
          <a:schemeClr val="tx1"/>
        </a:solidFill>
        <a:latin typeface="宋体" charset="-122"/>
        <a:ea typeface="宋体" charset="-122"/>
        <a:cs typeface="+mn-cs"/>
      </a:defRPr>
    </a:lvl2pPr>
    <a:lvl3pPr marL="810433" algn="l" rtl="0" fontAlgn="base">
      <a:spcBef>
        <a:spcPct val="30000"/>
      </a:spcBef>
      <a:spcAft>
        <a:spcPct val="0"/>
      </a:spcAft>
      <a:defRPr sz="1100" kern="1200">
        <a:solidFill>
          <a:schemeClr val="tx1"/>
        </a:solidFill>
        <a:latin typeface="宋体" charset="-122"/>
        <a:ea typeface="宋体" charset="-122"/>
        <a:cs typeface="+mn-cs"/>
      </a:defRPr>
    </a:lvl3pPr>
    <a:lvl4pPr marL="1215649" algn="l" rtl="0" fontAlgn="base">
      <a:spcBef>
        <a:spcPct val="30000"/>
      </a:spcBef>
      <a:spcAft>
        <a:spcPct val="0"/>
      </a:spcAft>
      <a:defRPr sz="1100" kern="1200">
        <a:solidFill>
          <a:schemeClr val="tx1"/>
        </a:solidFill>
        <a:latin typeface="宋体" charset="-122"/>
        <a:ea typeface="宋体" charset="-122"/>
        <a:cs typeface="+mn-cs"/>
      </a:defRPr>
    </a:lvl4pPr>
    <a:lvl5pPr marL="1620865" algn="l" rtl="0" fontAlgn="base">
      <a:spcBef>
        <a:spcPct val="30000"/>
      </a:spcBef>
      <a:spcAft>
        <a:spcPct val="0"/>
      </a:spcAft>
      <a:defRPr sz="1100" kern="1200">
        <a:solidFill>
          <a:schemeClr val="tx1"/>
        </a:solidFill>
        <a:latin typeface="宋体" charset="-122"/>
        <a:ea typeface="宋体" charset="-122"/>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10300-F747-4B28-B9CF-BFD48DFC9E64}" type="slidenum">
              <a:rPr lang="zh-CN" altLang="en-US"/>
              <a:pPr/>
              <a:t>1</a:t>
            </a:fld>
            <a:endParaRPr lang="en-US" altLang="zh-CN"/>
          </a:p>
        </p:txBody>
      </p:sp>
      <p:sp>
        <p:nvSpPr>
          <p:cNvPr id="24578" name="Rectangle 2"/>
          <p:cNvSpPr>
            <a:spLocks noGrp="1" noRot="1" noChangeAspect="1" noChangeArrowheads="1" noTextEdit="1"/>
          </p:cNvSpPr>
          <p:nvPr>
            <p:ph type="sldImg"/>
          </p:nvPr>
        </p:nvSpPr>
        <p:spPr>
          <a:xfrm>
            <a:off x="717550" y="696913"/>
            <a:ext cx="5575300" cy="3486150"/>
          </a:xfrm>
          <a:ln/>
        </p:spPr>
      </p:sp>
      <p:sp>
        <p:nvSpPr>
          <p:cNvPr id="24579"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528475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36</a:t>
            </a:fld>
            <a:endParaRPr lang="en-US" altLang="zh-CN"/>
          </a:p>
        </p:txBody>
      </p:sp>
    </p:spTree>
    <p:extLst>
      <p:ext uri="{BB962C8B-B14F-4D97-AF65-F5344CB8AC3E}">
        <p14:creationId xmlns:p14="http://schemas.microsoft.com/office/powerpoint/2010/main" val="333626865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140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141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142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143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28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29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571500"/>
            <a:ext cx="7772400" cy="1772708"/>
          </a:xfrm>
        </p:spPr>
        <p:txBody>
          <a:bodyPr/>
          <a:lstStyle>
            <a:lvl1pPr algn="ctr">
              <a:defRPr sz="4800"/>
            </a:lvl1pPr>
          </a:lstStyle>
          <a:p>
            <a:pPr lvl="0"/>
            <a:r>
              <a:rPr lang="zh-CN" altLang="en-US" noProof="0" dirty="0" smtClean="0"/>
              <a:t>单击此处编辑母版标题样式</a:t>
            </a:r>
            <a:endParaRPr lang="en-US" altLang="zh-CN" noProof="0" dirty="0" smtClean="0"/>
          </a:p>
        </p:txBody>
      </p:sp>
      <p:sp>
        <p:nvSpPr>
          <p:cNvPr id="16387" name="Rectangle 3"/>
          <p:cNvSpPr>
            <a:spLocks noGrp="1" noChangeArrowheads="1"/>
          </p:cNvSpPr>
          <p:nvPr>
            <p:ph type="subTitle" idx="1"/>
          </p:nvPr>
        </p:nvSpPr>
        <p:spPr>
          <a:xfrm>
            <a:off x="1371600" y="2725208"/>
            <a:ext cx="6400800" cy="1841500"/>
          </a:xfrm>
        </p:spPr>
        <p:txBody>
          <a:bodyPr/>
          <a:lstStyle>
            <a:lvl1pPr marL="0" indent="0" algn="ctr">
              <a:buFont typeface="Wingdings" pitchFamily="2" charset="2"/>
              <a:buNone/>
              <a:defRPr sz="2700" b="1">
                <a:latin typeface="仿宋" panose="02010609060101010101" pitchFamily="49" charset="-122"/>
                <a:ea typeface="仿宋" panose="02010609060101010101" pitchFamily="49" charset="-122"/>
              </a:defRPr>
            </a:lvl1pPr>
          </a:lstStyle>
          <a:p>
            <a:pPr lvl="0"/>
            <a:r>
              <a:rPr lang="zh-CN" altLang="en-US" noProof="0" dirty="0" smtClean="0"/>
              <a:t>单击此处编辑母版副标题样式</a:t>
            </a:r>
            <a:endParaRPr lang="en-US" altLang="zh-CN" noProof="0" dirty="0" smtClean="0"/>
          </a:p>
        </p:txBody>
      </p:sp>
      <p:sp>
        <p:nvSpPr>
          <p:cNvPr id="16388" name="Rectangle 4"/>
          <p:cNvSpPr>
            <a:spLocks noGrp="1" noChangeArrowheads="1"/>
          </p:cNvSpPr>
          <p:nvPr>
            <p:ph type="dt" sz="half" idx="2"/>
          </p:nvPr>
        </p:nvSpPr>
        <p:spPr/>
        <p:txBody>
          <a:bodyPr/>
          <a:lstStyle>
            <a:lvl1pPr>
              <a:defRPr/>
            </a:lvl1pPr>
          </a:lstStyle>
          <a:p>
            <a:endParaRPr lang="en-US" altLang="zh-CN"/>
          </a:p>
        </p:txBody>
      </p:sp>
      <p:sp>
        <p:nvSpPr>
          <p:cNvPr id="16389" name="Rectangle 5"/>
          <p:cNvSpPr>
            <a:spLocks noGrp="1" noChangeArrowheads="1"/>
          </p:cNvSpPr>
          <p:nvPr>
            <p:ph type="ftr" sz="quarter" idx="3"/>
          </p:nvPr>
        </p:nvSpPr>
        <p:spPr/>
        <p:txBody>
          <a:bodyPr/>
          <a:lstStyle>
            <a:lvl1pPr>
              <a:defRPr/>
            </a:lvl1pPr>
          </a:lstStyle>
          <a:p>
            <a:endParaRPr lang="en-US" altLang="zh-CN"/>
          </a:p>
        </p:txBody>
      </p:sp>
      <p:sp>
        <p:nvSpPr>
          <p:cNvPr id="16390" name="Rectangle 6"/>
          <p:cNvSpPr>
            <a:spLocks noGrp="1" noChangeArrowheads="1"/>
          </p:cNvSpPr>
          <p:nvPr>
            <p:ph type="sldNum" sz="quarter" idx="4"/>
          </p:nvPr>
        </p:nvSpPr>
        <p:spPr/>
        <p:txBody>
          <a:bodyPr/>
          <a:lstStyle>
            <a:lvl1pPr>
              <a:defRPr/>
            </a:lvl1pPr>
          </a:lstStyle>
          <a:p>
            <a:fld id="{B7059A01-655F-4DD4-9AFD-BCB26118B679}" type="slidenum">
              <a:rPr lang="zh-CN" altLang="en-US"/>
              <a:pPr/>
              <a:t>‹#›</a:t>
            </a:fld>
            <a:endParaRPr lang="en-US" altLang="zh-CN"/>
          </a:p>
        </p:txBody>
      </p:sp>
      <p:sp>
        <p:nvSpPr>
          <p:cNvPr id="16392" name="Rectangle 8" descr="Gold bar"/>
          <p:cNvSpPr>
            <a:spLocks noChangeArrowheads="1"/>
          </p:cNvSpPr>
          <p:nvPr/>
        </p:nvSpPr>
        <p:spPr bwMode="auto">
          <a:xfrm>
            <a:off x="228600" y="2407709"/>
            <a:ext cx="2870689" cy="168011"/>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3" name="Rectangle 9" descr="Orange bar"/>
          <p:cNvSpPr>
            <a:spLocks noChangeArrowheads="1"/>
          </p:cNvSpPr>
          <p:nvPr/>
        </p:nvSpPr>
        <p:spPr bwMode="auto">
          <a:xfrm>
            <a:off x="3099289" y="2407709"/>
            <a:ext cx="2869223" cy="16801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4" name="Rectangle 10" descr="Slate bar"/>
          <p:cNvSpPr>
            <a:spLocks noChangeArrowheads="1"/>
          </p:cNvSpPr>
          <p:nvPr/>
        </p:nvSpPr>
        <p:spPr bwMode="auto">
          <a:xfrm>
            <a:off x="5968512" y="2407709"/>
            <a:ext cx="2870688" cy="16801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31511"/>
            <a:ext cx="2057400" cy="4877593"/>
          </a:xfrm>
        </p:spPr>
        <p:txBody>
          <a:bodyPr vert="eaVert"/>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457200" y="231511"/>
            <a:ext cx="6031523" cy="4877593"/>
          </a:xfrm>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77492A3-023C-4AFB-A9D9-4292EC449E63}" type="slidenum">
              <a:rPr lang="zh-CN" altLang="en-US"/>
              <a:pPr/>
              <a:t>‹#›</a:t>
            </a:fld>
            <a:endParaRPr lang="en-US" altLang="zh-CN"/>
          </a:p>
        </p:txBody>
      </p:sp>
    </p:spTree>
    <p:extLst>
      <p:ext uri="{BB962C8B-B14F-4D97-AF65-F5344CB8AC3E}">
        <p14:creationId xmlns:p14="http://schemas.microsoft.com/office/powerpoint/2010/main" val="249405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333500"/>
            <a:ext cx="4044462" cy="1824303"/>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3284802"/>
            <a:ext cx="4044462" cy="1824302"/>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日期占位符 5"/>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7" name="页脚占位符 6"/>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8" name="灯片编号占位符 7"/>
          <p:cNvSpPr>
            <a:spLocks noGrp="1"/>
          </p:cNvSpPr>
          <p:nvPr>
            <p:ph type="sldNum" sz="quarter" idx="12"/>
          </p:nvPr>
        </p:nvSpPr>
        <p:spPr>
          <a:xfrm>
            <a:off x="6553200" y="5207000"/>
            <a:ext cx="2133600" cy="381000"/>
          </a:xfrm>
        </p:spPr>
        <p:txBody>
          <a:bodyPr/>
          <a:lstStyle>
            <a:lvl1pPr>
              <a:defRPr/>
            </a:lvl1pPr>
          </a:lstStyle>
          <a:p>
            <a:fld id="{B0C09446-13C1-4260-8DF3-C51DC2E34ABE}" type="slidenum">
              <a:rPr lang="zh-CN" altLang="en-US"/>
              <a:pPr/>
              <a:t>‹#›</a:t>
            </a:fld>
            <a:endParaRPr lang="en-US" altLang="zh-CN"/>
          </a:p>
        </p:txBody>
      </p:sp>
      <p:sp>
        <p:nvSpPr>
          <p:cNvPr id="10"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406974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剪贴画占位符 3"/>
          <p:cNvSpPr>
            <a:spLocks noGrp="1"/>
          </p:cNvSpPr>
          <p:nvPr>
            <p:ph type="clipArt" sz="half" idx="2"/>
          </p:nvPr>
        </p:nvSpPr>
        <p:spPr>
          <a:xfrm>
            <a:off x="4642338" y="1333501"/>
            <a:ext cx="4044462" cy="3775604"/>
          </a:xfrm>
        </p:spPr>
        <p:txBody>
          <a:bodyPr/>
          <a:lstStyle>
            <a:lvl1pPr>
              <a:defRPr sz="2400">
                <a:latin typeface="+mj-ea"/>
                <a:ea typeface="+mj-ea"/>
              </a:defRPr>
            </a:lvl1pPr>
          </a:lstStyle>
          <a:p>
            <a:r>
              <a:rPr lang="zh-CN" altLang="en-US" dirty="0" smtClean="0"/>
              <a:t>单击图标添加剪 贴画</a:t>
            </a:r>
            <a:endParaRPr lang="zh-CN" altLang="en-US" dirty="0"/>
          </a:p>
        </p:txBody>
      </p:sp>
      <p:sp>
        <p:nvSpPr>
          <p:cNvPr id="5" name="日期占位符 4"/>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5207000"/>
            <a:ext cx="2133600" cy="381000"/>
          </a:xfrm>
        </p:spPr>
        <p:txBody>
          <a:bodyPr/>
          <a:lstStyle>
            <a:lvl1pPr>
              <a:defRPr/>
            </a:lvl1pPr>
          </a:lstStyle>
          <a:p>
            <a:fld id="{4A0ED40A-F68B-4F0A-A980-E8504C6AC65F}" type="slidenum">
              <a:rPr lang="zh-CN" altLang="en-US"/>
              <a:pPr/>
              <a:t>‹#›</a:t>
            </a:fld>
            <a:endParaRPr lang="en-US" altLang="zh-CN"/>
          </a:p>
        </p:txBody>
      </p:sp>
      <p:sp>
        <p:nvSpPr>
          <p:cNvPr id="8" name="TextBox 7"/>
          <p:cNvSpPr txBox="1"/>
          <p:nvPr userDrawn="1"/>
        </p:nvSpPr>
        <p:spPr>
          <a:xfrm>
            <a:off x="5868144" y="718746"/>
            <a:ext cx="2664296" cy="338554"/>
          </a:xfrm>
          <a:prstGeom prst="rect">
            <a:avLst/>
          </a:prstGeom>
          <a:noFill/>
        </p:spPr>
        <p:txBody>
          <a:bodyPr wrap="square" rtlCol="0">
            <a:spAutoFit/>
          </a:bodyPr>
          <a:lstStyle/>
          <a:p>
            <a:pPr algn="r"/>
            <a:r>
              <a:rPr lang="zh-CN" altLang="en-US" sz="1600" dirty="0" smtClean="0">
                <a:solidFill>
                  <a:srgbClr val="FF0000"/>
                </a:solidFill>
                <a:latin typeface="+mj-ea"/>
                <a:ea typeface="+mj-ea"/>
              </a:rPr>
              <a:t>二级标题</a:t>
            </a:r>
            <a:endParaRPr lang="zh-CN" altLang="en-US" sz="1600" dirty="0">
              <a:solidFill>
                <a:srgbClr val="FF0000"/>
              </a:solidFill>
              <a:latin typeface="+mj-ea"/>
              <a:ea typeface="+mj-ea"/>
            </a:endParaRPr>
          </a:p>
        </p:txBody>
      </p:sp>
    </p:spTree>
    <p:extLst>
      <p:ext uri="{BB962C8B-B14F-4D97-AF65-F5344CB8AC3E}">
        <p14:creationId xmlns:p14="http://schemas.microsoft.com/office/powerpoint/2010/main" val="258627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endParaRPr lang="en-US" altLang="zh-CN" dirty="0"/>
          </a:p>
        </p:txBody>
      </p:sp>
      <p:sp>
        <p:nvSpPr>
          <p:cNvPr id="6" name="灯片编号占位符 5"/>
          <p:cNvSpPr>
            <a:spLocks noGrp="1"/>
          </p:cNvSpPr>
          <p:nvPr>
            <p:ph type="sldNum" sz="quarter" idx="12"/>
          </p:nvPr>
        </p:nvSpPr>
        <p:spPr/>
        <p:txBody>
          <a:bodyPr/>
          <a:lstStyle>
            <a:lvl1pPr>
              <a:defRPr/>
            </a:lvl1pPr>
          </a:lstStyle>
          <a:p>
            <a:fld id="{4CFC9BE4-E471-4970-8F53-124C4E909054}" type="slidenum">
              <a:rPr lang="zh-CN" altLang="en-US"/>
              <a:pPr/>
              <a:t>‹#›</a:t>
            </a:fld>
            <a:endParaRPr lang="en-US" altLang="zh-CN"/>
          </a:p>
        </p:txBody>
      </p:sp>
      <p:sp>
        <p:nvSpPr>
          <p:cNvPr id="14"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9329092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2338"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501D7AAF-5DAF-48D4-9226-5EFB2AD97BB8}" type="slidenum">
              <a:rPr lang="zh-CN" altLang="en-US"/>
              <a:pPr/>
              <a:t>‹#›</a:t>
            </a:fld>
            <a:endParaRPr lang="en-US" altLang="zh-CN"/>
          </a:p>
        </p:txBody>
      </p:sp>
      <p:sp>
        <p:nvSpPr>
          <p:cNvPr id="9"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15158427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79261"/>
            <a:ext cx="4040066"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4" name="内容占位符 3"/>
          <p:cNvSpPr>
            <a:spLocks noGrp="1"/>
          </p:cNvSpPr>
          <p:nvPr>
            <p:ph sz="half" idx="2"/>
          </p:nvPr>
        </p:nvSpPr>
        <p:spPr>
          <a:xfrm>
            <a:off x="457200" y="1812396"/>
            <a:ext cx="4040066"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70" y="1279261"/>
            <a:ext cx="4041531"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6" name="内容占位符 5"/>
          <p:cNvSpPr>
            <a:spLocks noGrp="1"/>
          </p:cNvSpPr>
          <p:nvPr>
            <p:ph sz="quarter" idx="4"/>
          </p:nvPr>
        </p:nvSpPr>
        <p:spPr>
          <a:xfrm>
            <a:off x="4645270" y="1812396"/>
            <a:ext cx="4041531"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802966BB-B249-4979-9A3B-3C0EDB6F16E2}" type="slidenum">
              <a:rPr lang="zh-CN" altLang="en-US"/>
              <a:pPr/>
              <a:t>‹#›</a:t>
            </a:fld>
            <a:endParaRPr lang="en-US" altLang="zh-CN"/>
          </a:p>
        </p:txBody>
      </p:sp>
      <p:sp>
        <p:nvSpPr>
          <p:cNvPr id="11"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663828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487FBC5C-99E3-455F-B584-6EADE1693D9E}" type="slidenum">
              <a:rPr lang="zh-CN" altLang="en-US"/>
              <a:pPr/>
              <a:t>‹#›</a:t>
            </a:fld>
            <a:endParaRPr lang="en-US" altLang="zh-CN"/>
          </a:p>
        </p:txBody>
      </p:sp>
      <p:sp>
        <p:nvSpPr>
          <p:cNvPr id="7"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18397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3D33DD10-C994-4049-A9F4-771270F15BB3}" type="slidenum">
              <a:rPr lang="zh-CN" altLang="en-US"/>
              <a:pPr/>
              <a:t>‹#›</a:t>
            </a:fld>
            <a:endParaRPr lang="en-US" altLang="zh-CN"/>
          </a:p>
        </p:txBody>
      </p:sp>
    </p:spTree>
    <p:extLst>
      <p:ext uri="{BB962C8B-B14F-4D97-AF65-F5344CB8AC3E}">
        <p14:creationId xmlns:p14="http://schemas.microsoft.com/office/powerpoint/2010/main" val="37649356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542"/>
            <a:ext cx="3008435" cy="968375"/>
          </a:xfrm>
        </p:spPr>
        <p:txBody>
          <a:bodyPr/>
          <a:lstStyle>
            <a:lvl1pPr algn="l">
              <a:defRPr sz="1800" b="1"/>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575538" y="227542"/>
            <a:ext cx="5111262" cy="4877594"/>
          </a:xfrm>
        </p:spPr>
        <p:txBody>
          <a:bodyPr/>
          <a:lstStyle>
            <a:lvl1pPr>
              <a:defRPr sz="2400">
                <a:latin typeface="+mj-ea"/>
                <a:ea typeface="+mj-ea"/>
              </a:defRPr>
            </a:lvl1pPr>
            <a:lvl2pPr>
              <a:defRPr sz="2500">
                <a:latin typeface="+mj-ea"/>
                <a:ea typeface="+mj-ea"/>
              </a:defRPr>
            </a:lvl2pPr>
            <a:lvl3pPr>
              <a:defRPr sz="2000">
                <a:latin typeface="+mj-ea"/>
                <a:ea typeface="+mj-ea"/>
              </a:defRPr>
            </a:lvl3pPr>
            <a:lvl4pPr>
              <a:defRPr sz="1800">
                <a:latin typeface="+mj-ea"/>
                <a:ea typeface="+mj-ea"/>
              </a:defRPr>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195917"/>
            <a:ext cx="3008435" cy="3909219"/>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B5F29DC-F479-4007-B55B-5FDF5B2CFA31}" type="slidenum">
              <a:rPr lang="zh-CN" altLang="en-US"/>
              <a:pPr/>
              <a:t>‹#›</a:t>
            </a:fld>
            <a:endParaRPr lang="en-US" altLang="zh-CN"/>
          </a:p>
        </p:txBody>
      </p:sp>
    </p:spTree>
    <p:extLst>
      <p:ext uri="{BB962C8B-B14F-4D97-AF65-F5344CB8AC3E}">
        <p14:creationId xmlns:p14="http://schemas.microsoft.com/office/powerpoint/2010/main" val="187403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000500"/>
            <a:ext cx="5486400" cy="472282"/>
          </a:xfrm>
        </p:spPr>
        <p:txBody>
          <a:bodyPr/>
          <a:lstStyle>
            <a:lvl1pPr algn="l">
              <a:defRPr sz="1800" b="1"/>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1792166" y="510646"/>
            <a:ext cx="5486400" cy="3429000"/>
          </a:xfrm>
        </p:spPr>
        <p:txBody>
          <a:bodyPr/>
          <a:lstStyle>
            <a:lvl1pPr marL="0" indent="0">
              <a:buNone/>
              <a:defRPr sz="2800">
                <a:latin typeface="+mj-ea"/>
                <a:ea typeface="+mj-ea"/>
              </a:defRPr>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r>
              <a:rPr lang="zh-CN" altLang="en-US" dirty="0" smtClean="0"/>
              <a:t>单击图标添加图片</a:t>
            </a:r>
            <a:endParaRPr lang="zh-CN" altLang="en-US" dirty="0"/>
          </a:p>
        </p:txBody>
      </p:sp>
      <p:sp>
        <p:nvSpPr>
          <p:cNvPr id="4" name="文本占位符 3"/>
          <p:cNvSpPr>
            <a:spLocks noGrp="1"/>
          </p:cNvSpPr>
          <p:nvPr>
            <p:ph type="body" sz="half" idx="2"/>
          </p:nvPr>
        </p:nvSpPr>
        <p:spPr>
          <a:xfrm>
            <a:off x="1792166" y="4472782"/>
            <a:ext cx="5486400" cy="670718"/>
          </a:xfrm>
        </p:spPr>
        <p:txBody>
          <a:bodyPr/>
          <a:lstStyle>
            <a:lvl1pPr marL="0" indent="0">
              <a:buNone/>
              <a:defRPr sz="1200">
                <a:latin typeface="+mj-ea"/>
                <a:ea typeface="+mj-ea"/>
              </a:defRPr>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F4D0A48-82AA-4A98-AF49-EA6CD9B47003}" type="slidenum">
              <a:rPr lang="zh-CN" altLang="en-US"/>
              <a:pPr/>
              <a:t>‹#›</a:t>
            </a:fld>
            <a:endParaRPr lang="en-US" altLang="zh-CN"/>
          </a:p>
        </p:txBody>
      </p:sp>
    </p:spTree>
    <p:extLst>
      <p:ext uri="{BB962C8B-B14F-4D97-AF65-F5344CB8AC3E}">
        <p14:creationId xmlns:p14="http://schemas.microsoft.com/office/powerpoint/2010/main" val="234492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AF83EDC-966E-4DDE-BDFB-B2098DBFCD1E}" type="slidenum">
              <a:rPr lang="zh-CN" altLang="en-US"/>
              <a:pPr/>
              <a:t>‹#›</a:t>
            </a:fld>
            <a:endParaRPr lang="en-US" altLang="zh-CN"/>
          </a:p>
        </p:txBody>
      </p:sp>
      <p:sp>
        <p:nvSpPr>
          <p:cNvPr id="8"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224642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31511"/>
            <a:ext cx="8229600" cy="94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p>
            <a:pPr lvl="0"/>
            <a:r>
              <a:rPr lang="zh-CN" altLang="en-US" dirty="0" smtClean="0"/>
              <a:t>单击此处编辑母版标题样式</a:t>
            </a:r>
            <a:endParaRPr lang="en-US" altLang="zh-CN" dirty="0" smtClean="0"/>
          </a:p>
        </p:txBody>
      </p:sp>
      <p:sp>
        <p:nvSpPr>
          <p:cNvPr id="15363" name="Rectangle 3"/>
          <p:cNvSpPr>
            <a:spLocks noGrp="1" noChangeArrowheads="1"/>
          </p:cNvSpPr>
          <p:nvPr>
            <p:ph type="body" idx="1"/>
          </p:nvPr>
        </p:nvSpPr>
        <p:spPr bwMode="auto">
          <a:xfrm>
            <a:off x="457200" y="1333501"/>
            <a:ext cx="8229600" cy="377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p>
            <a:pPr lvl="0"/>
            <a:r>
              <a:rPr lang="zh-CN" altLang="en-US" dirty="0" smtClean="0"/>
              <a:t>单击此处编辑母版文本样式</a:t>
            </a:r>
            <a:endParaRPr lang="en-US" altLang="zh-CN" dirty="0" smtClean="0"/>
          </a:p>
          <a:p>
            <a:pPr lvl="1"/>
            <a:r>
              <a:rPr lang="zh-CN" altLang="en-US" dirty="0" smtClean="0"/>
              <a:t>第二级</a:t>
            </a:r>
            <a:endParaRPr lang="en-US" altLang="zh-CN" dirty="0" smtClean="0"/>
          </a:p>
          <a:p>
            <a:pPr lvl="2"/>
            <a:r>
              <a:rPr lang="zh-CN" altLang="en-US" dirty="0" smtClean="0"/>
              <a:t>第三级</a:t>
            </a:r>
            <a:endParaRPr lang="en-US" altLang="zh-CN" dirty="0" smtClean="0"/>
          </a:p>
          <a:p>
            <a:pPr lvl="3"/>
            <a:r>
              <a:rPr lang="zh-CN" altLang="en-US" dirty="0" smtClean="0"/>
              <a:t>第四级</a:t>
            </a:r>
            <a:endParaRPr lang="en-US" altLang="zh-CN" dirty="0" smtClean="0"/>
          </a:p>
          <a:p>
            <a:pPr lvl="4"/>
            <a:r>
              <a:rPr lang="zh-CN" altLang="en-US" dirty="0" smtClean="0"/>
              <a:t>第五级</a:t>
            </a:r>
            <a:endParaRPr lang="en-US" altLang="zh-CN" dirty="0" smtClean="0"/>
          </a:p>
        </p:txBody>
      </p:sp>
      <p:sp>
        <p:nvSpPr>
          <p:cNvPr id="15364" name="Rectangle 4"/>
          <p:cNvSpPr>
            <a:spLocks noGrp="1" noChangeArrowheads="1"/>
          </p:cNvSpPr>
          <p:nvPr>
            <p:ph type="dt" sz="half" idx="2"/>
          </p:nvPr>
        </p:nvSpPr>
        <p:spPr bwMode="auto">
          <a:xfrm>
            <a:off x="457200" y="5207000"/>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eaLnBrk="1" hangingPunct="1">
              <a:defRPr sz="900">
                <a:ea typeface="宋体" charset="-122"/>
              </a:defRPr>
            </a:lvl1pPr>
          </a:lstStyle>
          <a:p>
            <a:endParaRPr lang="en-US" altLang="zh-CN"/>
          </a:p>
        </p:txBody>
      </p:sp>
      <p:sp>
        <p:nvSpPr>
          <p:cNvPr id="15365"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algn="ctr" eaLnBrk="1" hangingPunct="1">
              <a:defRPr sz="900">
                <a:ea typeface="宋体" charset="-122"/>
              </a:defRPr>
            </a:lvl1pPr>
          </a:lstStyle>
          <a:p>
            <a:endParaRPr lang="en-US" altLang="zh-CN"/>
          </a:p>
        </p:txBody>
      </p:sp>
      <p:sp>
        <p:nvSpPr>
          <p:cNvPr id="15366" name="Rectangle 6"/>
          <p:cNvSpPr>
            <a:spLocks noGrp="1" noChangeArrowheads="1"/>
          </p:cNvSpPr>
          <p:nvPr>
            <p:ph type="sldNum" sz="quarter" idx="4"/>
          </p:nvPr>
        </p:nvSpPr>
        <p:spPr bwMode="auto">
          <a:xfrm>
            <a:off x="7812360" y="0"/>
            <a:ext cx="1053480" cy="409228"/>
          </a:xfrm>
          <a:prstGeom prst="rect">
            <a:avLst/>
          </a:prstGeom>
          <a:solidFill>
            <a:srgbClr val="FFC000"/>
          </a:solidFill>
          <a:ln>
            <a:noFill/>
          </a:ln>
          <a:effectLst/>
          <a:extLst/>
        </p:spPr>
        <p:txBody>
          <a:bodyPr vert="horz" wrap="square" lIns="81043" tIns="40522" rIns="81043" bIns="40522" numCol="1" anchor="t" anchorCtr="0" compatLnSpc="1">
            <a:prstTxWarp prst="textNoShape">
              <a:avLst/>
            </a:prstTxWarp>
          </a:bodyPr>
          <a:lstStyle>
            <a:lvl1pPr algn="ctr" eaLnBrk="1" hangingPunct="1">
              <a:defRPr sz="2000" b="1">
                <a:solidFill>
                  <a:schemeClr val="bg1"/>
                </a:solidFill>
                <a:latin typeface="MS Reference Sans Serif" panose="020B0604030504040204" pitchFamily="34" charset="0"/>
                <a:ea typeface="宋体" charset="-122"/>
              </a:defRPr>
            </a:lvl1pPr>
          </a:lstStyle>
          <a:p>
            <a:fld id="{96D3E061-660C-4672-806E-D9C44806AB13}" type="slidenum">
              <a:rPr lang="zh-CN" altLang="en-US" smtClean="0"/>
              <a:pPr/>
              <a:t>‹#›</a:t>
            </a:fld>
            <a:endParaRPr lang="en-US" altLang="zh-CN" dirty="0"/>
          </a:p>
        </p:txBody>
      </p:sp>
      <p:sp>
        <p:nvSpPr>
          <p:cNvPr id="15367" name="Rectangle 7" descr="Gold bar"/>
          <p:cNvSpPr>
            <a:spLocks noChangeArrowheads="1"/>
          </p:cNvSpPr>
          <p:nvPr/>
        </p:nvSpPr>
        <p:spPr bwMode="auto">
          <a:xfrm>
            <a:off x="0" y="0"/>
            <a:ext cx="228600" cy="1905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68" name="Line 8"/>
          <p:cNvSpPr>
            <a:spLocks noChangeShapeType="1"/>
          </p:cNvSpPr>
          <p:nvPr/>
        </p:nvSpPr>
        <p:spPr bwMode="auto">
          <a:xfrm>
            <a:off x="457200" y="12065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p>
            <a:endParaRPr lang="zh-CN" altLang="en-US"/>
          </a:p>
        </p:txBody>
      </p:sp>
      <p:sp>
        <p:nvSpPr>
          <p:cNvPr id="15369" name="Rectangle 9" descr="Orange bar"/>
          <p:cNvSpPr>
            <a:spLocks noChangeArrowheads="1"/>
          </p:cNvSpPr>
          <p:nvPr/>
        </p:nvSpPr>
        <p:spPr bwMode="auto">
          <a:xfrm>
            <a:off x="0" y="1905000"/>
            <a:ext cx="228600" cy="1905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70" name="Rectangle 10" descr="Slate bar"/>
          <p:cNvSpPr>
            <a:spLocks noChangeArrowheads="1"/>
          </p:cNvSpPr>
          <p:nvPr/>
        </p:nvSpPr>
        <p:spPr bwMode="auto">
          <a:xfrm>
            <a:off x="0" y="3810000"/>
            <a:ext cx="228600" cy="1905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2" name="TextBox 1"/>
          <p:cNvSpPr txBox="1"/>
          <p:nvPr userDrawn="1"/>
        </p:nvSpPr>
        <p:spPr>
          <a:xfrm>
            <a:off x="251520" y="5449788"/>
            <a:ext cx="6192688" cy="253916"/>
          </a:xfrm>
          <a:prstGeom prst="rect">
            <a:avLst/>
          </a:prstGeom>
          <a:noFill/>
        </p:spPr>
        <p:txBody>
          <a:bodyPr wrap="square" rtlCol="0">
            <a:spAutoFit/>
          </a:bodyPr>
          <a:lstStyle/>
          <a:p>
            <a:pPr algn="l"/>
            <a:r>
              <a:rPr lang="zh-CN" altLang="en-US" sz="1050" dirty="0" smtClean="0">
                <a:solidFill>
                  <a:schemeClr val="bg1">
                    <a:lumMod val="50000"/>
                  </a:schemeClr>
                </a:solidFill>
                <a:latin typeface="+mj-ea"/>
                <a:ea typeface="+mj-ea"/>
              </a:rPr>
              <a:t>河南中医学院</a:t>
            </a:r>
            <a:r>
              <a:rPr lang="zh-CN" altLang="en-US" sz="1050" baseline="0" dirty="0" smtClean="0">
                <a:solidFill>
                  <a:schemeClr val="bg1">
                    <a:lumMod val="50000"/>
                  </a:schemeClr>
                </a:solidFill>
                <a:latin typeface="+mj-ea"/>
                <a:ea typeface="+mj-ea"/>
              </a:rPr>
              <a:t> </a:t>
            </a:r>
            <a:r>
              <a:rPr lang="en-US" altLang="zh-CN" sz="1050" baseline="0" dirty="0" smtClean="0">
                <a:solidFill>
                  <a:schemeClr val="bg1">
                    <a:lumMod val="50000"/>
                  </a:schemeClr>
                </a:solidFill>
                <a:latin typeface="+mj-ea"/>
                <a:ea typeface="+mj-ea"/>
              </a:rPr>
              <a:t>/ </a:t>
            </a:r>
            <a:r>
              <a:rPr lang="zh-CN" altLang="en-US" sz="1050" baseline="0" dirty="0" smtClean="0">
                <a:solidFill>
                  <a:schemeClr val="bg1">
                    <a:lumMod val="50000"/>
                  </a:schemeClr>
                </a:solidFill>
                <a:latin typeface="+mj-ea"/>
                <a:ea typeface="+mj-ea"/>
              </a:rPr>
              <a:t>阮晓龙 </a:t>
            </a:r>
            <a:r>
              <a:rPr lang="en-US" altLang="zh-CN" sz="1050" baseline="0" dirty="0" smtClean="0">
                <a:solidFill>
                  <a:schemeClr val="bg1">
                    <a:lumMod val="50000"/>
                  </a:schemeClr>
                </a:solidFill>
                <a:latin typeface="+mj-ea"/>
                <a:ea typeface="+mj-ea"/>
              </a:rPr>
              <a:t>/ 13938213680 / http://network.xg.hactcm.edu.cn</a:t>
            </a:r>
            <a:endParaRPr lang="zh-CN" altLang="en-US" sz="1050" dirty="0">
              <a:solidFill>
                <a:schemeClr val="bg1">
                  <a:lumMod val="50000"/>
                </a:schemeClr>
              </a:solidFill>
              <a:latin typeface="+mj-ea"/>
              <a:ea typeface="+mj-ea"/>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39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p:titleStyle>
    <p:bodyStyle>
      <a:lvl1pPr marL="303912" indent="-303912" algn="l" rtl="0" eaLnBrk="1" fontAlgn="base" hangingPunct="1">
        <a:spcBef>
          <a:spcPct val="20000"/>
        </a:spcBef>
        <a:spcAft>
          <a:spcPct val="0"/>
        </a:spcAft>
        <a:buClr>
          <a:schemeClr val="bg2"/>
        </a:buClr>
        <a:buSzPct val="75000"/>
        <a:buFont typeface="Wingdings" pitchFamily="2" charset="2"/>
        <a:buChar char="p"/>
        <a:defRPr sz="2500">
          <a:solidFill>
            <a:schemeClr val="tx1"/>
          </a:solidFill>
          <a:latin typeface="+mn-lt"/>
          <a:ea typeface="+mn-ea"/>
          <a:cs typeface="+mn-cs"/>
        </a:defRPr>
      </a:lvl1pPr>
      <a:lvl2pPr marL="658477" indent="-253260" algn="l" rtl="0" eaLnBrk="1" fontAlgn="base" hangingPunct="1">
        <a:spcBef>
          <a:spcPct val="20000"/>
        </a:spcBef>
        <a:spcAft>
          <a:spcPct val="0"/>
        </a:spcAft>
        <a:buClr>
          <a:schemeClr val="tx2"/>
        </a:buClr>
        <a:buSzPct val="75000"/>
        <a:buFont typeface="Wingdings" pitchFamily="2" charset="2"/>
        <a:buChar char="n"/>
        <a:defRPr sz="2100">
          <a:solidFill>
            <a:schemeClr val="tx1"/>
          </a:solidFill>
          <a:latin typeface="+mn-lt"/>
        </a:defRPr>
      </a:lvl2pPr>
      <a:lvl3pPr marL="1013041" indent="-202608"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defRPr>
      </a:lvl3pPr>
      <a:lvl4pPr marL="1418257" indent="-202608"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4pPr>
      <a:lvl5pPr marL="1823474"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5pPr>
      <a:lvl6pPr marL="2228690"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633906"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039123"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444339"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zh-CN"/>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3.xml"/><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4.xml"/><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iana.org/assignments/service-names-port-numbers/service-names-port-numbers.x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technet.microsoft.com/zh-cn/sysinternals" TargetMode="External"/><Relationship Id="rId2" Type="http://schemas.openxmlformats.org/officeDocument/2006/relationships/hyperlink" Target="http://support.microsoft.com/kb/832017"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oleObject" Target="../embeddings/oleObject2.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zh-CN" altLang="en-US" dirty="0" smtClean="0">
                <a:latin typeface="微软雅黑" panose="020B0503020204020204" pitchFamily="34" charset="-122"/>
                <a:ea typeface="微软雅黑" panose="020B0503020204020204" pitchFamily="34" charset="-122"/>
              </a:rPr>
              <a:t>计算机网络</a:t>
            </a:r>
            <a:endParaRPr lang="zh-CN" altLang="en-US" dirty="0">
              <a:latin typeface="微软雅黑" panose="020B0503020204020204" pitchFamily="34" charset="-122"/>
              <a:ea typeface="微软雅黑" panose="020B0503020204020204" pitchFamily="34" charset="-122"/>
            </a:endParaRPr>
          </a:p>
        </p:txBody>
      </p:sp>
      <p:sp>
        <p:nvSpPr>
          <p:cNvPr id="2051" name="Rectangle 3"/>
          <p:cNvSpPr>
            <a:spLocks noGrp="1" noChangeArrowheads="1"/>
          </p:cNvSpPr>
          <p:nvPr>
            <p:ph type="subTitle" idx="1"/>
          </p:nvPr>
        </p:nvSpPr>
        <p:spPr>
          <a:xfrm>
            <a:off x="1371600" y="2725208"/>
            <a:ext cx="6400800" cy="1032392"/>
          </a:xfrm>
        </p:spPr>
        <p:txBody>
          <a:bodyPr/>
          <a:lstStyle/>
          <a:p>
            <a:r>
              <a:rPr lang="zh-CN" altLang="en-US" dirty="0" smtClean="0">
                <a:latin typeface="仿宋" panose="02010609060101010101" pitchFamily="49" charset="-122"/>
                <a:ea typeface="仿宋" panose="02010609060101010101" pitchFamily="49" charset="-122"/>
              </a:rPr>
              <a:t>第</a:t>
            </a:r>
            <a:r>
              <a:rPr lang="zh-CN" altLang="en-US" dirty="0"/>
              <a:t>五</a:t>
            </a:r>
            <a:r>
              <a:rPr lang="zh-CN" altLang="en-US" dirty="0" smtClean="0">
                <a:latin typeface="仿宋" panose="02010609060101010101" pitchFamily="49" charset="-122"/>
                <a:ea typeface="仿宋" panose="02010609060101010101" pitchFamily="49" charset="-122"/>
              </a:rPr>
              <a:t>章：运输层</a:t>
            </a:r>
            <a:endParaRPr lang="zh-CN" altLang="en-US" dirty="0">
              <a:latin typeface="仿宋" panose="02010609060101010101" pitchFamily="49" charset="-122"/>
              <a:ea typeface="仿宋" panose="02010609060101010101" pitchFamily="49" charset="-122"/>
            </a:endParaRPr>
          </a:p>
        </p:txBody>
      </p:sp>
      <p:sp>
        <p:nvSpPr>
          <p:cNvPr id="2" name="TextBox 1"/>
          <p:cNvSpPr txBox="1"/>
          <p:nvPr/>
        </p:nvSpPr>
        <p:spPr>
          <a:xfrm>
            <a:off x="2444994" y="3637587"/>
            <a:ext cx="4320480" cy="1374497"/>
          </a:xfrm>
          <a:prstGeom prst="rect">
            <a:avLst/>
          </a:prstGeom>
          <a:noFill/>
        </p:spPr>
        <p:txBody>
          <a:bodyPr wrap="square" lIns="81043" tIns="40522" rIns="81043" bIns="40522"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阮晓龙</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13938213680 / rxl@hactcm.edu.cn</a:t>
            </a: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http</a:t>
            </a:r>
            <a:r>
              <a:rPr lang="en-US" altLang="zh-CN" sz="900" dirty="0" smtClean="0">
                <a:solidFill>
                  <a:schemeClr val="tx1">
                    <a:lumMod val="75000"/>
                    <a:lumOff val="25000"/>
                  </a:schemeClr>
                </a:solidFill>
                <a:latin typeface="微软雅黑" panose="020B0503020204020204" pitchFamily="34" charset="-122"/>
                <a:ea typeface="微软雅黑" panose="020B0503020204020204" pitchFamily="34" charset="-122"/>
              </a:rPr>
              <a:t>://network.xg.hactcm.edu.cn</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河南中医学院管理信息工程学科</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河南中医学院网络信息中心</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en-US" altLang="zh-CN" sz="900" smtClean="0">
                <a:solidFill>
                  <a:schemeClr val="tx1">
                    <a:lumMod val="50000"/>
                    <a:lumOff val="50000"/>
                  </a:schemeClr>
                </a:solidFill>
                <a:latin typeface="微软雅黑" panose="020B0503020204020204" pitchFamily="34" charset="-122"/>
                <a:ea typeface="微软雅黑" panose="020B0503020204020204" pitchFamily="34" charset="-122"/>
              </a:rPr>
              <a:t>2016.2</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4"/>
          </p:nvPr>
        </p:nvSpPr>
        <p:spPr/>
        <p:txBody>
          <a:bodyPr/>
          <a:lstStyle/>
          <a:p>
            <a:fld id="{B7059A01-655F-4DD4-9AFD-BCB26118B679}" type="slidenum">
              <a:rPr lang="zh-CN" altLang="en-US" smtClean="0"/>
              <a:pPr/>
              <a:t>1</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两种不同的运输协议：</a:t>
            </a:r>
            <a:endParaRPr lang="en-US" altLang="zh-CN" dirty="0" smtClean="0">
              <a:solidFill>
                <a:srgbClr val="FF0000"/>
              </a:solidFill>
            </a:endParaRPr>
          </a:p>
          <a:p>
            <a:pPr lvl="1"/>
            <a:r>
              <a:rPr lang="zh-CN" altLang="en-US" dirty="0"/>
              <a:t>运输层向高层用户屏蔽了下面网络核心的细节（如网络拓扑、所采用的路由选择协议等），它使应用进程看见的就是好像在两个运输层实体之间有一条端到端的逻辑通信信道。</a:t>
            </a:r>
          </a:p>
          <a:p>
            <a:pPr lvl="1"/>
            <a:r>
              <a:rPr lang="zh-CN" altLang="en-US" dirty="0"/>
              <a:t>当运输层采用面向连接</a:t>
            </a:r>
            <a:r>
              <a:rPr lang="zh-CN" altLang="en-US" dirty="0" smtClean="0"/>
              <a:t>的</a:t>
            </a:r>
            <a:r>
              <a:rPr lang="en-US" altLang="zh-CN" dirty="0" smtClean="0"/>
              <a:t>TCP</a:t>
            </a:r>
            <a:r>
              <a:rPr lang="zh-CN" altLang="en-US" dirty="0" smtClean="0"/>
              <a:t>协议</a:t>
            </a:r>
            <a:r>
              <a:rPr lang="zh-CN" altLang="en-US" dirty="0"/>
              <a:t>时，尽管下面的网络是不可靠的（只提供尽最大努力服务），但这种逻辑通信信道就相当于一条全双工的可靠信道。</a:t>
            </a:r>
          </a:p>
          <a:p>
            <a:pPr lvl="1"/>
            <a:r>
              <a:rPr lang="zh-CN" altLang="en-US" dirty="0"/>
              <a:t>当运输层采用无连接</a:t>
            </a:r>
            <a:r>
              <a:rPr lang="zh-CN" altLang="en-US" dirty="0" smtClean="0"/>
              <a:t>的</a:t>
            </a:r>
            <a:r>
              <a:rPr lang="en-US" altLang="zh-CN" dirty="0" smtClean="0"/>
              <a:t>UDP</a:t>
            </a:r>
            <a:r>
              <a:rPr lang="zh-CN" altLang="en-US" dirty="0" smtClean="0"/>
              <a:t>协议</a:t>
            </a:r>
            <a:r>
              <a:rPr lang="zh-CN" altLang="en-US" dirty="0"/>
              <a:t>时，这种逻辑通信信道是一条不可靠信道。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进程之间的通信</a:t>
            </a:r>
            <a:endParaRPr lang="zh-CN" altLang="en-US" dirty="0"/>
          </a:p>
        </p:txBody>
      </p:sp>
    </p:spTree>
    <p:extLst>
      <p:ext uri="{BB962C8B-B14F-4D97-AF65-F5344CB8AC3E}">
        <p14:creationId xmlns:p14="http://schemas.microsoft.com/office/powerpoint/2010/main" val="210008339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100</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sp>
        <p:nvSpPr>
          <p:cNvPr id="6" name="内容占位符 5"/>
          <p:cNvSpPr>
            <a:spLocks noGrp="1"/>
          </p:cNvSpPr>
          <p:nvPr>
            <p:ph idx="1"/>
          </p:nvPr>
        </p:nvSpPr>
        <p:spPr/>
        <p:txBody>
          <a:bodyPr/>
          <a:lstStyle/>
          <a:p>
            <a:r>
              <a:rPr lang="zh-CN" altLang="en-US" dirty="0" smtClean="0"/>
              <a:t>由于</a:t>
            </a:r>
            <a:r>
              <a:rPr lang="en-US" altLang="zh-CN" dirty="0" smtClean="0"/>
              <a:t>TCP</a:t>
            </a:r>
            <a:r>
              <a:rPr lang="zh-CN" altLang="en-US" dirty="0" smtClean="0"/>
              <a:t>的</a:t>
            </a:r>
            <a:r>
              <a:rPr lang="zh-CN" altLang="en-US" dirty="0"/>
              <a:t>下层是一个互联网环境，</a:t>
            </a:r>
            <a:r>
              <a:rPr lang="en-US" altLang="zh-CN" dirty="0"/>
              <a:t>IP </a:t>
            </a:r>
            <a:r>
              <a:rPr lang="zh-CN" altLang="en-US" dirty="0"/>
              <a:t>数据报所选择的路由变化很大。因而运输层的往返时间的方差也很大。</a:t>
            </a:r>
          </a:p>
        </p:txBody>
      </p:sp>
      <p:sp>
        <p:nvSpPr>
          <p:cNvPr id="7" name="Line 4"/>
          <p:cNvSpPr>
            <a:spLocks noChangeShapeType="1"/>
          </p:cNvSpPr>
          <p:nvPr/>
        </p:nvSpPr>
        <p:spPr bwMode="auto">
          <a:xfrm>
            <a:off x="830759" y="5008761"/>
            <a:ext cx="7993063" cy="0"/>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 name="Line 5"/>
          <p:cNvSpPr>
            <a:spLocks noChangeShapeType="1"/>
          </p:cNvSpPr>
          <p:nvPr/>
        </p:nvSpPr>
        <p:spPr bwMode="auto">
          <a:xfrm rot="5400000" flipH="1">
            <a:off x="-464641" y="3713361"/>
            <a:ext cx="2587625" cy="3175"/>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 name="Freeform 6"/>
          <p:cNvSpPr>
            <a:spLocks/>
          </p:cNvSpPr>
          <p:nvPr/>
        </p:nvSpPr>
        <p:spPr bwMode="auto">
          <a:xfrm>
            <a:off x="2837359" y="2390974"/>
            <a:ext cx="1851025" cy="2617787"/>
          </a:xfrm>
          <a:custGeom>
            <a:avLst/>
            <a:gdLst>
              <a:gd name="T0" fmla="*/ 0 w 360"/>
              <a:gd name="T1" fmla="*/ 2147483647 h 1012"/>
              <a:gd name="T2" fmla="*/ 2147483647 w 360"/>
              <a:gd name="T3" fmla="*/ 2147483647 h 1012"/>
              <a:gd name="T4" fmla="*/ 2147483647 w 360"/>
              <a:gd name="T5" fmla="*/ 2147483647 h 1012"/>
              <a:gd name="T6" fmla="*/ 2147483647 w 360"/>
              <a:gd name="T7" fmla="*/ 2147483647 h 1012"/>
              <a:gd name="T8" fmla="*/ 2147483647 w 360"/>
              <a:gd name="T9" fmla="*/ 2147483647 h 1012"/>
              <a:gd name="T10" fmla="*/ 2147483647 w 360"/>
              <a:gd name="T11" fmla="*/ 729345982 h 1012"/>
              <a:gd name="T12" fmla="*/ 2147483647 w 360"/>
              <a:gd name="T13" fmla="*/ 107060245 h 1012"/>
              <a:gd name="T14" fmla="*/ 2147483647 w 360"/>
              <a:gd name="T15" fmla="*/ 107060245 h 1012"/>
              <a:gd name="T16" fmla="*/ 2147483647 w 360"/>
              <a:gd name="T17" fmla="*/ 749421718 h 1012"/>
              <a:gd name="T18" fmla="*/ 2147483647 w 360"/>
              <a:gd name="T19" fmla="*/ 2147483647 h 1012"/>
              <a:gd name="T20" fmla="*/ 2147483647 w 360"/>
              <a:gd name="T21" fmla="*/ 2147483647 h 1012"/>
              <a:gd name="T22" fmla="*/ 2147483647 w 360"/>
              <a:gd name="T23" fmla="*/ 2147483647 h 1012"/>
              <a:gd name="T24" fmla="*/ 2147483647 w 360"/>
              <a:gd name="T25" fmla="*/ 2147483647 h 10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0" h="1012">
                <a:moveTo>
                  <a:pt x="0" y="1012"/>
                </a:moveTo>
                <a:cubicBezTo>
                  <a:pt x="14" y="1007"/>
                  <a:pt x="65" y="995"/>
                  <a:pt x="84" y="982"/>
                </a:cubicBezTo>
                <a:cubicBezTo>
                  <a:pt x="110" y="970"/>
                  <a:pt x="105" y="960"/>
                  <a:pt x="117" y="934"/>
                </a:cubicBezTo>
                <a:cubicBezTo>
                  <a:pt x="129" y="908"/>
                  <a:pt x="128" y="939"/>
                  <a:pt x="135" y="844"/>
                </a:cubicBezTo>
                <a:cubicBezTo>
                  <a:pt x="142" y="749"/>
                  <a:pt x="153" y="486"/>
                  <a:pt x="159" y="364"/>
                </a:cubicBezTo>
                <a:cubicBezTo>
                  <a:pt x="165" y="242"/>
                  <a:pt x="167" y="167"/>
                  <a:pt x="171" y="109"/>
                </a:cubicBezTo>
                <a:cubicBezTo>
                  <a:pt x="175" y="51"/>
                  <a:pt x="178" y="31"/>
                  <a:pt x="183" y="16"/>
                </a:cubicBezTo>
                <a:cubicBezTo>
                  <a:pt x="188" y="1"/>
                  <a:pt x="197" y="0"/>
                  <a:pt x="201" y="16"/>
                </a:cubicBezTo>
                <a:cubicBezTo>
                  <a:pt x="205" y="32"/>
                  <a:pt x="205" y="54"/>
                  <a:pt x="207" y="112"/>
                </a:cubicBezTo>
                <a:cubicBezTo>
                  <a:pt x="209" y="170"/>
                  <a:pt x="212" y="245"/>
                  <a:pt x="216" y="367"/>
                </a:cubicBezTo>
                <a:cubicBezTo>
                  <a:pt x="220" y="489"/>
                  <a:pt x="225" y="748"/>
                  <a:pt x="231" y="847"/>
                </a:cubicBezTo>
                <a:cubicBezTo>
                  <a:pt x="237" y="946"/>
                  <a:pt x="234" y="934"/>
                  <a:pt x="255" y="961"/>
                </a:cubicBezTo>
                <a:cubicBezTo>
                  <a:pt x="281" y="988"/>
                  <a:pt x="339" y="998"/>
                  <a:pt x="360" y="1009"/>
                </a:cubicBezTo>
              </a:path>
            </a:pathLst>
          </a:custGeom>
          <a:noFill/>
          <a:ln w="38100" cmpd="sng">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 name="Freeform 7"/>
          <p:cNvSpPr>
            <a:spLocks/>
          </p:cNvSpPr>
          <p:nvPr/>
        </p:nvSpPr>
        <p:spPr bwMode="auto">
          <a:xfrm>
            <a:off x="2415084" y="4581178"/>
            <a:ext cx="5443538" cy="403771"/>
          </a:xfrm>
          <a:custGeom>
            <a:avLst/>
            <a:gdLst>
              <a:gd name="T0" fmla="*/ 0 w 1608"/>
              <a:gd name="T1" fmla="*/ 1191164874 h 160"/>
              <a:gd name="T2" fmla="*/ 1375217796 w 1608"/>
              <a:gd name="T3" fmla="*/ 699808886 h 160"/>
              <a:gd name="T4" fmla="*/ 2147483647 w 1608"/>
              <a:gd name="T5" fmla="*/ 96783067 h 160"/>
              <a:gd name="T6" fmla="*/ 2147483647 w 1608"/>
              <a:gd name="T7" fmla="*/ 96783067 h 160"/>
              <a:gd name="T8" fmla="*/ 2147483647 w 1608"/>
              <a:gd name="T9" fmla="*/ 521134973 h 160"/>
              <a:gd name="T10" fmla="*/ 2147483647 w 1608"/>
              <a:gd name="T11" fmla="*/ 833814320 h 160"/>
              <a:gd name="T12" fmla="*/ 2147483647 w 1608"/>
              <a:gd name="T13" fmla="*/ 990155358 h 160"/>
              <a:gd name="T14" fmla="*/ 2147483647 w 1608"/>
              <a:gd name="T15" fmla="*/ 1079492314 h 160"/>
              <a:gd name="T16" fmla="*/ 2147483647 w 1608"/>
              <a:gd name="T17" fmla="*/ 1191164874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8" h="160">
                <a:moveTo>
                  <a:pt x="0" y="160"/>
                </a:moveTo>
                <a:cubicBezTo>
                  <a:pt x="20" y="149"/>
                  <a:pt x="76" y="118"/>
                  <a:pt x="120" y="94"/>
                </a:cubicBezTo>
                <a:cubicBezTo>
                  <a:pt x="164" y="70"/>
                  <a:pt x="211" y="26"/>
                  <a:pt x="264" y="13"/>
                </a:cubicBezTo>
                <a:cubicBezTo>
                  <a:pt x="317" y="0"/>
                  <a:pt x="367" y="4"/>
                  <a:pt x="441" y="13"/>
                </a:cubicBezTo>
                <a:cubicBezTo>
                  <a:pt x="515" y="22"/>
                  <a:pt x="639" y="54"/>
                  <a:pt x="708" y="70"/>
                </a:cubicBezTo>
                <a:cubicBezTo>
                  <a:pt x="777" y="86"/>
                  <a:pt x="803" y="102"/>
                  <a:pt x="858" y="112"/>
                </a:cubicBezTo>
                <a:cubicBezTo>
                  <a:pt x="913" y="122"/>
                  <a:pt x="979" y="128"/>
                  <a:pt x="1041" y="133"/>
                </a:cubicBezTo>
                <a:cubicBezTo>
                  <a:pt x="1103" y="138"/>
                  <a:pt x="1136" y="141"/>
                  <a:pt x="1230" y="145"/>
                </a:cubicBezTo>
                <a:cubicBezTo>
                  <a:pt x="1324" y="149"/>
                  <a:pt x="1529" y="157"/>
                  <a:pt x="1608" y="160"/>
                </a:cubicBezTo>
              </a:path>
            </a:pathLst>
          </a:custGeom>
          <a:noFill/>
          <a:ln w="57150" cmpd="sng">
            <a:solidFill>
              <a:schemeClr val="accent5">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Line 8"/>
          <p:cNvSpPr>
            <a:spLocks noChangeShapeType="1"/>
          </p:cNvSpPr>
          <p:nvPr/>
        </p:nvSpPr>
        <p:spPr bwMode="auto">
          <a:xfrm>
            <a:off x="3816847" y="2281436"/>
            <a:ext cx="0" cy="2727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2" name="Line 9"/>
          <p:cNvSpPr>
            <a:spLocks noChangeShapeType="1"/>
          </p:cNvSpPr>
          <p:nvPr/>
        </p:nvSpPr>
        <p:spPr bwMode="auto">
          <a:xfrm>
            <a:off x="4688384" y="2827536"/>
            <a:ext cx="0" cy="21812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Line 10"/>
          <p:cNvSpPr>
            <a:spLocks noChangeShapeType="1"/>
          </p:cNvSpPr>
          <p:nvPr/>
        </p:nvSpPr>
        <p:spPr bwMode="auto">
          <a:xfrm>
            <a:off x="7445872" y="2827536"/>
            <a:ext cx="0" cy="21812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4" name="Text Box 11"/>
          <p:cNvSpPr txBox="1">
            <a:spLocks noChangeArrowheads="1"/>
          </p:cNvSpPr>
          <p:nvPr/>
        </p:nvSpPr>
        <p:spPr bwMode="auto">
          <a:xfrm>
            <a:off x="8310523" y="4636591"/>
            <a:ext cx="543739" cy="307777"/>
          </a:xfrm>
          <a:prstGeom prst="rect">
            <a:avLst/>
          </a:prstGeom>
          <a:noFill/>
          <a:ln w="9525">
            <a:noFill/>
            <a:miter lim="800000"/>
            <a:headEnd/>
            <a:tailEnd/>
          </a:ln>
          <a:effec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时间</a:t>
            </a:r>
          </a:p>
        </p:txBody>
      </p:sp>
      <p:sp>
        <p:nvSpPr>
          <p:cNvPr id="15" name="Line 12"/>
          <p:cNvSpPr>
            <a:spLocks noChangeShapeType="1"/>
          </p:cNvSpPr>
          <p:nvPr/>
        </p:nvSpPr>
        <p:spPr bwMode="auto">
          <a:xfrm>
            <a:off x="2691309" y="3991174"/>
            <a:ext cx="895350" cy="361950"/>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6" name="Text Box 13"/>
          <p:cNvSpPr txBox="1">
            <a:spLocks noChangeArrowheads="1"/>
          </p:cNvSpPr>
          <p:nvPr/>
        </p:nvSpPr>
        <p:spPr bwMode="auto">
          <a:xfrm>
            <a:off x="1368758" y="3786767"/>
            <a:ext cx="1338828" cy="369332"/>
          </a:xfrm>
          <a:prstGeom prst="rect">
            <a:avLst/>
          </a:prstGeom>
          <a:noFill/>
          <a:ln w="9525">
            <a:noFill/>
            <a:miter lim="800000"/>
            <a:headEnd/>
            <a:tailEnd/>
          </a:ln>
          <a:effec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800" dirty="0">
                <a:solidFill>
                  <a:schemeClr val="tx1"/>
                </a:solidFill>
                <a:latin typeface="+mj-ea"/>
                <a:ea typeface="+mj-ea"/>
              </a:rPr>
              <a:t>数据链路层</a:t>
            </a:r>
          </a:p>
        </p:txBody>
      </p:sp>
      <p:grpSp>
        <p:nvGrpSpPr>
          <p:cNvPr id="17" name="Group 14"/>
          <p:cNvGrpSpPr>
            <a:grpSpLocks/>
          </p:cNvGrpSpPr>
          <p:nvPr/>
        </p:nvGrpSpPr>
        <p:grpSpPr bwMode="auto">
          <a:xfrm>
            <a:off x="4826497" y="4215011"/>
            <a:ext cx="1257300" cy="536575"/>
            <a:chOff x="2993" y="3329"/>
            <a:chExt cx="792" cy="338"/>
          </a:xfrm>
          <a:noFill/>
        </p:grpSpPr>
        <p:sp>
          <p:nvSpPr>
            <p:cNvPr id="18" name="Text Box 15"/>
            <p:cNvSpPr txBox="1">
              <a:spLocks noChangeArrowheads="1"/>
            </p:cNvSpPr>
            <p:nvPr/>
          </p:nvSpPr>
          <p:spPr bwMode="auto">
            <a:xfrm>
              <a:off x="3232" y="3329"/>
              <a:ext cx="553" cy="233"/>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800" dirty="0">
                  <a:solidFill>
                    <a:schemeClr val="tx1"/>
                  </a:solidFill>
                  <a:latin typeface="+mj-ea"/>
                  <a:ea typeface="+mj-ea"/>
                </a:rPr>
                <a:t>运输层</a:t>
              </a:r>
            </a:p>
          </p:txBody>
        </p:sp>
        <p:sp>
          <p:nvSpPr>
            <p:cNvPr id="19" name="Line 16"/>
            <p:cNvSpPr>
              <a:spLocks noChangeShapeType="1"/>
            </p:cNvSpPr>
            <p:nvPr/>
          </p:nvSpPr>
          <p:spPr bwMode="auto">
            <a:xfrm flipH="1">
              <a:off x="2993" y="3450"/>
              <a:ext cx="276" cy="217"/>
            </a:xfrm>
            <a:prstGeom prst="line">
              <a:avLst/>
            </a:prstGeom>
            <a:grpFill/>
            <a:ln w="28575">
              <a:solidFill>
                <a:srgbClr val="FF0000"/>
              </a:solidFill>
              <a:round/>
              <a:headEnd/>
              <a:tailEnd type="triangl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sp>
        <p:nvSpPr>
          <p:cNvPr id="20" name="Text Box 17"/>
          <p:cNvSpPr txBox="1">
            <a:spLocks noChangeArrowheads="1"/>
          </p:cNvSpPr>
          <p:nvPr/>
        </p:nvSpPr>
        <p:spPr bwMode="auto">
          <a:xfrm>
            <a:off x="3562847" y="4984949"/>
            <a:ext cx="360996" cy="307777"/>
          </a:xfrm>
          <a:prstGeom prst="rect">
            <a:avLst/>
          </a:prstGeom>
          <a:noFill/>
          <a:ln w="9525">
            <a:noFill/>
            <a:miter lim="800000"/>
            <a:headEnd/>
            <a:tailEnd/>
          </a:ln>
          <a:effec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i="1">
                <a:solidFill>
                  <a:schemeClr val="tx1"/>
                </a:solidFill>
                <a:latin typeface="+mj-ea"/>
                <a:ea typeface="+mj-ea"/>
              </a:rPr>
              <a:t>T</a:t>
            </a:r>
            <a:r>
              <a:rPr kumimoji="1" lang="en-US" altLang="zh-CN" sz="1400" baseline="-25000">
                <a:solidFill>
                  <a:schemeClr val="tx1"/>
                </a:solidFill>
                <a:latin typeface="+mj-ea"/>
                <a:ea typeface="+mj-ea"/>
              </a:rPr>
              <a:t>1</a:t>
            </a:r>
            <a:endParaRPr kumimoji="1" lang="en-US" altLang="zh-CN" sz="1400">
              <a:solidFill>
                <a:schemeClr val="tx1"/>
              </a:solidFill>
              <a:latin typeface="+mj-ea"/>
              <a:ea typeface="+mj-ea"/>
            </a:endParaRPr>
          </a:p>
        </p:txBody>
      </p:sp>
      <p:sp>
        <p:nvSpPr>
          <p:cNvPr id="21" name="Text Box 18"/>
          <p:cNvSpPr txBox="1">
            <a:spLocks noChangeArrowheads="1"/>
          </p:cNvSpPr>
          <p:nvPr/>
        </p:nvSpPr>
        <p:spPr bwMode="auto">
          <a:xfrm>
            <a:off x="4418509" y="4984949"/>
            <a:ext cx="360996" cy="307777"/>
          </a:xfrm>
          <a:prstGeom prst="rect">
            <a:avLst/>
          </a:prstGeom>
          <a:noFill/>
          <a:ln w="9525">
            <a:noFill/>
            <a:miter lim="800000"/>
            <a:headEnd/>
            <a:tailEnd/>
          </a:ln>
          <a:effec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i="1">
                <a:solidFill>
                  <a:schemeClr val="tx1"/>
                </a:solidFill>
                <a:latin typeface="+mj-ea"/>
                <a:ea typeface="+mj-ea"/>
              </a:rPr>
              <a:t>T</a:t>
            </a:r>
            <a:r>
              <a:rPr kumimoji="1" lang="en-US" altLang="zh-CN" sz="1400" baseline="-25000">
                <a:solidFill>
                  <a:schemeClr val="tx1"/>
                </a:solidFill>
                <a:latin typeface="+mj-ea"/>
                <a:ea typeface="+mj-ea"/>
              </a:rPr>
              <a:t>2</a:t>
            </a:r>
            <a:endParaRPr kumimoji="1" lang="en-US" altLang="zh-CN" sz="1400">
              <a:solidFill>
                <a:schemeClr val="tx1"/>
              </a:solidFill>
              <a:latin typeface="+mj-ea"/>
              <a:ea typeface="+mj-ea"/>
            </a:endParaRPr>
          </a:p>
        </p:txBody>
      </p:sp>
      <p:sp>
        <p:nvSpPr>
          <p:cNvPr id="22" name="Text Box 19"/>
          <p:cNvSpPr txBox="1">
            <a:spLocks noChangeArrowheads="1"/>
          </p:cNvSpPr>
          <p:nvPr/>
        </p:nvSpPr>
        <p:spPr bwMode="auto">
          <a:xfrm>
            <a:off x="7175997" y="4984949"/>
            <a:ext cx="360996" cy="307777"/>
          </a:xfrm>
          <a:prstGeom prst="rect">
            <a:avLst/>
          </a:prstGeom>
          <a:noFill/>
          <a:ln w="9525">
            <a:noFill/>
            <a:miter lim="800000"/>
            <a:headEnd/>
            <a:tailEnd/>
          </a:ln>
          <a:effec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i="1">
                <a:solidFill>
                  <a:schemeClr val="tx1"/>
                </a:solidFill>
                <a:latin typeface="+mj-ea"/>
                <a:ea typeface="+mj-ea"/>
              </a:rPr>
              <a:t>T</a:t>
            </a:r>
            <a:r>
              <a:rPr kumimoji="1" lang="en-US" altLang="zh-CN" sz="1400" baseline="-25000">
                <a:solidFill>
                  <a:schemeClr val="tx1"/>
                </a:solidFill>
                <a:latin typeface="+mj-ea"/>
                <a:ea typeface="+mj-ea"/>
              </a:rPr>
              <a:t>3</a:t>
            </a:r>
            <a:endParaRPr kumimoji="1" lang="en-US" altLang="zh-CN" sz="1400">
              <a:solidFill>
                <a:schemeClr val="tx1"/>
              </a:solidFill>
              <a:latin typeface="+mj-ea"/>
              <a:ea typeface="+mj-ea"/>
            </a:endParaRPr>
          </a:p>
        </p:txBody>
      </p:sp>
      <p:sp>
        <p:nvSpPr>
          <p:cNvPr id="23" name="Text Box 20"/>
          <p:cNvSpPr txBox="1">
            <a:spLocks noChangeArrowheads="1"/>
          </p:cNvSpPr>
          <p:nvPr/>
        </p:nvSpPr>
        <p:spPr bwMode="auto">
          <a:xfrm>
            <a:off x="827584" y="2390974"/>
            <a:ext cx="1082348" cy="523220"/>
          </a:xfrm>
          <a:prstGeom prst="rect">
            <a:avLst/>
          </a:prstGeom>
          <a:noFill/>
          <a:ln w="9525">
            <a:noFill/>
            <a:miter lim="800000"/>
            <a:headEnd/>
            <a:tailEnd/>
          </a:ln>
          <a:effec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往返时间的</a:t>
            </a:r>
          </a:p>
          <a:p>
            <a:pPr eaLnBrk="1" hangingPunct="1">
              <a:spcBef>
                <a:spcPct val="0"/>
              </a:spcBef>
              <a:buClrTx/>
              <a:buSzTx/>
              <a:buFontTx/>
              <a:buNone/>
            </a:pPr>
            <a:r>
              <a:rPr kumimoji="1" lang="zh-CN" altLang="en-US" sz="1400" dirty="0">
                <a:solidFill>
                  <a:schemeClr val="tx1"/>
                </a:solidFill>
                <a:latin typeface="+mj-ea"/>
                <a:ea typeface="+mj-ea"/>
              </a:rPr>
              <a:t>概率分布</a:t>
            </a:r>
          </a:p>
        </p:txBody>
      </p:sp>
    </p:spTree>
    <p:extLst>
      <p:ext uri="{BB962C8B-B14F-4D97-AF65-F5344CB8AC3E}">
        <p14:creationId xmlns:p14="http://schemas.microsoft.com/office/powerpoint/2010/main" val="290197663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101</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sp>
        <p:nvSpPr>
          <p:cNvPr id="6" name="内容占位符 5"/>
          <p:cNvSpPr>
            <a:spLocks noGrp="1"/>
          </p:cNvSpPr>
          <p:nvPr>
            <p:ph idx="1"/>
          </p:nvPr>
        </p:nvSpPr>
        <p:spPr/>
        <p:txBody>
          <a:bodyPr/>
          <a:lstStyle/>
          <a:p>
            <a:r>
              <a:rPr lang="zh-CN" altLang="en-US" dirty="0"/>
              <a:t>运输层的超时</a:t>
            </a:r>
            <a:r>
              <a:rPr lang="zh-CN" altLang="en-US" dirty="0" smtClean="0"/>
              <a:t>计时器的超时重传时间究竟应设置为多大呢？</a:t>
            </a:r>
            <a:endParaRPr lang="en-US" altLang="zh-CN" dirty="0" smtClean="0"/>
          </a:p>
          <a:p>
            <a:r>
              <a:rPr lang="en-US" altLang="zh-CN" dirty="0" smtClean="0"/>
              <a:t>TCP</a:t>
            </a:r>
            <a:r>
              <a:rPr lang="zh-CN" altLang="en-US" dirty="0" smtClean="0"/>
              <a:t>采用了一种自适应算法，它记录一个报文段发出的时间，以及收到相应的确认的时间。这两个时间之差就是报文段的往返时间</a:t>
            </a:r>
            <a:r>
              <a:rPr lang="en-US" altLang="zh-CN" dirty="0" smtClean="0"/>
              <a:t>RTT</a:t>
            </a:r>
            <a:r>
              <a:rPr lang="zh-CN" altLang="en-US" dirty="0" smtClean="0"/>
              <a:t>。</a:t>
            </a:r>
            <a:endParaRPr lang="en-US" altLang="zh-CN" dirty="0" smtClean="0"/>
          </a:p>
          <a:p>
            <a:r>
              <a:rPr lang="en-US" altLang="zh-CN" dirty="0" smtClean="0"/>
              <a:t>TCP</a:t>
            </a:r>
            <a:r>
              <a:rPr lang="zh-CN" altLang="en-US" dirty="0" smtClean="0"/>
              <a:t>保留了</a:t>
            </a:r>
            <a:r>
              <a:rPr lang="en-US" altLang="zh-CN" dirty="0" smtClean="0"/>
              <a:t>RTT</a:t>
            </a:r>
            <a:r>
              <a:rPr lang="zh-CN" altLang="en-US" dirty="0" smtClean="0"/>
              <a:t>的</a:t>
            </a:r>
            <a:r>
              <a:rPr lang="zh-CN" altLang="en-US" dirty="0"/>
              <a:t>一个加权平均往返时间 </a:t>
            </a:r>
            <a:r>
              <a:rPr lang="en-US" altLang="zh-CN" dirty="0"/>
              <a:t>RTT</a:t>
            </a:r>
            <a:r>
              <a:rPr lang="en-US" altLang="zh-CN" baseline="-25000" dirty="0"/>
              <a:t>S</a:t>
            </a:r>
            <a:r>
              <a:rPr lang="zh-CN" altLang="en-US" dirty="0"/>
              <a:t>（这又称为平滑的往返</a:t>
            </a:r>
            <a:r>
              <a:rPr lang="zh-CN" altLang="en-US" dirty="0" smtClean="0"/>
              <a:t>时间，</a:t>
            </a:r>
            <a:r>
              <a:rPr lang="en-US" altLang="zh-CN" dirty="0" smtClean="0"/>
              <a:t>S</a:t>
            </a:r>
            <a:r>
              <a:rPr lang="zh-CN" altLang="en-US" dirty="0" smtClean="0"/>
              <a:t>表示</a:t>
            </a:r>
            <a:r>
              <a:rPr lang="en-US" altLang="zh-CN" dirty="0" smtClean="0"/>
              <a:t>Smoothed</a:t>
            </a:r>
            <a:r>
              <a:rPr lang="zh-CN" altLang="en-US" dirty="0" smtClean="0"/>
              <a:t>）</a:t>
            </a:r>
            <a:r>
              <a:rPr lang="zh-CN" altLang="en-US" dirty="0"/>
              <a:t>。</a:t>
            </a:r>
          </a:p>
          <a:p>
            <a:endParaRPr lang="zh-CN" altLang="en-US" dirty="0"/>
          </a:p>
        </p:txBody>
      </p:sp>
    </p:spTree>
    <p:extLst>
      <p:ext uri="{BB962C8B-B14F-4D97-AF65-F5344CB8AC3E}">
        <p14:creationId xmlns:p14="http://schemas.microsoft.com/office/powerpoint/2010/main" val="41849565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102</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sp>
        <p:nvSpPr>
          <p:cNvPr id="6" name="内容占位符 5"/>
          <p:cNvSpPr>
            <a:spLocks noGrp="1"/>
          </p:cNvSpPr>
          <p:nvPr>
            <p:ph idx="1"/>
          </p:nvPr>
        </p:nvSpPr>
        <p:spPr/>
        <p:txBody>
          <a:bodyPr/>
          <a:lstStyle/>
          <a:p>
            <a:r>
              <a:rPr lang="zh-CN" altLang="en-US" dirty="0"/>
              <a:t>第一次测量</a:t>
            </a:r>
            <a:r>
              <a:rPr lang="zh-CN" altLang="en-US" dirty="0" smtClean="0"/>
              <a:t>到</a:t>
            </a:r>
            <a:r>
              <a:rPr lang="en-US" altLang="zh-CN" dirty="0" smtClean="0"/>
              <a:t>RTT</a:t>
            </a:r>
            <a:r>
              <a:rPr lang="zh-CN" altLang="en-US" dirty="0" smtClean="0"/>
              <a:t>样本</a:t>
            </a:r>
            <a:r>
              <a:rPr lang="zh-CN" altLang="en-US" dirty="0"/>
              <a:t>时，</a:t>
            </a:r>
            <a:r>
              <a:rPr lang="en-US" altLang="zh-CN" dirty="0" smtClean="0"/>
              <a:t>RTT</a:t>
            </a:r>
            <a:r>
              <a:rPr lang="en-US" altLang="zh-CN" baseline="-25000" dirty="0" smtClean="0"/>
              <a:t>S</a:t>
            </a:r>
            <a:r>
              <a:rPr lang="zh-CN" altLang="en-US" dirty="0" smtClean="0"/>
              <a:t>值</a:t>
            </a:r>
            <a:r>
              <a:rPr lang="zh-CN" altLang="en-US" dirty="0"/>
              <a:t>就取为所测量到</a:t>
            </a:r>
            <a:r>
              <a:rPr lang="zh-CN" altLang="en-US" dirty="0" smtClean="0"/>
              <a:t>的</a:t>
            </a:r>
            <a:r>
              <a:rPr lang="en-US" altLang="zh-CN" dirty="0" smtClean="0"/>
              <a:t>RTT</a:t>
            </a:r>
            <a:r>
              <a:rPr lang="zh-CN" altLang="en-US" dirty="0" smtClean="0"/>
              <a:t>样本值</a:t>
            </a:r>
            <a:r>
              <a:rPr lang="zh-CN" altLang="en-US" dirty="0"/>
              <a:t>。以后每测量到一个新</a:t>
            </a:r>
            <a:r>
              <a:rPr lang="zh-CN" altLang="en-US" dirty="0" smtClean="0"/>
              <a:t>的</a:t>
            </a:r>
            <a:r>
              <a:rPr lang="en-US" altLang="zh-CN" dirty="0" smtClean="0"/>
              <a:t>RTT</a:t>
            </a:r>
            <a:r>
              <a:rPr lang="zh-CN" altLang="en-US" dirty="0" smtClean="0"/>
              <a:t>样本</a:t>
            </a:r>
            <a:r>
              <a:rPr lang="zh-CN" altLang="en-US" dirty="0"/>
              <a:t>，就按下式重新计算一</a:t>
            </a:r>
            <a:r>
              <a:rPr lang="zh-CN" altLang="en-US" dirty="0" smtClean="0"/>
              <a:t>次</a:t>
            </a:r>
            <a:r>
              <a:rPr lang="en-US" altLang="zh-CN" dirty="0" smtClean="0"/>
              <a:t>RTT</a:t>
            </a:r>
            <a:r>
              <a:rPr lang="en-US" altLang="zh-CN" baseline="-25000" dirty="0" smtClean="0"/>
              <a:t>S</a:t>
            </a:r>
            <a:r>
              <a:rPr lang="zh-CN" altLang="en-US" dirty="0" smtClean="0"/>
              <a:t>：</a:t>
            </a:r>
            <a:endParaRPr lang="en-US" altLang="zh-CN" dirty="0"/>
          </a:p>
          <a:p>
            <a:endParaRPr lang="en-US" altLang="zh-CN" dirty="0" smtClean="0"/>
          </a:p>
          <a:p>
            <a:endParaRPr lang="en-US" altLang="zh-CN" dirty="0"/>
          </a:p>
          <a:p>
            <a:endParaRPr lang="en-US" altLang="zh-CN" dirty="0" smtClean="0"/>
          </a:p>
          <a:p>
            <a:r>
              <a:rPr lang="zh-CN" altLang="en-US" dirty="0"/>
              <a:t>式中，</a:t>
            </a:r>
            <a:r>
              <a:rPr lang="en-US" altLang="zh-CN" dirty="0"/>
              <a:t>0 </a:t>
            </a:r>
            <a:r>
              <a:rPr lang="en-US" altLang="zh-CN" dirty="0">
                <a:sym typeface="Symbol" pitchFamily="18" charset="2"/>
              </a:rPr>
              <a:t></a:t>
            </a:r>
            <a:r>
              <a:rPr lang="en-US" altLang="zh-CN" dirty="0"/>
              <a:t> </a:t>
            </a:r>
            <a:r>
              <a:rPr lang="en-US" altLang="zh-CN" dirty="0">
                <a:sym typeface="Symbol" pitchFamily="18" charset="2"/>
              </a:rPr>
              <a:t></a:t>
            </a:r>
            <a:r>
              <a:rPr lang="en-US" altLang="zh-CN" dirty="0"/>
              <a:t> </a:t>
            </a:r>
            <a:r>
              <a:rPr lang="en-US" altLang="zh-CN" dirty="0">
                <a:sym typeface="Symbol" pitchFamily="18" charset="2"/>
              </a:rPr>
              <a:t></a:t>
            </a:r>
            <a:r>
              <a:rPr lang="en-US" altLang="zh-CN" dirty="0"/>
              <a:t> 1</a:t>
            </a:r>
            <a:r>
              <a:rPr lang="zh-CN" altLang="en-US" dirty="0"/>
              <a:t>。</a:t>
            </a:r>
            <a:r>
              <a:rPr lang="zh-CN" altLang="en-US" dirty="0" smtClean="0"/>
              <a:t>若</a:t>
            </a:r>
            <a:r>
              <a:rPr lang="zh-CN" altLang="en-US" dirty="0" smtClean="0">
                <a:sym typeface="Symbol" pitchFamily="18" charset="2"/>
              </a:rPr>
              <a:t></a:t>
            </a:r>
            <a:r>
              <a:rPr lang="zh-CN" altLang="en-US" dirty="0" smtClean="0"/>
              <a:t>很</a:t>
            </a:r>
            <a:r>
              <a:rPr lang="zh-CN" altLang="en-US" dirty="0"/>
              <a:t>接近于零，</a:t>
            </a:r>
            <a:r>
              <a:rPr lang="zh-CN" altLang="en-US" dirty="0" smtClean="0"/>
              <a:t>表示</a:t>
            </a:r>
            <a:r>
              <a:rPr lang="en-US" altLang="zh-CN" dirty="0" smtClean="0"/>
              <a:t>RTT</a:t>
            </a:r>
            <a:r>
              <a:rPr lang="zh-CN" altLang="en-US" dirty="0" smtClean="0"/>
              <a:t>值更</a:t>
            </a:r>
            <a:r>
              <a:rPr lang="zh-CN" altLang="en-US" dirty="0"/>
              <a:t>新较慢。若</a:t>
            </a:r>
            <a:r>
              <a:rPr lang="zh-CN" altLang="en-US" dirty="0" smtClean="0"/>
              <a:t>选择</a:t>
            </a:r>
            <a:r>
              <a:rPr lang="zh-CN" altLang="en-US" dirty="0" smtClean="0">
                <a:sym typeface="Symbol" pitchFamily="18" charset="2"/>
              </a:rPr>
              <a:t></a:t>
            </a:r>
            <a:r>
              <a:rPr lang="zh-CN" altLang="en-US" dirty="0" smtClean="0"/>
              <a:t>接近于</a:t>
            </a:r>
            <a:r>
              <a:rPr lang="en-US" altLang="zh-CN" dirty="0" smtClean="0"/>
              <a:t>1</a:t>
            </a:r>
            <a:r>
              <a:rPr lang="zh-CN" altLang="en-US" dirty="0"/>
              <a:t>，则</a:t>
            </a:r>
            <a:r>
              <a:rPr lang="zh-CN" altLang="en-US" dirty="0" smtClean="0"/>
              <a:t>表示</a:t>
            </a:r>
            <a:r>
              <a:rPr lang="en-US" altLang="zh-CN" dirty="0" smtClean="0"/>
              <a:t>RTT</a:t>
            </a:r>
            <a:r>
              <a:rPr lang="zh-CN" altLang="en-US" dirty="0" smtClean="0"/>
              <a:t>值更</a:t>
            </a:r>
            <a:r>
              <a:rPr lang="zh-CN" altLang="en-US" dirty="0"/>
              <a:t>新较</a:t>
            </a:r>
            <a:r>
              <a:rPr lang="zh-CN" altLang="en-US" dirty="0" smtClean="0"/>
              <a:t>快。</a:t>
            </a:r>
            <a:endParaRPr lang="zh-CN" altLang="en-US" dirty="0"/>
          </a:p>
          <a:p>
            <a:r>
              <a:rPr lang="en-US" altLang="zh-CN" dirty="0" smtClean="0"/>
              <a:t>RFC2988</a:t>
            </a:r>
            <a:r>
              <a:rPr lang="zh-CN" altLang="en-US" dirty="0" smtClean="0"/>
              <a:t>推荐的</a:t>
            </a:r>
            <a:r>
              <a:rPr lang="zh-CN" altLang="en-US" dirty="0" smtClean="0">
                <a:sym typeface="Symbol" pitchFamily="18" charset="2"/>
              </a:rPr>
              <a:t></a:t>
            </a:r>
            <a:r>
              <a:rPr lang="zh-CN" altLang="en-US" dirty="0" smtClean="0"/>
              <a:t>值为</a:t>
            </a:r>
            <a:r>
              <a:rPr lang="en-US" altLang="zh-CN" dirty="0" smtClean="0"/>
              <a:t>1/8</a:t>
            </a:r>
            <a:r>
              <a:rPr lang="zh-CN" altLang="en-US" dirty="0"/>
              <a:t>，</a:t>
            </a:r>
            <a:r>
              <a:rPr lang="zh-CN" altLang="en-US" dirty="0" smtClean="0"/>
              <a:t>即</a:t>
            </a:r>
            <a:r>
              <a:rPr lang="en-US" altLang="zh-CN" dirty="0" smtClean="0"/>
              <a:t>0.125</a:t>
            </a:r>
            <a:r>
              <a:rPr lang="zh-CN" altLang="en-US" dirty="0"/>
              <a:t>。</a:t>
            </a:r>
            <a:endParaRPr lang="zh-CN" altLang="en-US" dirty="0" smtClean="0"/>
          </a:p>
        </p:txBody>
      </p:sp>
      <p:sp>
        <p:nvSpPr>
          <p:cNvPr id="5" name="矩形 4"/>
          <p:cNvSpPr/>
          <p:nvPr/>
        </p:nvSpPr>
        <p:spPr>
          <a:xfrm>
            <a:off x="2275166" y="2857500"/>
            <a:ext cx="4572000" cy="707886"/>
          </a:xfrm>
          <a:prstGeom prst="rect">
            <a:avLst/>
          </a:prstGeom>
        </p:spPr>
        <p:txBody>
          <a:bodyPr>
            <a:spAutoFit/>
          </a:bodyPr>
          <a:lstStyle/>
          <a:p>
            <a:pPr eaLnBrk="1" hangingPunct="1">
              <a:spcBef>
                <a:spcPct val="30000"/>
              </a:spcBef>
              <a:buFont typeface="Wingdings" pitchFamily="2" charset="2"/>
              <a:buNone/>
            </a:pPr>
            <a:r>
              <a:rPr lang="zh-CN" altLang="en-US" sz="2000" dirty="0">
                <a:solidFill>
                  <a:srgbClr val="FF0000"/>
                </a:solidFill>
                <a:latin typeface="+mj-ea"/>
                <a:ea typeface="+mj-ea"/>
              </a:rPr>
              <a:t>新的 </a:t>
            </a:r>
            <a:r>
              <a:rPr lang="en-US" altLang="zh-CN" sz="2000" dirty="0">
                <a:solidFill>
                  <a:srgbClr val="FF0000"/>
                </a:solidFill>
                <a:latin typeface="+mj-ea"/>
                <a:ea typeface="+mj-ea"/>
              </a:rPr>
              <a:t>RTT</a:t>
            </a:r>
            <a:r>
              <a:rPr lang="en-US" altLang="zh-CN" sz="2000" baseline="-25000" dirty="0">
                <a:solidFill>
                  <a:srgbClr val="FF0000"/>
                </a:solidFill>
                <a:latin typeface="+mj-ea"/>
                <a:ea typeface="+mj-ea"/>
              </a:rPr>
              <a:t>S</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(1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zh-CN" altLang="en-US" sz="2000" dirty="0">
                <a:solidFill>
                  <a:srgbClr val="FF0000"/>
                </a:solidFill>
                <a:latin typeface="+mj-ea"/>
                <a:ea typeface="+mj-ea"/>
              </a:rPr>
              <a:t>旧</a:t>
            </a:r>
            <a:r>
              <a:rPr lang="zh-CN" altLang="en-US" sz="2000" dirty="0" smtClean="0">
                <a:solidFill>
                  <a:srgbClr val="FF0000"/>
                </a:solidFill>
                <a:latin typeface="+mj-ea"/>
                <a:ea typeface="+mj-ea"/>
              </a:rPr>
              <a:t>的</a:t>
            </a:r>
            <a:r>
              <a:rPr lang="en-US" altLang="zh-CN" sz="2000" dirty="0" smtClean="0">
                <a:solidFill>
                  <a:srgbClr val="FF0000"/>
                </a:solidFill>
                <a:latin typeface="+mj-ea"/>
                <a:ea typeface="+mj-ea"/>
              </a:rPr>
              <a:t>RTT</a:t>
            </a:r>
            <a:r>
              <a:rPr lang="en-US" altLang="zh-CN" sz="2000" baseline="-25000" dirty="0" smtClean="0">
                <a:solidFill>
                  <a:srgbClr val="FF0000"/>
                </a:solidFill>
                <a:latin typeface="+mj-ea"/>
                <a:ea typeface="+mj-ea"/>
              </a:rPr>
              <a:t>S</a:t>
            </a:r>
            <a:r>
              <a:rPr lang="en-US" altLang="zh-CN" sz="2000" dirty="0">
                <a:solidFill>
                  <a:srgbClr val="FF0000"/>
                </a:solidFill>
                <a:latin typeface="+mj-ea"/>
                <a:ea typeface="+mj-ea"/>
              </a:rPr>
              <a:t>) </a:t>
            </a:r>
          </a:p>
          <a:p>
            <a:pPr eaLnBrk="1" hangingPunct="1">
              <a:spcAft>
                <a:spcPct val="10000"/>
              </a:spcAft>
              <a:buFont typeface="Wingdings" pitchFamily="2" charset="2"/>
              <a:buNone/>
            </a:pPr>
            <a:r>
              <a:rPr lang="en-US" altLang="zh-CN" sz="2000" dirty="0" smtClean="0">
                <a:solidFill>
                  <a:srgbClr val="FF0000"/>
                </a:solidFill>
                <a:latin typeface="+mj-ea"/>
                <a:ea typeface="+mj-ea"/>
                <a:sym typeface="Symbol" pitchFamily="18" charset="2"/>
              </a:rPr>
              <a:t>		</a:t>
            </a:r>
            <a:r>
              <a:rPr lang="en-US" altLang="zh-CN" sz="2000" dirty="0" smtClean="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zh-CN" altLang="en-US" sz="2000" dirty="0">
                <a:solidFill>
                  <a:srgbClr val="FF0000"/>
                </a:solidFill>
                <a:latin typeface="+mj-ea"/>
                <a:ea typeface="+mj-ea"/>
              </a:rPr>
              <a:t>新</a:t>
            </a:r>
            <a:r>
              <a:rPr lang="zh-CN" altLang="en-US" sz="2000" dirty="0" smtClean="0">
                <a:solidFill>
                  <a:srgbClr val="FF0000"/>
                </a:solidFill>
                <a:latin typeface="+mj-ea"/>
                <a:ea typeface="+mj-ea"/>
              </a:rPr>
              <a:t>的</a:t>
            </a:r>
            <a:r>
              <a:rPr lang="en-US" altLang="zh-CN" sz="2000" dirty="0" smtClean="0">
                <a:solidFill>
                  <a:srgbClr val="FF0000"/>
                </a:solidFill>
                <a:latin typeface="+mj-ea"/>
                <a:ea typeface="+mj-ea"/>
              </a:rPr>
              <a:t>RTT</a:t>
            </a:r>
            <a:r>
              <a:rPr lang="zh-CN" altLang="en-US" sz="2000" dirty="0" smtClean="0">
                <a:solidFill>
                  <a:srgbClr val="FF0000"/>
                </a:solidFill>
                <a:latin typeface="+mj-ea"/>
                <a:ea typeface="+mj-ea"/>
              </a:rPr>
              <a:t>样本</a:t>
            </a:r>
            <a:r>
              <a:rPr lang="en-US" altLang="zh-CN" sz="2000" dirty="0">
                <a:solidFill>
                  <a:srgbClr val="FF0000"/>
                </a:solidFill>
                <a:latin typeface="+mj-ea"/>
                <a:ea typeface="+mj-ea"/>
              </a:rPr>
              <a:t>) </a:t>
            </a:r>
            <a:endParaRPr lang="zh-CN" altLang="en-US" sz="2000" dirty="0">
              <a:solidFill>
                <a:srgbClr val="FF0000"/>
              </a:solidFill>
              <a:latin typeface="+mj-ea"/>
              <a:ea typeface="+mj-ea"/>
            </a:endParaRPr>
          </a:p>
        </p:txBody>
      </p:sp>
    </p:spTree>
    <p:extLst>
      <p:ext uri="{BB962C8B-B14F-4D97-AF65-F5344CB8AC3E}">
        <p14:creationId xmlns:p14="http://schemas.microsoft.com/office/powerpoint/2010/main" val="307709062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103</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sp>
        <p:nvSpPr>
          <p:cNvPr id="6" name="内容占位符 5"/>
          <p:cNvSpPr>
            <a:spLocks noGrp="1"/>
          </p:cNvSpPr>
          <p:nvPr>
            <p:ph idx="1"/>
          </p:nvPr>
        </p:nvSpPr>
        <p:spPr/>
        <p:txBody>
          <a:bodyPr/>
          <a:lstStyle/>
          <a:p>
            <a:r>
              <a:rPr lang="zh-CN" altLang="en-US" dirty="0" smtClean="0"/>
              <a:t>超时计时器设置的超时重传时间</a:t>
            </a:r>
            <a:r>
              <a:rPr lang="en-US" altLang="zh-CN" dirty="0" smtClean="0"/>
              <a:t>RTO</a:t>
            </a:r>
            <a:r>
              <a:rPr lang="zh-CN" altLang="en-US" dirty="0" smtClean="0"/>
              <a:t>（</a:t>
            </a:r>
            <a:r>
              <a:rPr lang="en-US" altLang="zh-CN" dirty="0" smtClean="0"/>
              <a:t>Retransmission Time-Out</a:t>
            </a:r>
            <a:r>
              <a:rPr lang="zh-CN" altLang="en-US" dirty="0" smtClean="0"/>
              <a:t>）应略大于上面的</a:t>
            </a:r>
            <a:r>
              <a:rPr lang="en-US" altLang="zh-CN" dirty="0" smtClean="0"/>
              <a:t>RTT</a:t>
            </a:r>
            <a:r>
              <a:rPr lang="en-US" altLang="zh-CN" baseline="-25000" dirty="0" smtClean="0"/>
              <a:t>S</a:t>
            </a:r>
            <a:r>
              <a:rPr lang="zh-CN" altLang="en-US" dirty="0" smtClean="0"/>
              <a:t>。</a:t>
            </a:r>
            <a:endParaRPr lang="en-US" altLang="zh-CN" dirty="0" smtClean="0"/>
          </a:p>
          <a:p>
            <a:r>
              <a:rPr lang="en-US" altLang="zh-CN" dirty="0"/>
              <a:t>RFC </a:t>
            </a:r>
            <a:r>
              <a:rPr lang="en-US" altLang="zh-CN" dirty="0" smtClean="0"/>
              <a:t>2988</a:t>
            </a:r>
            <a:r>
              <a:rPr lang="zh-CN" altLang="en-US" dirty="0" smtClean="0"/>
              <a:t>建议</a:t>
            </a:r>
            <a:r>
              <a:rPr lang="zh-CN" altLang="en-US" dirty="0"/>
              <a:t>使用下式</a:t>
            </a:r>
            <a:r>
              <a:rPr lang="zh-CN" altLang="en-US" dirty="0" smtClean="0"/>
              <a:t>计算</a:t>
            </a:r>
            <a:r>
              <a:rPr lang="en-US" altLang="zh-CN" dirty="0" smtClean="0"/>
              <a:t>RTO</a:t>
            </a:r>
            <a:r>
              <a:rPr lang="zh-CN" altLang="en-US" dirty="0" smtClean="0"/>
              <a:t>：</a:t>
            </a:r>
            <a:endParaRPr lang="en-US" altLang="zh-CN" dirty="0"/>
          </a:p>
        </p:txBody>
      </p:sp>
      <p:sp>
        <p:nvSpPr>
          <p:cNvPr id="5" name="矩形 4"/>
          <p:cNvSpPr/>
          <p:nvPr/>
        </p:nvSpPr>
        <p:spPr>
          <a:xfrm>
            <a:off x="2248726" y="2766328"/>
            <a:ext cx="4572000" cy="523220"/>
          </a:xfrm>
          <a:prstGeom prst="rect">
            <a:avLst/>
          </a:prstGeom>
        </p:spPr>
        <p:txBody>
          <a:bodyPr>
            <a:spAutoFit/>
          </a:bodyPr>
          <a:lstStyle/>
          <a:p>
            <a:pPr algn="ctr" eaLnBrk="1" hangingPunct="1">
              <a:spcBef>
                <a:spcPct val="30000"/>
              </a:spcBef>
              <a:buFont typeface="Wingdings" pitchFamily="2" charset="2"/>
              <a:buNone/>
            </a:pPr>
            <a:r>
              <a:rPr lang="en-US" altLang="zh-CN" sz="2800" dirty="0">
                <a:solidFill>
                  <a:srgbClr val="FF0000"/>
                </a:solidFill>
                <a:latin typeface="+mj-ea"/>
                <a:ea typeface="+mj-ea"/>
              </a:rPr>
              <a:t>RTO </a:t>
            </a:r>
            <a:r>
              <a:rPr lang="en-US" altLang="zh-CN" sz="2800" dirty="0">
                <a:solidFill>
                  <a:srgbClr val="FF0000"/>
                </a:solidFill>
                <a:latin typeface="+mj-ea"/>
                <a:ea typeface="+mj-ea"/>
                <a:sym typeface="Symbol" pitchFamily="18" charset="2"/>
              </a:rPr>
              <a:t></a:t>
            </a:r>
            <a:r>
              <a:rPr lang="en-US" altLang="zh-CN" sz="2800" dirty="0">
                <a:solidFill>
                  <a:srgbClr val="FF0000"/>
                </a:solidFill>
                <a:latin typeface="+mj-ea"/>
                <a:ea typeface="+mj-ea"/>
              </a:rPr>
              <a:t> RTT</a:t>
            </a:r>
            <a:r>
              <a:rPr lang="en-US" altLang="zh-CN" sz="2800" baseline="-25000" dirty="0">
                <a:solidFill>
                  <a:srgbClr val="FF0000"/>
                </a:solidFill>
                <a:latin typeface="+mj-ea"/>
                <a:ea typeface="+mj-ea"/>
              </a:rPr>
              <a:t>S</a:t>
            </a:r>
            <a:r>
              <a:rPr lang="en-US" altLang="zh-CN" sz="2800" dirty="0">
                <a:solidFill>
                  <a:srgbClr val="FF0000"/>
                </a:solidFill>
                <a:latin typeface="+mj-ea"/>
                <a:ea typeface="+mj-ea"/>
              </a:rPr>
              <a:t> + 4 </a:t>
            </a:r>
            <a:r>
              <a:rPr lang="en-US" altLang="zh-CN" sz="2800" dirty="0">
                <a:solidFill>
                  <a:srgbClr val="FF0000"/>
                </a:solidFill>
                <a:latin typeface="+mj-ea"/>
                <a:ea typeface="+mj-ea"/>
                <a:sym typeface="Symbol" pitchFamily="18" charset="2"/>
              </a:rPr>
              <a:t></a:t>
            </a:r>
            <a:r>
              <a:rPr lang="en-US" altLang="zh-CN" sz="2800" dirty="0">
                <a:solidFill>
                  <a:srgbClr val="FF0000"/>
                </a:solidFill>
                <a:latin typeface="+mj-ea"/>
                <a:ea typeface="+mj-ea"/>
              </a:rPr>
              <a:t> RTT</a:t>
            </a:r>
            <a:r>
              <a:rPr lang="en-US" altLang="zh-CN" sz="2800" baseline="-25000" dirty="0">
                <a:solidFill>
                  <a:srgbClr val="FF0000"/>
                </a:solidFill>
                <a:latin typeface="+mj-ea"/>
                <a:ea typeface="+mj-ea"/>
              </a:rPr>
              <a:t>D</a:t>
            </a:r>
            <a:endParaRPr lang="zh-CN" altLang="en-US" sz="2800" dirty="0">
              <a:solidFill>
                <a:srgbClr val="FF0000"/>
              </a:solidFill>
              <a:latin typeface="+mj-ea"/>
              <a:ea typeface="+mj-ea"/>
            </a:endParaRPr>
          </a:p>
        </p:txBody>
      </p:sp>
    </p:spTree>
    <p:extLst>
      <p:ext uri="{BB962C8B-B14F-4D97-AF65-F5344CB8AC3E}">
        <p14:creationId xmlns:p14="http://schemas.microsoft.com/office/powerpoint/2010/main" val="347658798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104</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sp>
        <p:nvSpPr>
          <p:cNvPr id="6" name="内容占位符 5"/>
          <p:cNvSpPr>
            <a:spLocks noGrp="1"/>
          </p:cNvSpPr>
          <p:nvPr>
            <p:ph idx="1"/>
          </p:nvPr>
        </p:nvSpPr>
        <p:spPr/>
        <p:txBody>
          <a:bodyPr/>
          <a:lstStyle/>
          <a:p>
            <a:pPr>
              <a:spcAft>
                <a:spcPct val="10000"/>
              </a:spcAft>
            </a:pPr>
            <a:r>
              <a:rPr lang="en-US" altLang="zh-CN" dirty="0"/>
              <a:t>RTT</a:t>
            </a:r>
            <a:r>
              <a:rPr lang="en-US" altLang="zh-CN" baseline="-25000" dirty="0"/>
              <a:t>D </a:t>
            </a:r>
            <a:r>
              <a:rPr lang="zh-CN" altLang="en-US" dirty="0" smtClean="0"/>
              <a:t>是</a:t>
            </a:r>
            <a:r>
              <a:rPr lang="en-US" altLang="zh-CN" dirty="0" smtClean="0"/>
              <a:t>RTT</a:t>
            </a:r>
            <a:r>
              <a:rPr lang="zh-CN" altLang="en-US" dirty="0" smtClean="0"/>
              <a:t>的</a:t>
            </a:r>
            <a:r>
              <a:rPr lang="zh-CN" altLang="en-US" dirty="0"/>
              <a:t>偏差的加权平均值。</a:t>
            </a:r>
          </a:p>
          <a:p>
            <a:pPr>
              <a:lnSpc>
                <a:spcPct val="110000"/>
              </a:lnSpc>
            </a:pPr>
            <a:r>
              <a:rPr lang="en-US" altLang="zh-CN" dirty="0"/>
              <a:t>RFC </a:t>
            </a:r>
            <a:r>
              <a:rPr lang="en-US" altLang="zh-CN" dirty="0" smtClean="0"/>
              <a:t>2988</a:t>
            </a:r>
            <a:r>
              <a:rPr lang="zh-CN" altLang="en-US" dirty="0" smtClean="0"/>
              <a:t>建议</a:t>
            </a:r>
            <a:r>
              <a:rPr lang="zh-CN" altLang="en-US" dirty="0"/>
              <a:t>这样</a:t>
            </a:r>
            <a:r>
              <a:rPr lang="zh-CN" altLang="en-US" dirty="0" smtClean="0"/>
              <a:t>计算</a:t>
            </a:r>
            <a:r>
              <a:rPr lang="en-US" altLang="zh-CN" dirty="0" smtClean="0"/>
              <a:t>RTT</a:t>
            </a:r>
            <a:r>
              <a:rPr lang="en-US" altLang="zh-CN" baseline="-25000" dirty="0" smtClean="0"/>
              <a:t>D</a:t>
            </a:r>
            <a:r>
              <a:rPr lang="zh-CN" altLang="en-US" dirty="0" smtClean="0"/>
              <a:t>：</a:t>
            </a:r>
            <a:endParaRPr lang="en-US" altLang="zh-CN" dirty="0" smtClean="0"/>
          </a:p>
          <a:p>
            <a:pPr lvl="1">
              <a:lnSpc>
                <a:spcPct val="110000"/>
              </a:lnSpc>
            </a:pPr>
            <a:r>
              <a:rPr lang="zh-CN" altLang="en-US" dirty="0" smtClean="0"/>
              <a:t>第一次</a:t>
            </a:r>
            <a:r>
              <a:rPr lang="zh-CN" altLang="en-US" dirty="0"/>
              <a:t>测量时，</a:t>
            </a:r>
            <a:r>
              <a:rPr lang="en-US" altLang="zh-CN" dirty="0"/>
              <a:t>RTT</a:t>
            </a:r>
            <a:r>
              <a:rPr lang="en-US" altLang="zh-CN" baseline="-25000" dirty="0"/>
              <a:t>D </a:t>
            </a:r>
            <a:r>
              <a:rPr lang="zh-CN" altLang="en-US" dirty="0"/>
              <a:t>值取为测量到</a:t>
            </a:r>
            <a:r>
              <a:rPr lang="zh-CN" altLang="en-US" dirty="0" smtClean="0"/>
              <a:t>的</a:t>
            </a:r>
            <a:r>
              <a:rPr lang="en-US" altLang="zh-CN" dirty="0" smtClean="0"/>
              <a:t>RTT</a:t>
            </a:r>
            <a:r>
              <a:rPr lang="zh-CN" altLang="en-US" dirty="0" smtClean="0"/>
              <a:t>样本值</a:t>
            </a:r>
            <a:r>
              <a:rPr lang="zh-CN" altLang="en-US" dirty="0"/>
              <a:t>的一半</a:t>
            </a:r>
            <a:r>
              <a:rPr lang="zh-CN" altLang="en-US" dirty="0" smtClean="0"/>
              <a:t>。</a:t>
            </a:r>
            <a:endParaRPr lang="en-US" altLang="zh-CN" dirty="0" smtClean="0"/>
          </a:p>
          <a:p>
            <a:pPr lvl="1">
              <a:lnSpc>
                <a:spcPct val="110000"/>
              </a:lnSpc>
            </a:pPr>
            <a:r>
              <a:rPr lang="zh-CN" altLang="en-US" dirty="0" smtClean="0"/>
              <a:t>在</a:t>
            </a:r>
            <a:r>
              <a:rPr lang="zh-CN" altLang="en-US" dirty="0"/>
              <a:t>以后的测量中，则使用下式计算加权平均</a:t>
            </a:r>
            <a:r>
              <a:rPr lang="zh-CN" altLang="en-US" dirty="0" smtClean="0"/>
              <a:t>的</a:t>
            </a:r>
            <a:r>
              <a:rPr lang="en-US" altLang="zh-CN" dirty="0" smtClean="0"/>
              <a:t>RTT</a:t>
            </a:r>
            <a:r>
              <a:rPr lang="en-US" altLang="zh-CN" baseline="-25000" dirty="0" smtClean="0"/>
              <a:t>D</a:t>
            </a:r>
            <a:r>
              <a:rPr lang="zh-CN" altLang="en-US" dirty="0" smtClean="0"/>
              <a:t>：</a:t>
            </a:r>
            <a:endParaRPr lang="en-US" altLang="zh-CN" dirty="0" smtClean="0"/>
          </a:p>
          <a:p>
            <a:pPr lvl="1">
              <a:lnSpc>
                <a:spcPct val="110000"/>
              </a:lnSpc>
            </a:pPr>
            <a:endParaRPr lang="en-US" altLang="zh-CN" dirty="0"/>
          </a:p>
          <a:p>
            <a:pPr lvl="1">
              <a:lnSpc>
                <a:spcPct val="110000"/>
              </a:lnSpc>
            </a:pPr>
            <a:endParaRPr lang="en-US" altLang="zh-CN" dirty="0" smtClean="0"/>
          </a:p>
          <a:p>
            <a:pPr lvl="1">
              <a:lnSpc>
                <a:spcPct val="110000"/>
              </a:lnSpc>
            </a:pPr>
            <a:endParaRPr lang="en-US" altLang="zh-CN" dirty="0"/>
          </a:p>
          <a:p>
            <a:pPr lvl="1">
              <a:lnSpc>
                <a:spcPct val="110000"/>
              </a:lnSpc>
            </a:pPr>
            <a:r>
              <a:rPr lang="en-US" altLang="zh-CN" dirty="0" smtClean="0">
                <a:sym typeface="Symbol" pitchFamily="18" charset="2"/>
              </a:rPr>
              <a:t></a:t>
            </a:r>
            <a:r>
              <a:rPr lang="zh-CN" altLang="en-US" dirty="0" smtClean="0"/>
              <a:t>是</a:t>
            </a:r>
            <a:r>
              <a:rPr lang="zh-CN" altLang="en-US" dirty="0"/>
              <a:t>个</a:t>
            </a:r>
            <a:r>
              <a:rPr lang="zh-CN" altLang="en-US" dirty="0" smtClean="0"/>
              <a:t>小于</a:t>
            </a:r>
            <a:r>
              <a:rPr lang="en-US" altLang="zh-CN" dirty="0" smtClean="0"/>
              <a:t>1</a:t>
            </a:r>
            <a:r>
              <a:rPr lang="zh-CN" altLang="en-US" dirty="0" smtClean="0"/>
              <a:t>的</a:t>
            </a:r>
            <a:r>
              <a:rPr lang="zh-CN" altLang="en-US" dirty="0"/>
              <a:t>系数，其推荐值</a:t>
            </a:r>
            <a:r>
              <a:rPr lang="zh-CN" altLang="en-US" dirty="0" smtClean="0"/>
              <a:t>是</a:t>
            </a:r>
            <a:r>
              <a:rPr lang="en-US" altLang="zh-CN" dirty="0" smtClean="0"/>
              <a:t>1/4</a:t>
            </a:r>
            <a:r>
              <a:rPr lang="zh-CN" altLang="en-US" dirty="0"/>
              <a:t>，</a:t>
            </a:r>
            <a:r>
              <a:rPr lang="zh-CN" altLang="en-US" dirty="0" smtClean="0"/>
              <a:t>即</a:t>
            </a:r>
            <a:r>
              <a:rPr lang="en-US" altLang="zh-CN" dirty="0" smtClean="0"/>
              <a:t>0.25</a:t>
            </a:r>
            <a:r>
              <a:rPr lang="zh-CN" altLang="en-US" dirty="0"/>
              <a:t>。</a:t>
            </a:r>
          </a:p>
        </p:txBody>
      </p:sp>
      <p:sp>
        <p:nvSpPr>
          <p:cNvPr id="5" name="矩形 4"/>
          <p:cNvSpPr/>
          <p:nvPr/>
        </p:nvSpPr>
        <p:spPr>
          <a:xfrm>
            <a:off x="1835696" y="3289548"/>
            <a:ext cx="5688632" cy="769441"/>
          </a:xfrm>
          <a:prstGeom prst="rect">
            <a:avLst/>
          </a:prstGeom>
        </p:spPr>
        <p:txBody>
          <a:bodyPr wrap="square">
            <a:spAutoFit/>
          </a:bodyPr>
          <a:lstStyle/>
          <a:p>
            <a:pPr eaLnBrk="1" hangingPunct="1">
              <a:spcAft>
                <a:spcPct val="20000"/>
              </a:spcAft>
              <a:buFont typeface="Wingdings" pitchFamily="2" charset="2"/>
              <a:buNone/>
            </a:pPr>
            <a:r>
              <a:rPr lang="zh-CN" altLang="en-US" sz="2000" dirty="0">
                <a:solidFill>
                  <a:srgbClr val="FF0000"/>
                </a:solidFill>
                <a:latin typeface="+mj-ea"/>
                <a:ea typeface="+mj-ea"/>
              </a:rPr>
              <a:t>新的 </a:t>
            </a:r>
            <a:r>
              <a:rPr lang="en-US" altLang="zh-CN" sz="2000" dirty="0">
                <a:solidFill>
                  <a:srgbClr val="FF0000"/>
                </a:solidFill>
                <a:latin typeface="+mj-ea"/>
                <a:ea typeface="+mj-ea"/>
              </a:rPr>
              <a:t>RTT</a:t>
            </a:r>
            <a:r>
              <a:rPr lang="en-US" altLang="zh-CN" sz="2000" baseline="-25000" dirty="0">
                <a:solidFill>
                  <a:srgbClr val="FF0000"/>
                </a:solidFill>
                <a:latin typeface="+mj-ea"/>
                <a:ea typeface="+mj-ea"/>
              </a:rPr>
              <a:t>D</a:t>
            </a:r>
            <a:r>
              <a:rPr lang="en-US" altLang="zh-CN" sz="2000" dirty="0">
                <a:solidFill>
                  <a:srgbClr val="FF0000"/>
                </a:solidFill>
                <a:latin typeface="+mj-ea"/>
                <a:ea typeface="+mj-ea"/>
              </a:rPr>
              <a:t> = (1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zh-CN" altLang="en-US" sz="2000" dirty="0">
                <a:solidFill>
                  <a:srgbClr val="FF0000"/>
                </a:solidFill>
                <a:latin typeface="+mj-ea"/>
                <a:ea typeface="+mj-ea"/>
              </a:rPr>
              <a:t>旧的</a:t>
            </a:r>
            <a:r>
              <a:rPr lang="en-US" altLang="zh-CN" sz="2000" dirty="0">
                <a:solidFill>
                  <a:srgbClr val="FF0000"/>
                </a:solidFill>
                <a:latin typeface="+mj-ea"/>
                <a:ea typeface="+mj-ea"/>
              </a:rPr>
              <a:t>RTT</a:t>
            </a:r>
            <a:r>
              <a:rPr lang="en-US" altLang="zh-CN" sz="2000" baseline="-25000" dirty="0">
                <a:solidFill>
                  <a:srgbClr val="FF0000"/>
                </a:solidFill>
                <a:latin typeface="+mj-ea"/>
                <a:ea typeface="+mj-ea"/>
              </a:rPr>
              <a:t>D</a:t>
            </a:r>
            <a:r>
              <a:rPr lang="en-US" altLang="zh-CN" sz="2000" dirty="0">
                <a:solidFill>
                  <a:srgbClr val="FF0000"/>
                </a:solidFill>
                <a:latin typeface="+mj-ea"/>
                <a:ea typeface="+mj-ea"/>
              </a:rPr>
              <a:t>) </a:t>
            </a:r>
          </a:p>
          <a:p>
            <a:pPr eaLnBrk="1" hangingPunct="1">
              <a:spcAft>
                <a:spcPct val="15000"/>
              </a:spcAft>
              <a:buFont typeface="Wingdings" pitchFamily="2" charset="2"/>
              <a:buNone/>
            </a:pPr>
            <a:r>
              <a:rPr lang="en-US" altLang="zh-CN" sz="2000" dirty="0" smtClean="0">
                <a:solidFill>
                  <a:srgbClr val="FF0000"/>
                </a:solidFill>
                <a:latin typeface="+mj-ea"/>
                <a:ea typeface="+mj-ea"/>
              </a:rPr>
              <a:t>		+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RTT</a:t>
            </a:r>
            <a:r>
              <a:rPr lang="en-US" altLang="zh-CN" sz="2000" baseline="-25000" dirty="0">
                <a:solidFill>
                  <a:srgbClr val="FF0000"/>
                </a:solidFill>
                <a:latin typeface="+mj-ea"/>
                <a:ea typeface="+mj-ea"/>
              </a:rPr>
              <a:t>S</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zh-CN" altLang="en-US" sz="2000" dirty="0">
                <a:solidFill>
                  <a:srgbClr val="FF0000"/>
                </a:solidFill>
                <a:latin typeface="+mj-ea"/>
                <a:ea typeface="+mj-ea"/>
              </a:rPr>
              <a:t>新的 </a:t>
            </a:r>
            <a:r>
              <a:rPr lang="en-US" altLang="zh-CN" sz="2000" dirty="0">
                <a:solidFill>
                  <a:srgbClr val="FF0000"/>
                </a:solidFill>
                <a:latin typeface="+mj-ea"/>
                <a:ea typeface="+mj-ea"/>
              </a:rPr>
              <a:t>RTT </a:t>
            </a:r>
            <a:r>
              <a:rPr lang="zh-CN" altLang="en-US" sz="2000" dirty="0">
                <a:solidFill>
                  <a:srgbClr val="FF0000"/>
                </a:solidFill>
                <a:latin typeface="+mj-ea"/>
                <a:ea typeface="+mj-ea"/>
              </a:rPr>
              <a:t>样本</a:t>
            </a:r>
            <a:r>
              <a:rPr lang="zh-CN" altLang="en-US" sz="2000" dirty="0">
                <a:solidFill>
                  <a:srgbClr val="FF0000"/>
                </a:solidFill>
                <a:latin typeface="+mj-ea"/>
                <a:ea typeface="+mj-ea"/>
                <a:sym typeface="Symbol" pitchFamily="18" charset="2"/>
              </a:rPr>
              <a:t></a:t>
            </a:r>
            <a:endParaRPr lang="zh-CN" altLang="en-US" sz="2000" dirty="0">
              <a:solidFill>
                <a:srgbClr val="FF0000"/>
              </a:solidFill>
              <a:latin typeface="+mj-ea"/>
              <a:ea typeface="+mj-ea"/>
            </a:endParaRPr>
          </a:p>
        </p:txBody>
      </p:sp>
    </p:spTree>
    <p:extLst>
      <p:ext uri="{BB962C8B-B14F-4D97-AF65-F5344CB8AC3E}">
        <p14:creationId xmlns:p14="http://schemas.microsoft.com/office/powerpoint/2010/main" val="82222512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8" name="内容占位符 7"/>
          <p:cNvSpPr>
            <a:spLocks noGrp="1"/>
          </p:cNvSpPr>
          <p:nvPr>
            <p:ph idx="1"/>
          </p:nvPr>
        </p:nvSpPr>
        <p:spPr/>
        <p:txBody>
          <a:bodyPr/>
          <a:lstStyle/>
          <a:p>
            <a:r>
              <a:rPr lang="en-US" altLang="zh-CN" dirty="0" smtClean="0"/>
              <a:t>TCP</a:t>
            </a:r>
            <a:r>
              <a:rPr lang="zh-CN" altLang="en-US" dirty="0" smtClean="0"/>
              <a:t>报文段</a:t>
            </a:r>
            <a:r>
              <a:rPr lang="en-US" altLang="zh-CN" dirty="0" smtClean="0"/>
              <a:t>1</a:t>
            </a:r>
            <a:r>
              <a:rPr lang="zh-CN" altLang="en-US" dirty="0" smtClean="0"/>
              <a:t>没有</a:t>
            </a:r>
            <a:r>
              <a:rPr lang="zh-CN" altLang="en-US" dirty="0"/>
              <a:t>收到确认。重传（即报文</a:t>
            </a:r>
            <a:r>
              <a:rPr lang="zh-CN" altLang="en-US" dirty="0" smtClean="0"/>
              <a:t>段</a:t>
            </a:r>
            <a:r>
              <a:rPr lang="en-US" altLang="zh-CN" dirty="0" smtClean="0"/>
              <a:t>2</a:t>
            </a:r>
            <a:r>
              <a:rPr lang="zh-CN" altLang="en-US" dirty="0"/>
              <a:t>）后，收到了确认报文</a:t>
            </a:r>
            <a:r>
              <a:rPr lang="zh-CN" altLang="en-US" dirty="0" smtClean="0"/>
              <a:t>段</a:t>
            </a:r>
            <a:r>
              <a:rPr lang="en-US" altLang="zh-CN" dirty="0" smtClean="0"/>
              <a:t>ACK</a:t>
            </a:r>
            <a:r>
              <a:rPr lang="zh-CN" altLang="en-US" dirty="0"/>
              <a:t>。</a:t>
            </a:r>
          </a:p>
          <a:p>
            <a:r>
              <a:rPr lang="zh-CN" altLang="en-US" dirty="0"/>
              <a:t>如何判定此确认报文段是对原来的报文</a:t>
            </a:r>
            <a:r>
              <a:rPr lang="zh-CN" altLang="en-US" dirty="0" smtClean="0"/>
              <a:t>段</a:t>
            </a:r>
            <a:r>
              <a:rPr lang="en-US" altLang="zh-CN" dirty="0" smtClean="0"/>
              <a:t>1</a:t>
            </a:r>
            <a:r>
              <a:rPr lang="zh-CN" altLang="en-US" dirty="0" smtClean="0"/>
              <a:t>的</a:t>
            </a:r>
            <a:r>
              <a:rPr lang="zh-CN" altLang="en-US" dirty="0"/>
              <a:t>确认，还是对重传的报文</a:t>
            </a:r>
            <a:r>
              <a:rPr lang="zh-CN" altLang="en-US" dirty="0" smtClean="0"/>
              <a:t>段</a:t>
            </a:r>
            <a:r>
              <a:rPr lang="en-US" altLang="zh-CN" dirty="0" smtClean="0"/>
              <a:t>2</a:t>
            </a:r>
            <a:r>
              <a:rPr lang="zh-CN" altLang="en-US" dirty="0" smtClean="0"/>
              <a:t>的</a:t>
            </a:r>
            <a:r>
              <a:rPr lang="zh-CN" altLang="en-US" dirty="0"/>
              <a:t>确认</a:t>
            </a:r>
            <a:r>
              <a:rPr lang="zh-CN" altLang="en-US" dirty="0" smtClean="0"/>
              <a:t>？</a:t>
            </a:r>
            <a:endParaRPr lang="en-US" altLang="zh-CN" dirty="0" smtClean="0"/>
          </a:p>
          <a:p>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105</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grpSp>
        <p:nvGrpSpPr>
          <p:cNvPr id="29" name="组合 28"/>
          <p:cNvGrpSpPr/>
          <p:nvPr/>
        </p:nvGrpSpPr>
        <p:grpSpPr>
          <a:xfrm>
            <a:off x="1289289" y="3198375"/>
            <a:ext cx="6942017" cy="2179404"/>
            <a:chOff x="354346" y="3584507"/>
            <a:chExt cx="8449856" cy="2652781"/>
          </a:xfrm>
        </p:grpSpPr>
        <p:sp>
          <p:nvSpPr>
            <p:cNvPr id="9" name="Line 2"/>
            <p:cNvSpPr>
              <a:spLocks noChangeShapeType="1"/>
            </p:cNvSpPr>
            <p:nvPr/>
          </p:nvSpPr>
          <p:spPr bwMode="auto">
            <a:xfrm>
              <a:off x="3611563" y="5715000"/>
              <a:ext cx="3494087" cy="0"/>
            </a:xfrm>
            <a:prstGeom prst="line">
              <a:avLst/>
            </a:prstGeom>
            <a:noFill/>
            <a:ln w="2857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 name="Text Box 3"/>
            <p:cNvSpPr txBox="1">
              <a:spLocks noChangeArrowheads="1"/>
            </p:cNvSpPr>
            <p:nvPr/>
          </p:nvSpPr>
          <p:spPr bwMode="auto">
            <a:xfrm>
              <a:off x="4591259" y="5512066"/>
              <a:ext cx="1699794" cy="3746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chemeClr val="tx1"/>
                  </a:solidFill>
                  <a:latin typeface="+mj-ea"/>
                  <a:ea typeface="+mj-ea"/>
                </a:rPr>
                <a:t>往返时间 </a:t>
              </a:r>
              <a:r>
                <a:rPr kumimoji="1" lang="en-US" altLang="zh-CN" sz="1400" dirty="0">
                  <a:solidFill>
                    <a:schemeClr val="tx1"/>
                  </a:solidFill>
                  <a:latin typeface="+mj-ea"/>
                  <a:ea typeface="+mj-ea"/>
                </a:rPr>
                <a:t>RTT?</a:t>
              </a:r>
            </a:p>
          </p:txBody>
        </p:sp>
        <p:sp>
          <p:nvSpPr>
            <p:cNvPr id="11" name="Line 6"/>
            <p:cNvSpPr>
              <a:spLocks noChangeShapeType="1"/>
            </p:cNvSpPr>
            <p:nvPr/>
          </p:nvSpPr>
          <p:spPr bwMode="auto">
            <a:xfrm>
              <a:off x="700088" y="5414963"/>
              <a:ext cx="7861300" cy="0"/>
            </a:xfrm>
            <a:prstGeom prst="line">
              <a:avLst/>
            </a:prstGeom>
            <a:noFill/>
            <a:ln w="28575">
              <a:solidFill>
                <a:schemeClr val="tx1"/>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2" name="Line 7"/>
            <p:cNvSpPr>
              <a:spLocks noChangeShapeType="1"/>
            </p:cNvSpPr>
            <p:nvPr/>
          </p:nvSpPr>
          <p:spPr bwMode="auto">
            <a:xfrm rot="16200000">
              <a:off x="700881" y="5123657"/>
              <a:ext cx="582613" cy="0"/>
            </a:xfrm>
            <a:prstGeom prst="line">
              <a:avLst/>
            </a:prstGeom>
            <a:noFill/>
            <a:ln w="76200">
              <a:solidFill>
                <a:srgbClr val="FF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3" name="Text Box 8"/>
            <p:cNvSpPr txBox="1">
              <a:spLocks noChangeArrowheads="1"/>
            </p:cNvSpPr>
            <p:nvPr/>
          </p:nvSpPr>
          <p:spPr bwMode="auto">
            <a:xfrm>
              <a:off x="354346" y="4185292"/>
              <a:ext cx="1275683" cy="63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chemeClr val="tx1"/>
                  </a:solidFill>
                  <a:latin typeface="+mj-ea"/>
                  <a:ea typeface="+mj-ea"/>
                </a:rPr>
                <a:t>发送一个</a:t>
              </a:r>
            </a:p>
            <a:p>
              <a:pPr algn="ctr" eaLnBrk="1" hangingPunct="1">
                <a:spcBef>
                  <a:spcPct val="0"/>
                </a:spcBef>
                <a:buClrTx/>
                <a:buSzTx/>
                <a:buFontTx/>
                <a:buNone/>
              </a:pPr>
              <a:r>
                <a:rPr kumimoji="1" lang="en-US" altLang="zh-CN" sz="1400" dirty="0" smtClean="0">
                  <a:solidFill>
                    <a:schemeClr val="tx1"/>
                  </a:solidFill>
                  <a:latin typeface="+mj-ea"/>
                  <a:ea typeface="+mj-ea"/>
                </a:rPr>
                <a:t>TCP</a:t>
              </a:r>
              <a:r>
                <a:rPr kumimoji="1" lang="zh-CN" altLang="en-US" sz="1400" dirty="0" smtClean="0">
                  <a:solidFill>
                    <a:schemeClr val="tx1"/>
                  </a:solidFill>
                  <a:latin typeface="+mj-ea"/>
                  <a:ea typeface="+mj-ea"/>
                </a:rPr>
                <a:t>报文</a:t>
              </a:r>
              <a:r>
                <a:rPr kumimoji="1" lang="zh-CN" altLang="en-US" sz="1400" dirty="0">
                  <a:solidFill>
                    <a:schemeClr val="tx1"/>
                  </a:solidFill>
                  <a:latin typeface="+mj-ea"/>
                  <a:ea typeface="+mj-ea"/>
                </a:rPr>
                <a:t>段</a:t>
              </a:r>
            </a:p>
          </p:txBody>
        </p:sp>
        <p:sp>
          <p:nvSpPr>
            <p:cNvPr id="14" name="Line 9"/>
            <p:cNvSpPr>
              <a:spLocks noChangeShapeType="1"/>
            </p:cNvSpPr>
            <p:nvPr/>
          </p:nvSpPr>
          <p:spPr bwMode="auto">
            <a:xfrm rot="16200000">
              <a:off x="3320256" y="5123657"/>
              <a:ext cx="582613" cy="0"/>
            </a:xfrm>
            <a:prstGeom prst="line">
              <a:avLst/>
            </a:prstGeom>
            <a:noFill/>
            <a:ln w="76200">
              <a:solidFill>
                <a:srgbClr val="FF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5" name="Text Box 10"/>
            <p:cNvSpPr txBox="1">
              <a:spLocks noChangeArrowheads="1"/>
            </p:cNvSpPr>
            <p:nvPr/>
          </p:nvSpPr>
          <p:spPr bwMode="auto">
            <a:xfrm>
              <a:off x="2973721" y="4222750"/>
              <a:ext cx="1275683" cy="63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chemeClr val="tx1"/>
                  </a:solidFill>
                  <a:latin typeface="+mj-ea"/>
                  <a:ea typeface="+mj-ea"/>
                </a:rPr>
                <a:t>超时重传</a:t>
              </a:r>
            </a:p>
            <a:p>
              <a:pPr algn="ctr" eaLnBrk="1" hangingPunct="1">
                <a:spcBef>
                  <a:spcPct val="0"/>
                </a:spcBef>
                <a:buClrTx/>
                <a:buSzTx/>
                <a:buFontTx/>
                <a:buNone/>
              </a:pPr>
              <a:r>
                <a:rPr kumimoji="1" lang="en-US" altLang="zh-CN" sz="1400" dirty="0" smtClean="0">
                  <a:solidFill>
                    <a:schemeClr val="tx1"/>
                  </a:solidFill>
                  <a:latin typeface="+mj-ea"/>
                  <a:ea typeface="+mj-ea"/>
                </a:rPr>
                <a:t>TCP</a:t>
              </a:r>
              <a:r>
                <a:rPr kumimoji="1" lang="zh-CN" altLang="en-US" sz="1400" dirty="0" smtClean="0">
                  <a:solidFill>
                    <a:schemeClr val="tx1"/>
                  </a:solidFill>
                  <a:latin typeface="+mj-ea"/>
                  <a:ea typeface="+mj-ea"/>
                </a:rPr>
                <a:t>报文</a:t>
              </a:r>
              <a:r>
                <a:rPr kumimoji="1" lang="zh-CN" altLang="en-US" sz="1400" dirty="0">
                  <a:solidFill>
                    <a:schemeClr val="tx1"/>
                  </a:solidFill>
                  <a:latin typeface="+mj-ea"/>
                  <a:ea typeface="+mj-ea"/>
                </a:rPr>
                <a:t>段</a:t>
              </a:r>
            </a:p>
          </p:txBody>
        </p:sp>
        <p:sp>
          <p:nvSpPr>
            <p:cNvPr id="16" name="Line 11"/>
            <p:cNvSpPr>
              <a:spLocks noChangeShapeType="1"/>
            </p:cNvSpPr>
            <p:nvPr/>
          </p:nvSpPr>
          <p:spPr bwMode="auto">
            <a:xfrm rot="16200000">
              <a:off x="6814343" y="5123657"/>
              <a:ext cx="582613" cy="0"/>
            </a:xfrm>
            <a:prstGeom prst="line">
              <a:avLst/>
            </a:prstGeom>
            <a:noFill/>
            <a:ln w="76200">
              <a:solidFill>
                <a:srgbClr val="FF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7" name="Text Box 12"/>
            <p:cNvSpPr txBox="1">
              <a:spLocks noChangeArrowheads="1"/>
            </p:cNvSpPr>
            <p:nvPr/>
          </p:nvSpPr>
          <p:spPr bwMode="auto">
            <a:xfrm>
              <a:off x="6556782" y="4503725"/>
              <a:ext cx="1097736" cy="37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smtClean="0">
                  <a:solidFill>
                    <a:schemeClr val="tx1"/>
                  </a:solidFill>
                  <a:latin typeface="+mj-ea"/>
                  <a:ea typeface="+mj-ea"/>
                </a:rPr>
                <a:t>收到</a:t>
              </a:r>
              <a:r>
                <a:rPr kumimoji="1" lang="en-US" altLang="zh-CN" sz="1400" dirty="0" smtClean="0">
                  <a:solidFill>
                    <a:schemeClr val="tx1"/>
                  </a:solidFill>
                  <a:latin typeface="+mj-ea"/>
                  <a:ea typeface="+mj-ea"/>
                </a:rPr>
                <a:t>ACK</a:t>
              </a:r>
              <a:endParaRPr kumimoji="1" lang="en-US" altLang="zh-CN" sz="1400" dirty="0">
                <a:solidFill>
                  <a:schemeClr val="tx1"/>
                </a:solidFill>
                <a:latin typeface="+mj-ea"/>
                <a:ea typeface="+mj-ea"/>
              </a:endParaRPr>
            </a:p>
          </p:txBody>
        </p:sp>
        <p:sp>
          <p:nvSpPr>
            <p:cNvPr id="18" name="Text Box 13"/>
            <p:cNvSpPr txBox="1">
              <a:spLocks noChangeArrowheads="1"/>
            </p:cNvSpPr>
            <p:nvPr/>
          </p:nvSpPr>
          <p:spPr bwMode="auto">
            <a:xfrm>
              <a:off x="8142360" y="4989513"/>
              <a:ext cx="661842" cy="37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a:solidFill>
                    <a:schemeClr val="tx1"/>
                  </a:solidFill>
                  <a:latin typeface="+mj-ea"/>
                  <a:ea typeface="+mj-ea"/>
                </a:rPr>
                <a:t>时间</a:t>
              </a:r>
            </a:p>
          </p:txBody>
        </p:sp>
        <p:sp>
          <p:nvSpPr>
            <p:cNvPr id="19" name="Text Box 14"/>
            <p:cNvSpPr txBox="1">
              <a:spLocks noChangeArrowheads="1"/>
            </p:cNvSpPr>
            <p:nvPr/>
          </p:nvSpPr>
          <p:spPr bwMode="auto">
            <a:xfrm>
              <a:off x="616179" y="4968875"/>
              <a:ext cx="353555" cy="37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400">
                  <a:solidFill>
                    <a:schemeClr val="tx1"/>
                  </a:solidFill>
                  <a:latin typeface="+mj-ea"/>
                  <a:ea typeface="+mj-ea"/>
                </a:rPr>
                <a:t>1</a:t>
              </a:r>
            </a:p>
          </p:txBody>
        </p:sp>
        <p:sp>
          <p:nvSpPr>
            <p:cNvPr id="20" name="Text Box 15"/>
            <p:cNvSpPr txBox="1">
              <a:spLocks noChangeArrowheads="1"/>
            </p:cNvSpPr>
            <p:nvPr/>
          </p:nvSpPr>
          <p:spPr bwMode="auto">
            <a:xfrm>
              <a:off x="3246668" y="4968875"/>
              <a:ext cx="353555" cy="37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400">
                  <a:solidFill>
                    <a:schemeClr val="tx1"/>
                  </a:solidFill>
                  <a:latin typeface="+mj-ea"/>
                  <a:ea typeface="+mj-ea"/>
                </a:rPr>
                <a:t>2</a:t>
              </a:r>
            </a:p>
          </p:txBody>
        </p:sp>
        <p:sp>
          <p:nvSpPr>
            <p:cNvPr id="21" name="Line 16"/>
            <p:cNvSpPr>
              <a:spLocks noChangeShapeType="1"/>
            </p:cNvSpPr>
            <p:nvPr/>
          </p:nvSpPr>
          <p:spPr bwMode="auto">
            <a:xfrm>
              <a:off x="3611563" y="5497513"/>
              <a:ext cx="0" cy="250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2" name="Line 17"/>
            <p:cNvSpPr>
              <a:spLocks noChangeShapeType="1"/>
            </p:cNvSpPr>
            <p:nvPr/>
          </p:nvSpPr>
          <p:spPr bwMode="auto">
            <a:xfrm>
              <a:off x="7105650" y="5497513"/>
              <a:ext cx="0" cy="739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3" name="Line 18"/>
            <p:cNvSpPr>
              <a:spLocks noChangeShapeType="1"/>
            </p:cNvSpPr>
            <p:nvPr/>
          </p:nvSpPr>
          <p:spPr bwMode="auto">
            <a:xfrm>
              <a:off x="992188" y="5497513"/>
              <a:ext cx="0" cy="739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4" name="Line 19"/>
            <p:cNvSpPr>
              <a:spLocks noChangeShapeType="1"/>
            </p:cNvSpPr>
            <p:nvPr/>
          </p:nvSpPr>
          <p:spPr bwMode="auto">
            <a:xfrm>
              <a:off x="992188" y="6069013"/>
              <a:ext cx="6113462" cy="0"/>
            </a:xfrm>
            <a:prstGeom prst="line">
              <a:avLst/>
            </a:prstGeom>
            <a:noFill/>
            <a:ln w="2857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5" name="Text Box 20"/>
            <p:cNvSpPr txBox="1">
              <a:spLocks noChangeArrowheads="1"/>
            </p:cNvSpPr>
            <p:nvPr/>
          </p:nvSpPr>
          <p:spPr bwMode="auto">
            <a:xfrm>
              <a:off x="3057735" y="5862660"/>
              <a:ext cx="1699794" cy="3746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chemeClr val="tx1"/>
                  </a:solidFill>
                  <a:latin typeface="+mj-ea"/>
                  <a:ea typeface="+mj-ea"/>
                </a:rPr>
                <a:t>往返时间 </a:t>
              </a:r>
              <a:r>
                <a:rPr kumimoji="1" lang="en-US" altLang="zh-CN" sz="1400" dirty="0">
                  <a:solidFill>
                    <a:schemeClr val="tx1"/>
                  </a:solidFill>
                  <a:latin typeface="+mj-ea"/>
                  <a:ea typeface="+mj-ea"/>
                </a:rPr>
                <a:t>RTT?</a:t>
              </a:r>
            </a:p>
          </p:txBody>
        </p:sp>
        <p:sp>
          <p:nvSpPr>
            <p:cNvPr id="26" name="Freeform 21"/>
            <p:cNvSpPr>
              <a:spLocks/>
            </p:cNvSpPr>
            <p:nvPr/>
          </p:nvSpPr>
          <p:spPr bwMode="auto">
            <a:xfrm>
              <a:off x="4194175" y="4211638"/>
              <a:ext cx="2717800" cy="328612"/>
            </a:xfrm>
            <a:custGeom>
              <a:avLst/>
              <a:gdLst>
                <a:gd name="T0" fmla="*/ 2147483647 w 1472"/>
                <a:gd name="T1" fmla="*/ 571353685 h 189"/>
                <a:gd name="T2" fmla="*/ 2147483647 w 1472"/>
                <a:gd name="T3" fmla="*/ 256957197 h 189"/>
                <a:gd name="T4" fmla="*/ 2147483647 w 1472"/>
                <a:gd name="T5" fmla="*/ 51392135 h 189"/>
                <a:gd name="T6" fmla="*/ 2147483647 w 1472"/>
                <a:gd name="T7" fmla="*/ 3023578 h 189"/>
                <a:gd name="T8" fmla="*/ 1636291001 w 1472"/>
                <a:gd name="T9" fmla="*/ 39299561 h 189"/>
                <a:gd name="T10" fmla="*/ 913596225 w 1472"/>
                <a:gd name="T11" fmla="*/ 184405231 h 189"/>
                <a:gd name="T12" fmla="*/ 327258570 w 1472"/>
                <a:gd name="T13" fmla="*/ 353694311 h 189"/>
                <a:gd name="T14" fmla="*/ 0 w 1472"/>
                <a:gd name="T15" fmla="*/ 498799981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72" h="189">
                  <a:moveTo>
                    <a:pt x="1472" y="189"/>
                  </a:moveTo>
                  <a:cubicBezTo>
                    <a:pt x="1433" y="172"/>
                    <a:pt x="1327" y="114"/>
                    <a:pt x="1240" y="85"/>
                  </a:cubicBezTo>
                  <a:cubicBezTo>
                    <a:pt x="1153" y="56"/>
                    <a:pt x="1041" y="31"/>
                    <a:pt x="948" y="17"/>
                  </a:cubicBezTo>
                  <a:cubicBezTo>
                    <a:pt x="855" y="3"/>
                    <a:pt x="762" y="2"/>
                    <a:pt x="684" y="1"/>
                  </a:cubicBezTo>
                  <a:cubicBezTo>
                    <a:pt x="606" y="0"/>
                    <a:pt x="549" y="3"/>
                    <a:pt x="480" y="13"/>
                  </a:cubicBezTo>
                  <a:cubicBezTo>
                    <a:pt x="411" y="23"/>
                    <a:pt x="332" y="44"/>
                    <a:pt x="268" y="61"/>
                  </a:cubicBezTo>
                  <a:cubicBezTo>
                    <a:pt x="204" y="78"/>
                    <a:pt x="141" y="100"/>
                    <a:pt x="96" y="117"/>
                  </a:cubicBezTo>
                  <a:cubicBezTo>
                    <a:pt x="51" y="134"/>
                    <a:pt x="28" y="149"/>
                    <a:pt x="0" y="165"/>
                  </a:cubicBezTo>
                </a:path>
              </a:pathLst>
            </a:custGeom>
            <a:noFill/>
            <a:ln w="76200" cap="flat" cmpd="sng">
              <a:solidFill>
                <a:srgbClr val="FF0000"/>
              </a:solidFill>
              <a:prstDash val="sysDot"/>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7" name="Freeform 22"/>
            <p:cNvSpPr>
              <a:spLocks/>
            </p:cNvSpPr>
            <p:nvPr/>
          </p:nvSpPr>
          <p:spPr bwMode="auto">
            <a:xfrm>
              <a:off x="1574800" y="3921125"/>
              <a:ext cx="5337175" cy="577850"/>
            </a:xfrm>
            <a:custGeom>
              <a:avLst/>
              <a:gdLst>
                <a:gd name="T0" fmla="*/ 2147483647 w 1472"/>
                <a:gd name="T1" fmla="*/ 1766722870 h 189"/>
                <a:gd name="T2" fmla="*/ 2147483647 w 1472"/>
                <a:gd name="T3" fmla="*/ 794559037 h 189"/>
                <a:gd name="T4" fmla="*/ 2147483647 w 1472"/>
                <a:gd name="T5" fmla="*/ 158911807 h 189"/>
                <a:gd name="T6" fmla="*/ 2147483647 w 1472"/>
                <a:gd name="T7" fmla="*/ 9346494 h 189"/>
                <a:gd name="T8" fmla="*/ 2147483647 w 1472"/>
                <a:gd name="T9" fmla="*/ 121519715 h 189"/>
                <a:gd name="T10" fmla="*/ 2147483647 w 1472"/>
                <a:gd name="T11" fmla="*/ 570212596 h 189"/>
                <a:gd name="T12" fmla="*/ 1262056972 w 1472"/>
                <a:gd name="T13" fmla="*/ 1093686606 h 189"/>
                <a:gd name="T14" fmla="*/ 0 w 1472"/>
                <a:gd name="T15" fmla="*/ 1542376430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72" h="189">
                  <a:moveTo>
                    <a:pt x="1472" y="189"/>
                  </a:moveTo>
                  <a:cubicBezTo>
                    <a:pt x="1433" y="172"/>
                    <a:pt x="1327" y="114"/>
                    <a:pt x="1240" y="85"/>
                  </a:cubicBezTo>
                  <a:cubicBezTo>
                    <a:pt x="1153" y="56"/>
                    <a:pt x="1041" y="31"/>
                    <a:pt x="948" y="17"/>
                  </a:cubicBezTo>
                  <a:cubicBezTo>
                    <a:pt x="855" y="3"/>
                    <a:pt x="762" y="2"/>
                    <a:pt x="684" y="1"/>
                  </a:cubicBezTo>
                  <a:cubicBezTo>
                    <a:pt x="606" y="0"/>
                    <a:pt x="549" y="3"/>
                    <a:pt x="480" y="13"/>
                  </a:cubicBezTo>
                  <a:cubicBezTo>
                    <a:pt x="411" y="23"/>
                    <a:pt x="332" y="44"/>
                    <a:pt x="268" y="61"/>
                  </a:cubicBezTo>
                  <a:cubicBezTo>
                    <a:pt x="204" y="78"/>
                    <a:pt x="141" y="100"/>
                    <a:pt x="96" y="117"/>
                  </a:cubicBezTo>
                  <a:cubicBezTo>
                    <a:pt x="51" y="134"/>
                    <a:pt x="28" y="149"/>
                    <a:pt x="0" y="165"/>
                  </a:cubicBezTo>
                </a:path>
              </a:pathLst>
            </a:custGeom>
            <a:noFill/>
            <a:ln w="76200" cap="flat" cmpd="sng">
              <a:solidFill>
                <a:srgbClr val="FF0000"/>
              </a:solidFill>
              <a:prstDash val="sysDot"/>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8" name="Text Box 23"/>
            <p:cNvSpPr txBox="1">
              <a:spLocks noChangeArrowheads="1"/>
            </p:cNvSpPr>
            <p:nvPr/>
          </p:nvSpPr>
          <p:spPr bwMode="auto">
            <a:xfrm>
              <a:off x="6169324" y="3584507"/>
              <a:ext cx="1973037" cy="636866"/>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rgbClr val="FF0000"/>
                  </a:solidFill>
                  <a:latin typeface="+mj-ea"/>
                  <a:ea typeface="+mj-ea"/>
                </a:rPr>
                <a:t>是对哪一个报文段</a:t>
              </a:r>
            </a:p>
            <a:p>
              <a:pPr algn="ctr" eaLnBrk="1" hangingPunct="1">
                <a:spcBef>
                  <a:spcPct val="0"/>
                </a:spcBef>
                <a:buClrTx/>
                <a:buSzTx/>
                <a:buFontTx/>
                <a:buNone/>
              </a:pPr>
              <a:r>
                <a:rPr kumimoji="1" lang="zh-CN" altLang="en-US" sz="1400" dirty="0">
                  <a:solidFill>
                    <a:srgbClr val="FF0000"/>
                  </a:solidFill>
                  <a:latin typeface="+mj-ea"/>
                  <a:ea typeface="+mj-ea"/>
                </a:rPr>
                <a:t>的确认？</a:t>
              </a:r>
            </a:p>
          </p:txBody>
        </p:sp>
      </p:grpSp>
    </p:spTree>
    <p:extLst>
      <p:ext uri="{BB962C8B-B14F-4D97-AF65-F5344CB8AC3E}">
        <p14:creationId xmlns:p14="http://schemas.microsoft.com/office/powerpoint/2010/main" val="170172385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8" name="内容占位符 7"/>
          <p:cNvSpPr>
            <a:spLocks noGrp="1"/>
          </p:cNvSpPr>
          <p:nvPr>
            <p:ph idx="1"/>
          </p:nvPr>
        </p:nvSpPr>
        <p:spPr/>
        <p:txBody>
          <a:bodyPr/>
          <a:lstStyle/>
          <a:p>
            <a:r>
              <a:rPr lang="en-US" altLang="zh-CN" dirty="0" err="1" smtClean="0"/>
              <a:t>Karn</a:t>
            </a:r>
            <a:r>
              <a:rPr lang="zh-CN" altLang="en-US" dirty="0" smtClean="0"/>
              <a:t>算法：</a:t>
            </a:r>
            <a:endParaRPr lang="en-US" altLang="zh-CN" dirty="0" smtClean="0"/>
          </a:p>
          <a:p>
            <a:pPr lvl="1"/>
            <a:r>
              <a:rPr lang="zh-CN" altLang="en-US" dirty="0" smtClean="0"/>
              <a:t>在</a:t>
            </a:r>
            <a:r>
              <a:rPr lang="zh-CN" altLang="en-US" dirty="0"/>
              <a:t>计算平均往返</a:t>
            </a:r>
            <a:r>
              <a:rPr lang="zh-CN" altLang="en-US" dirty="0" smtClean="0"/>
              <a:t>时间</a:t>
            </a:r>
            <a:r>
              <a:rPr lang="en-US" altLang="zh-CN" dirty="0" smtClean="0"/>
              <a:t>RTT</a:t>
            </a:r>
            <a:r>
              <a:rPr lang="zh-CN" altLang="en-US" dirty="0" smtClean="0"/>
              <a:t>时</a:t>
            </a:r>
            <a:r>
              <a:rPr lang="zh-CN" altLang="en-US" dirty="0"/>
              <a:t>，只要报文段重传了，</a:t>
            </a:r>
            <a:r>
              <a:rPr lang="zh-CN" altLang="en-US" dirty="0">
                <a:solidFill>
                  <a:srgbClr val="FF0000"/>
                </a:solidFill>
              </a:rPr>
              <a:t>就不采用其往返时间样本</a:t>
            </a:r>
            <a:r>
              <a:rPr lang="zh-CN" altLang="en-US" dirty="0" smtClean="0"/>
              <a:t>。这样</a:t>
            </a:r>
            <a:r>
              <a:rPr lang="zh-CN" altLang="en-US" dirty="0"/>
              <a:t>得出的加权平均平均往返</a:t>
            </a:r>
            <a:r>
              <a:rPr lang="zh-CN" altLang="en-US" dirty="0" smtClean="0"/>
              <a:t>时间</a:t>
            </a:r>
            <a:r>
              <a:rPr lang="en-US" altLang="zh-CN" dirty="0" smtClean="0"/>
              <a:t>RTT</a:t>
            </a:r>
            <a:r>
              <a:rPr lang="en-US" altLang="zh-CN" baseline="-25000" dirty="0" smtClean="0"/>
              <a:t>S</a:t>
            </a:r>
            <a:r>
              <a:rPr lang="en-US" altLang="zh-CN" dirty="0" smtClean="0"/>
              <a:t> </a:t>
            </a:r>
            <a:r>
              <a:rPr lang="zh-CN" altLang="en-US" dirty="0"/>
              <a:t>和超时重传时间 </a:t>
            </a:r>
            <a:r>
              <a:rPr lang="en-US" altLang="zh-CN" dirty="0" smtClean="0"/>
              <a:t>RTO</a:t>
            </a:r>
            <a:r>
              <a:rPr lang="zh-CN" altLang="en-US" dirty="0" smtClean="0"/>
              <a:t>就</a:t>
            </a:r>
            <a:r>
              <a:rPr lang="zh-CN" altLang="en-US" dirty="0"/>
              <a:t>较准确</a:t>
            </a:r>
            <a:r>
              <a:rPr lang="zh-CN" altLang="en-US" dirty="0" smtClean="0"/>
              <a:t>。</a:t>
            </a:r>
            <a:endParaRPr lang="en-US" altLang="zh-CN" dirty="0" smtClean="0"/>
          </a:p>
          <a:p>
            <a:pPr lvl="1"/>
            <a:r>
              <a:rPr lang="zh-CN" altLang="en-US" dirty="0" smtClean="0"/>
              <a:t>报文段每重传一次，就把</a:t>
            </a:r>
            <a:r>
              <a:rPr lang="en-US" altLang="zh-CN" dirty="0" smtClean="0"/>
              <a:t>RTO</a:t>
            </a:r>
            <a:r>
              <a:rPr lang="zh-CN" altLang="en-US" dirty="0"/>
              <a:t>增大一些</a:t>
            </a:r>
            <a:r>
              <a:rPr lang="zh-CN" altLang="en-US" dirty="0" smtClean="0"/>
              <a:t>：</a:t>
            </a:r>
            <a:endParaRPr lang="en-US" altLang="zh-CN" dirty="0" smtClean="0"/>
          </a:p>
          <a:p>
            <a:pPr lvl="1"/>
            <a:endParaRPr lang="en-US" altLang="zh-CN" dirty="0"/>
          </a:p>
          <a:p>
            <a:pPr lvl="1"/>
            <a:endParaRPr lang="en-US" altLang="zh-CN" dirty="0" smtClean="0"/>
          </a:p>
          <a:p>
            <a:pPr lvl="1"/>
            <a:r>
              <a:rPr lang="zh-CN" altLang="en-US" dirty="0" smtClean="0"/>
              <a:t>系数</a:t>
            </a:r>
            <a:r>
              <a:rPr lang="zh-CN" altLang="en-US" dirty="0">
                <a:sym typeface="Symbol" pitchFamily="18" charset="2"/>
              </a:rPr>
              <a:t></a:t>
            </a:r>
            <a:r>
              <a:rPr lang="zh-CN" altLang="en-US" dirty="0" smtClean="0"/>
              <a:t>的</a:t>
            </a:r>
            <a:r>
              <a:rPr lang="zh-CN" altLang="en-US" dirty="0"/>
              <a:t>典型值</a:t>
            </a:r>
            <a:r>
              <a:rPr lang="zh-CN" altLang="en-US" dirty="0" smtClean="0"/>
              <a:t>是</a:t>
            </a:r>
            <a:r>
              <a:rPr lang="en-US" altLang="zh-CN" dirty="0" smtClean="0"/>
              <a:t>2</a:t>
            </a:r>
            <a:r>
              <a:rPr lang="zh-CN" altLang="en-US" dirty="0" smtClean="0"/>
              <a:t>。</a:t>
            </a:r>
            <a:endParaRPr lang="en-US" altLang="zh-CN" dirty="0" smtClean="0"/>
          </a:p>
          <a:p>
            <a:pPr lvl="1"/>
            <a:r>
              <a:rPr lang="zh-CN" altLang="en-US" dirty="0" smtClean="0"/>
              <a:t>当</a:t>
            </a:r>
            <a:r>
              <a:rPr lang="zh-CN" altLang="en-US" dirty="0"/>
              <a:t>不再发生报文段的重传时，才根据报文段的往返时延更新平均往返</a:t>
            </a:r>
            <a:r>
              <a:rPr lang="zh-CN" altLang="en-US" dirty="0" smtClean="0"/>
              <a:t>时延</a:t>
            </a:r>
            <a:r>
              <a:rPr lang="en-US" altLang="zh-CN" dirty="0" smtClean="0"/>
              <a:t>RTT</a:t>
            </a:r>
            <a:r>
              <a:rPr lang="zh-CN" altLang="en-US" dirty="0" smtClean="0"/>
              <a:t>和</a:t>
            </a:r>
            <a:r>
              <a:rPr lang="zh-CN" altLang="en-US" dirty="0"/>
              <a:t>超时重传</a:t>
            </a:r>
            <a:r>
              <a:rPr lang="zh-CN" altLang="en-US" dirty="0" smtClean="0"/>
              <a:t>时间</a:t>
            </a:r>
            <a:r>
              <a:rPr lang="en-US" altLang="zh-CN" dirty="0" smtClean="0"/>
              <a:t>RTO</a:t>
            </a:r>
            <a:r>
              <a:rPr lang="zh-CN" altLang="en-US" dirty="0" smtClean="0"/>
              <a:t>的</a:t>
            </a:r>
            <a:r>
              <a:rPr lang="zh-CN" altLang="en-US" dirty="0"/>
              <a:t>数值</a:t>
            </a:r>
            <a:r>
              <a:rPr lang="zh-CN" altLang="en-US" dirty="0" smtClean="0"/>
              <a:t>。实践证明</a:t>
            </a:r>
            <a:r>
              <a:rPr lang="zh-CN" altLang="en-US" dirty="0"/>
              <a:t>，这种策略较为合理。</a:t>
            </a:r>
          </a:p>
          <a:p>
            <a:pPr lvl="1"/>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106</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sp>
        <p:nvSpPr>
          <p:cNvPr id="5" name="矩形 4"/>
          <p:cNvSpPr/>
          <p:nvPr/>
        </p:nvSpPr>
        <p:spPr>
          <a:xfrm>
            <a:off x="3001531" y="3217540"/>
            <a:ext cx="3226653" cy="400110"/>
          </a:xfrm>
          <a:prstGeom prst="rect">
            <a:avLst/>
          </a:prstGeom>
        </p:spPr>
        <p:txBody>
          <a:bodyPr wrap="none">
            <a:spAutoFit/>
          </a:bodyPr>
          <a:lstStyle/>
          <a:p>
            <a:r>
              <a:rPr lang="zh-CN" altLang="en-US" sz="2000" dirty="0">
                <a:solidFill>
                  <a:srgbClr val="FF0000"/>
                </a:solidFill>
                <a:latin typeface="+mj-ea"/>
                <a:ea typeface="+mj-ea"/>
              </a:rPr>
              <a:t>新的 </a:t>
            </a:r>
            <a:r>
              <a:rPr lang="en-US" altLang="zh-CN" sz="2000" dirty="0">
                <a:solidFill>
                  <a:srgbClr val="FF0000"/>
                </a:solidFill>
                <a:latin typeface="+mj-ea"/>
                <a:ea typeface="+mj-ea"/>
              </a:rPr>
              <a:t>RTO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zh-CN" altLang="en-US" sz="2000" dirty="0">
                <a:solidFill>
                  <a:srgbClr val="FF0000"/>
                </a:solidFill>
                <a:latin typeface="+mj-ea"/>
                <a:ea typeface="+mj-ea"/>
              </a:rPr>
              <a:t>旧的 </a:t>
            </a:r>
            <a:r>
              <a:rPr lang="en-US" altLang="zh-CN" sz="2000" dirty="0">
                <a:solidFill>
                  <a:srgbClr val="FF0000"/>
                </a:solidFill>
                <a:latin typeface="+mj-ea"/>
                <a:ea typeface="+mj-ea"/>
              </a:rPr>
              <a:t>RTO)</a:t>
            </a:r>
            <a:endParaRPr lang="zh-CN" altLang="en-US" sz="2000" dirty="0">
              <a:solidFill>
                <a:srgbClr val="FF0000"/>
              </a:solidFill>
              <a:latin typeface="+mj-ea"/>
              <a:ea typeface="+mj-ea"/>
            </a:endParaRPr>
          </a:p>
        </p:txBody>
      </p:sp>
    </p:spTree>
    <p:extLst>
      <p:ext uri="{BB962C8B-B14F-4D97-AF65-F5344CB8AC3E}">
        <p14:creationId xmlns:p14="http://schemas.microsoft.com/office/powerpoint/2010/main" val="292765251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8" name="内容占位符 7"/>
          <p:cNvSpPr>
            <a:spLocks noGrp="1"/>
          </p:cNvSpPr>
          <p:nvPr>
            <p:ph idx="1"/>
          </p:nvPr>
        </p:nvSpPr>
        <p:spPr/>
        <p:txBody>
          <a:bodyPr/>
          <a:lstStyle/>
          <a:p>
            <a:r>
              <a:rPr lang="zh-CN" altLang="en-US" dirty="0" smtClean="0"/>
              <a:t>如果收到的报文段无差错，只是未按序号，中间缺少一些序号的数据，那么是否设法只传送缺少的数据而不重传已经正确到达接收方的数据？</a:t>
            </a:r>
            <a:endParaRPr lang="en-US" altLang="zh-CN" dirty="0" smtClean="0"/>
          </a:p>
          <a:p>
            <a:r>
              <a:rPr lang="en-US" altLang="zh-CN" dirty="0" smtClean="0"/>
              <a:t>TCP</a:t>
            </a:r>
            <a:r>
              <a:rPr lang="zh-CN" altLang="en-US" dirty="0" smtClean="0"/>
              <a:t>采用了选择确认的方式来处理。</a:t>
            </a:r>
            <a:endParaRPr lang="en-US" altLang="zh-CN" dirty="0" smtClean="0"/>
          </a:p>
          <a:p>
            <a:r>
              <a:rPr lang="zh-CN" altLang="en-US" dirty="0"/>
              <a:t>接收方收到了和前面的字节流不连续的两个字节块。</a:t>
            </a:r>
          </a:p>
          <a:p>
            <a:r>
              <a:rPr lang="zh-CN" altLang="en-US" dirty="0"/>
              <a:t>如果这些字节的序号都在接收窗口之内，那么接收方就先收下这些数据，但要把这些信息准确地告诉发送方，使发送方不要再重复发送这些已收到的数据。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107</a:t>
            </a:fld>
            <a:endParaRPr lang="en-US" altLang="zh-CN"/>
          </a:p>
        </p:txBody>
      </p:sp>
      <p:sp>
        <p:nvSpPr>
          <p:cNvPr id="3" name="文本占位符 2"/>
          <p:cNvSpPr>
            <a:spLocks noGrp="1"/>
          </p:cNvSpPr>
          <p:nvPr>
            <p:ph type="body" sz="quarter" idx="13"/>
          </p:nvPr>
        </p:nvSpPr>
        <p:spPr/>
        <p:txBody>
          <a:bodyPr/>
          <a:lstStyle/>
          <a:p>
            <a:r>
              <a:rPr lang="en-US" altLang="zh-CN" dirty="0" smtClean="0"/>
              <a:t>6.3</a:t>
            </a:r>
            <a:r>
              <a:rPr lang="zh-CN" altLang="en-US" dirty="0" smtClean="0"/>
              <a:t>选择确认</a:t>
            </a:r>
            <a:r>
              <a:rPr lang="en-US" altLang="zh-CN" dirty="0" smtClean="0"/>
              <a:t>SACK</a:t>
            </a:r>
            <a:endParaRPr lang="zh-CN" altLang="en-US" dirty="0"/>
          </a:p>
        </p:txBody>
      </p:sp>
    </p:spTree>
    <p:extLst>
      <p:ext uri="{BB962C8B-B14F-4D97-AF65-F5344CB8AC3E}">
        <p14:creationId xmlns:p14="http://schemas.microsoft.com/office/powerpoint/2010/main" val="253100026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6" name="内容占位符 5"/>
          <p:cNvSpPr>
            <a:spLocks noGrp="1"/>
          </p:cNvSpPr>
          <p:nvPr>
            <p:ph idx="1"/>
          </p:nvPr>
        </p:nvSpPr>
        <p:spPr/>
        <p:txBody>
          <a:bodyPr/>
          <a:lstStyle/>
          <a:p>
            <a:endParaRPr lang="en-US" altLang="zh-CN" dirty="0" smtClean="0"/>
          </a:p>
          <a:p>
            <a:endParaRPr lang="en-US" altLang="zh-CN" dirty="0"/>
          </a:p>
          <a:p>
            <a:endParaRPr lang="en-US" altLang="zh-CN" dirty="0" smtClean="0"/>
          </a:p>
          <a:p>
            <a:pPr marL="0" indent="0">
              <a:buNone/>
            </a:pPr>
            <a:endParaRPr lang="en-US" altLang="zh-CN" dirty="0" smtClean="0"/>
          </a:p>
          <a:p>
            <a:r>
              <a:rPr lang="zh-CN" altLang="en-US" dirty="0" smtClean="0"/>
              <a:t>和</a:t>
            </a:r>
            <a:r>
              <a:rPr lang="zh-CN" altLang="en-US" dirty="0"/>
              <a:t>前后字节不连续的每一个字节块都有两个边界</a:t>
            </a:r>
            <a:r>
              <a:rPr lang="zh-CN" altLang="en-US" dirty="0" smtClean="0"/>
              <a:t>：左边界</a:t>
            </a:r>
            <a:r>
              <a:rPr lang="zh-CN" altLang="en-US" dirty="0"/>
              <a:t>和</a:t>
            </a:r>
            <a:r>
              <a:rPr lang="zh-CN" altLang="en-US" dirty="0" smtClean="0"/>
              <a:t>右边界。</a:t>
            </a:r>
            <a:endParaRPr lang="en-US" altLang="zh-CN" dirty="0" smtClean="0"/>
          </a:p>
          <a:p>
            <a:pPr lvl="1"/>
            <a:r>
              <a:rPr lang="zh-CN" altLang="en-US" dirty="0" smtClean="0"/>
              <a:t>第一</a:t>
            </a:r>
            <a:r>
              <a:rPr lang="zh-CN" altLang="en-US" dirty="0"/>
              <a:t>个字节块的</a:t>
            </a:r>
            <a:r>
              <a:rPr lang="zh-CN" altLang="en-US" dirty="0" smtClean="0"/>
              <a:t>左边界</a:t>
            </a:r>
            <a:r>
              <a:rPr lang="en-US" altLang="zh-CN" dirty="0" smtClean="0"/>
              <a:t>L1=1501</a:t>
            </a:r>
            <a:r>
              <a:rPr lang="zh-CN" altLang="en-US" dirty="0"/>
              <a:t>，但</a:t>
            </a:r>
            <a:r>
              <a:rPr lang="zh-CN" altLang="en-US" dirty="0" smtClean="0"/>
              <a:t>右边界</a:t>
            </a:r>
            <a:r>
              <a:rPr lang="en-US" altLang="zh-CN" dirty="0" smtClean="0"/>
              <a:t>R1=3001</a:t>
            </a:r>
            <a:r>
              <a:rPr lang="zh-CN" altLang="en-US" dirty="0"/>
              <a:t>。</a:t>
            </a:r>
          </a:p>
          <a:p>
            <a:pPr lvl="2"/>
            <a:r>
              <a:rPr lang="zh-CN" altLang="en-US" dirty="0" smtClean="0"/>
              <a:t>左边界</a:t>
            </a:r>
            <a:r>
              <a:rPr lang="zh-CN" altLang="en-US" dirty="0"/>
              <a:t>指出字节块的第一个字节的序号，但右边界减 </a:t>
            </a:r>
            <a:r>
              <a:rPr lang="en-US" altLang="zh-CN" dirty="0"/>
              <a:t>1 </a:t>
            </a:r>
            <a:r>
              <a:rPr lang="zh-CN" altLang="en-US" dirty="0" smtClean="0"/>
              <a:t>才是字节</a:t>
            </a:r>
            <a:r>
              <a:rPr lang="zh-CN" altLang="en-US" dirty="0"/>
              <a:t>块中的最后一个序号。</a:t>
            </a:r>
          </a:p>
          <a:p>
            <a:pPr lvl="1"/>
            <a:r>
              <a:rPr lang="zh-CN" altLang="en-US" dirty="0" smtClean="0"/>
              <a:t>第二</a:t>
            </a:r>
            <a:r>
              <a:rPr lang="zh-CN" altLang="en-US" dirty="0"/>
              <a:t>个字节块的</a:t>
            </a:r>
            <a:r>
              <a:rPr lang="zh-CN" altLang="en-US" dirty="0" smtClean="0"/>
              <a:t>左边界</a:t>
            </a:r>
            <a:r>
              <a:rPr lang="en-US" altLang="zh-CN" dirty="0" smtClean="0"/>
              <a:t>L2=3501</a:t>
            </a:r>
            <a:r>
              <a:rPr lang="zh-CN" altLang="en-US" dirty="0"/>
              <a:t>，而</a:t>
            </a:r>
            <a:r>
              <a:rPr lang="zh-CN" altLang="en-US" dirty="0" smtClean="0"/>
              <a:t>右边界</a:t>
            </a:r>
            <a:r>
              <a:rPr lang="en-US" altLang="zh-CN" dirty="0" smtClean="0"/>
              <a:t>R2=4501</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108</a:t>
            </a:fld>
            <a:endParaRPr lang="en-US" altLang="zh-CN"/>
          </a:p>
        </p:txBody>
      </p:sp>
      <p:sp>
        <p:nvSpPr>
          <p:cNvPr id="3" name="文本占位符 2"/>
          <p:cNvSpPr>
            <a:spLocks noGrp="1"/>
          </p:cNvSpPr>
          <p:nvPr>
            <p:ph type="body" sz="quarter" idx="13"/>
          </p:nvPr>
        </p:nvSpPr>
        <p:spPr/>
        <p:txBody>
          <a:bodyPr/>
          <a:lstStyle/>
          <a:p>
            <a:r>
              <a:rPr lang="en-US" altLang="zh-CN" dirty="0" smtClean="0"/>
              <a:t>6.3</a:t>
            </a:r>
            <a:r>
              <a:rPr lang="zh-CN" altLang="en-US" dirty="0" smtClean="0"/>
              <a:t>选择确认</a:t>
            </a:r>
            <a:r>
              <a:rPr lang="en-US" altLang="zh-CN" dirty="0" smtClean="0"/>
              <a:t>SACK</a:t>
            </a:r>
            <a:endParaRPr lang="zh-CN" altLang="en-US" dirty="0"/>
          </a:p>
        </p:txBody>
      </p:sp>
      <p:grpSp>
        <p:nvGrpSpPr>
          <p:cNvPr id="37" name="组合 36"/>
          <p:cNvGrpSpPr/>
          <p:nvPr/>
        </p:nvGrpSpPr>
        <p:grpSpPr>
          <a:xfrm>
            <a:off x="304669" y="1417340"/>
            <a:ext cx="8875843" cy="1518939"/>
            <a:chOff x="251520" y="1417340"/>
            <a:chExt cx="8875843" cy="1518939"/>
          </a:xfrm>
        </p:grpSpPr>
        <p:sp>
          <p:nvSpPr>
            <p:cNvPr id="7" name="Rectangle 6"/>
            <p:cNvSpPr>
              <a:spLocks noChangeArrowheads="1"/>
            </p:cNvSpPr>
            <p:nvPr/>
          </p:nvSpPr>
          <p:spPr bwMode="auto">
            <a:xfrm>
              <a:off x="259458" y="1826915"/>
              <a:ext cx="2089150" cy="431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 name="Rectangle 7"/>
            <p:cNvSpPr>
              <a:spLocks noChangeArrowheads="1"/>
            </p:cNvSpPr>
            <p:nvPr/>
          </p:nvSpPr>
          <p:spPr bwMode="auto">
            <a:xfrm>
              <a:off x="3212208" y="1826915"/>
              <a:ext cx="1944687" cy="431800"/>
            </a:xfrm>
            <a:prstGeom prst="rect">
              <a:avLst/>
            </a:prstGeom>
            <a:noFill/>
            <a:ln w="9525">
              <a:solidFill>
                <a:schemeClr val="tx1"/>
              </a:solidFill>
              <a:miter lim="800000"/>
              <a:headEnd/>
              <a:tailEnd/>
            </a:ln>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0" name="Rectangle 8"/>
            <p:cNvSpPr>
              <a:spLocks noChangeArrowheads="1"/>
            </p:cNvSpPr>
            <p:nvPr/>
          </p:nvSpPr>
          <p:spPr bwMode="auto">
            <a:xfrm>
              <a:off x="5947470" y="1826915"/>
              <a:ext cx="2736850" cy="431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1" name="Text Box 15"/>
            <p:cNvSpPr txBox="1">
              <a:spLocks noChangeArrowheads="1"/>
            </p:cNvSpPr>
            <p:nvPr/>
          </p:nvSpPr>
          <p:spPr bwMode="auto">
            <a:xfrm>
              <a:off x="251520" y="1904315"/>
              <a:ext cx="8622873"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200" dirty="0">
                  <a:solidFill>
                    <a:schemeClr val="tx1"/>
                  </a:solidFill>
                  <a:latin typeface="+mj-ea"/>
                  <a:ea typeface="+mj-ea"/>
                </a:rPr>
                <a:t>1                        </a:t>
              </a:r>
              <a:r>
                <a:rPr lang="en-US" altLang="zh-CN" sz="1200" dirty="0" smtClean="0">
                  <a:solidFill>
                    <a:schemeClr val="tx1"/>
                  </a:solidFill>
                  <a:latin typeface="+mj-ea"/>
                  <a:ea typeface="+mj-ea"/>
                </a:rPr>
                <a:t>          </a:t>
              </a:r>
              <a:r>
                <a:rPr lang="en-US" altLang="zh-CN" sz="1200" dirty="0">
                  <a:solidFill>
                    <a:schemeClr val="tx1"/>
                  </a:solidFill>
                  <a:latin typeface="+mj-ea"/>
                  <a:ea typeface="+mj-ea"/>
                </a:rPr>
                <a:t>1000            </a:t>
              </a:r>
              <a:r>
                <a:rPr lang="en-US" altLang="zh-CN" sz="1200" dirty="0" smtClean="0">
                  <a:solidFill>
                    <a:schemeClr val="tx1"/>
                  </a:solidFill>
                  <a:latin typeface="+mj-ea"/>
                  <a:ea typeface="+mj-ea"/>
                </a:rPr>
                <a:t>          </a:t>
              </a:r>
              <a:r>
                <a:rPr lang="en-US" altLang="zh-CN" sz="1200" dirty="0">
                  <a:solidFill>
                    <a:schemeClr val="tx1"/>
                  </a:solidFill>
                  <a:latin typeface="+mj-ea"/>
                  <a:ea typeface="+mj-ea"/>
                </a:rPr>
                <a:t>1501                   </a:t>
              </a:r>
              <a:r>
                <a:rPr lang="en-US" altLang="zh-CN" sz="1200" dirty="0" smtClean="0">
                  <a:solidFill>
                    <a:schemeClr val="tx1"/>
                  </a:solidFill>
                  <a:latin typeface="+mj-ea"/>
                  <a:ea typeface="+mj-ea"/>
                </a:rPr>
                <a:t>       </a:t>
              </a:r>
              <a:r>
                <a:rPr lang="en-US" altLang="zh-CN" sz="1200" dirty="0">
                  <a:solidFill>
                    <a:schemeClr val="tx1"/>
                  </a:solidFill>
                  <a:latin typeface="+mj-ea"/>
                  <a:ea typeface="+mj-ea"/>
                </a:rPr>
                <a:t>3000               </a:t>
              </a:r>
              <a:r>
                <a:rPr lang="en-US" altLang="zh-CN" sz="1200" dirty="0" smtClean="0">
                  <a:solidFill>
                    <a:schemeClr val="tx1"/>
                  </a:solidFill>
                  <a:latin typeface="+mj-ea"/>
                  <a:ea typeface="+mj-ea"/>
                </a:rPr>
                <a:t>     </a:t>
              </a:r>
              <a:r>
                <a:rPr lang="en-US" altLang="zh-CN" sz="1200" dirty="0">
                  <a:solidFill>
                    <a:schemeClr val="tx1"/>
                  </a:solidFill>
                  <a:latin typeface="+mj-ea"/>
                  <a:ea typeface="+mj-ea"/>
                </a:rPr>
                <a:t>3501       </a:t>
              </a:r>
              <a:r>
                <a:rPr lang="en-US" altLang="zh-CN" sz="1200" dirty="0" smtClean="0">
                  <a:solidFill>
                    <a:schemeClr val="tx1"/>
                  </a:solidFill>
                  <a:latin typeface="+mj-ea"/>
                  <a:ea typeface="+mj-ea"/>
                </a:rPr>
                <a:t>                                    </a:t>
              </a:r>
              <a:r>
                <a:rPr lang="en-US" altLang="zh-CN" sz="1200" dirty="0">
                  <a:solidFill>
                    <a:schemeClr val="tx1"/>
                  </a:solidFill>
                  <a:latin typeface="+mj-ea"/>
                  <a:ea typeface="+mj-ea"/>
                </a:rPr>
                <a:t>4500</a:t>
              </a:r>
            </a:p>
          </p:txBody>
        </p:sp>
        <p:sp>
          <p:nvSpPr>
            <p:cNvPr id="12" name="Text Box 19"/>
            <p:cNvSpPr txBox="1">
              <a:spLocks noChangeArrowheads="1"/>
            </p:cNvSpPr>
            <p:nvPr/>
          </p:nvSpPr>
          <p:spPr bwMode="auto">
            <a:xfrm>
              <a:off x="1483420" y="2628500"/>
              <a:ext cx="1385316"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确认号 </a:t>
              </a:r>
              <a:r>
                <a:rPr lang="en-US" altLang="zh-CN" sz="1400" dirty="0">
                  <a:solidFill>
                    <a:schemeClr val="tx1"/>
                  </a:solidFill>
                  <a:latin typeface="+mj-ea"/>
                  <a:ea typeface="+mj-ea"/>
                </a:rPr>
                <a:t>= 1001</a:t>
              </a:r>
            </a:p>
          </p:txBody>
        </p:sp>
        <p:sp>
          <p:nvSpPr>
            <p:cNvPr id="13" name="Text Box 26"/>
            <p:cNvSpPr txBox="1">
              <a:spLocks noChangeArrowheads="1"/>
            </p:cNvSpPr>
            <p:nvPr/>
          </p:nvSpPr>
          <p:spPr bwMode="auto">
            <a:xfrm>
              <a:off x="3004245" y="2628502"/>
              <a:ext cx="1008609"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L</a:t>
              </a:r>
              <a:r>
                <a:rPr lang="en-US" altLang="zh-CN" sz="1400" baseline="-25000" dirty="0">
                  <a:solidFill>
                    <a:schemeClr val="tx1"/>
                  </a:solidFill>
                  <a:latin typeface="+mj-ea"/>
                  <a:ea typeface="+mj-ea"/>
                </a:rPr>
                <a:t>1</a:t>
              </a:r>
              <a:r>
                <a:rPr lang="en-US" altLang="zh-CN" sz="1400" dirty="0">
                  <a:solidFill>
                    <a:schemeClr val="tx1"/>
                  </a:solidFill>
                  <a:latin typeface="+mj-ea"/>
                  <a:ea typeface="+mj-ea"/>
                </a:rPr>
                <a:t> = 1501</a:t>
              </a:r>
            </a:p>
          </p:txBody>
        </p:sp>
        <p:sp>
          <p:nvSpPr>
            <p:cNvPr id="14" name="Text Box 27"/>
            <p:cNvSpPr txBox="1">
              <a:spLocks noChangeArrowheads="1"/>
            </p:cNvSpPr>
            <p:nvPr/>
          </p:nvSpPr>
          <p:spPr bwMode="auto">
            <a:xfrm>
              <a:off x="5920540" y="2587277"/>
              <a:ext cx="1008609"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L</a:t>
              </a:r>
              <a:r>
                <a:rPr lang="en-US" altLang="zh-CN" sz="1400" baseline="-25000" dirty="0">
                  <a:solidFill>
                    <a:schemeClr val="tx1"/>
                  </a:solidFill>
                  <a:latin typeface="+mj-ea"/>
                  <a:ea typeface="+mj-ea"/>
                </a:rPr>
                <a:t>2</a:t>
              </a:r>
              <a:r>
                <a:rPr lang="en-US" altLang="zh-CN" sz="1400" dirty="0">
                  <a:solidFill>
                    <a:schemeClr val="tx1"/>
                  </a:solidFill>
                  <a:latin typeface="+mj-ea"/>
                  <a:ea typeface="+mj-ea"/>
                </a:rPr>
                <a:t> = 3501</a:t>
              </a:r>
            </a:p>
          </p:txBody>
        </p:sp>
        <p:sp>
          <p:nvSpPr>
            <p:cNvPr id="15" name="Text Box 28"/>
            <p:cNvSpPr txBox="1">
              <a:spLocks noChangeArrowheads="1"/>
            </p:cNvSpPr>
            <p:nvPr/>
          </p:nvSpPr>
          <p:spPr bwMode="auto">
            <a:xfrm>
              <a:off x="4711204" y="2598334"/>
              <a:ext cx="1034257"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R</a:t>
              </a:r>
              <a:r>
                <a:rPr lang="en-US" altLang="zh-CN" sz="1400" baseline="-25000" dirty="0">
                  <a:solidFill>
                    <a:schemeClr val="tx1"/>
                  </a:solidFill>
                  <a:latin typeface="+mj-ea"/>
                  <a:ea typeface="+mj-ea"/>
                </a:rPr>
                <a:t>1</a:t>
              </a:r>
              <a:r>
                <a:rPr lang="en-US" altLang="zh-CN" sz="1400" dirty="0">
                  <a:solidFill>
                    <a:schemeClr val="tx1"/>
                  </a:solidFill>
                  <a:latin typeface="+mj-ea"/>
                  <a:ea typeface="+mj-ea"/>
                </a:rPr>
                <a:t> = 3001</a:t>
              </a:r>
            </a:p>
          </p:txBody>
        </p:sp>
        <p:sp>
          <p:nvSpPr>
            <p:cNvPr id="16" name="Text Box 29"/>
            <p:cNvSpPr txBox="1">
              <a:spLocks noChangeArrowheads="1"/>
            </p:cNvSpPr>
            <p:nvPr/>
          </p:nvSpPr>
          <p:spPr bwMode="auto">
            <a:xfrm>
              <a:off x="8093106" y="2587276"/>
              <a:ext cx="1034257"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R</a:t>
              </a:r>
              <a:r>
                <a:rPr lang="en-US" altLang="zh-CN" sz="1400" baseline="-25000" dirty="0">
                  <a:solidFill>
                    <a:schemeClr val="tx1"/>
                  </a:solidFill>
                  <a:latin typeface="+mj-ea"/>
                  <a:ea typeface="+mj-ea"/>
                </a:rPr>
                <a:t>1</a:t>
              </a:r>
              <a:r>
                <a:rPr lang="en-US" altLang="zh-CN" sz="1400" dirty="0">
                  <a:solidFill>
                    <a:schemeClr val="tx1"/>
                  </a:solidFill>
                  <a:latin typeface="+mj-ea"/>
                  <a:ea typeface="+mj-ea"/>
                </a:rPr>
                <a:t> = 4501</a:t>
              </a:r>
            </a:p>
          </p:txBody>
        </p:sp>
        <p:sp>
          <p:nvSpPr>
            <p:cNvPr id="17" name="Line 5"/>
            <p:cNvSpPr>
              <a:spLocks noChangeShapeType="1"/>
            </p:cNvSpPr>
            <p:nvPr/>
          </p:nvSpPr>
          <p:spPr bwMode="auto">
            <a:xfrm>
              <a:off x="259458" y="1634827"/>
              <a:ext cx="2089150"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8" name="Text Box 9"/>
            <p:cNvSpPr txBox="1">
              <a:spLocks noChangeArrowheads="1"/>
            </p:cNvSpPr>
            <p:nvPr/>
          </p:nvSpPr>
          <p:spPr bwMode="auto">
            <a:xfrm>
              <a:off x="2645446" y="1480938"/>
              <a:ext cx="3577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b="1" dirty="0">
                  <a:solidFill>
                    <a:schemeClr val="tx1"/>
                  </a:solidFill>
                  <a:latin typeface="+mj-ea"/>
                  <a:ea typeface="+mj-ea"/>
                </a:rPr>
                <a:t>…</a:t>
              </a:r>
            </a:p>
          </p:txBody>
        </p:sp>
        <p:sp>
          <p:nvSpPr>
            <p:cNvPr id="19" name="Text Box 10"/>
            <p:cNvSpPr txBox="1">
              <a:spLocks noChangeArrowheads="1"/>
            </p:cNvSpPr>
            <p:nvPr/>
          </p:nvSpPr>
          <p:spPr bwMode="auto">
            <a:xfrm>
              <a:off x="5335790" y="1417340"/>
              <a:ext cx="3577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b="1" dirty="0">
                  <a:solidFill>
                    <a:schemeClr val="tx1"/>
                  </a:solidFill>
                  <a:latin typeface="+mj-ea"/>
                  <a:ea typeface="+mj-ea"/>
                </a:rPr>
                <a:t>…</a:t>
              </a:r>
            </a:p>
          </p:txBody>
        </p:sp>
        <p:sp>
          <p:nvSpPr>
            <p:cNvPr id="20" name="Line 11"/>
            <p:cNvSpPr>
              <a:spLocks noChangeShapeType="1"/>
            </p:cNvSpPr>
            <p:nvPr/>
          </p:nvSpPr>
          <p:spPr bwMode="auto">
            <a:xfrm flipH="1">
              <a:off x="259458" y="1537990"/>
              <a:ext cx="0" cy="265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1" name="Text Box 12"/>
            <p:cNvSpPr txBox="1">
              <a:spLocks noChangeArrowheads="1"/>
            </p:cNvSpPr>
            <p:nvPr/>
          </p:nvSpPr>
          <p:spPr bwMode="auto">
            <a:xfrm>
              <a:off x="592492" y="1469603"/>
              <a:ext cx="126188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连续的字节流</a:t>
              </a:r>
            </a:p>
          </p:txBody>
        </p:sp>
        <p:sp>
          <p:nvSpPr>
            <p:cNvPr id="22" name="Line 13"/>
            <p:cNvSpPr>
              <a:spLocks noChangeShapeType="1"/>
            </p:cNvSpPr>
            <p:nvPr/>
          </p:nvSpPr>
          <p:spPr bwMode="auto">
            <a:xfrm flipH="1">
              <a:off x="2340670" y="1520413"/>
              <a:ext cx="0" cy="2826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4" name="Text Box 16"/>
            <p:cNvSpPr txBox="1">
              <a:spLocks noChangeArrowheads="1"/>
            </p:cNvSpPr>
            <p:nvPr/>
          </p:nvSpPr>
          <p:spPr bwMode="auto">
            <a:xfrm>
              <a:off x="1067495" y="1728490"/>
              <a:ext cx="3305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a:solidFill>
                    <a:schemeClr val="tx1"/>
                  </a:solidFill>
                  <a:latin typeface="+mj-ea"/>
                  <a:ea typeface="+mj-ea"/>
                </a:rPr>
                <a:t>…</a:t>
              </a:r>
            </a:p>
          </p:txBody>
        </p:sp>
        <p:sp>
          <p:nvSpPr>
            <p:cNvPr id="25" name="Text Box 17"/>
            <p:cNvSpPr txBox="1">
              <a:spLocks noChangeArrowheads="1"/>
            </p:cNvSpPr>
            <p:nvPr/>
          </p:nvSpPr>
          <p:spPr bwMode="auto">
            <a:xfrm>
              <a:off x="3947220" y="1728490"/>
              <a:ext cx="3305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a:solidFill>
                    <a:schemeClr val="tx1"/>
                  </a:solidFill>
                  <a:latin typeface="+mj-ea"/>
                  <a:ea typeface="+mj-ea"/>
                </a:rPr>
                <a:t>…</a:t>
              </a:r>
            </a:p>
          </p:txBody>
        </p:sp>
        <p:sp>
          <p:nvSpPr>
            <p:cNvPr id="26" name="Text Box 18"/>
            <p:cNvSpPr txBox="1">
              <a:spLocks noChangeArrowheads="1"/>
            </p:cNvSpPr>
            <p:nvPr/>
          </p:nvSpPr>
          <p:spPr bwMode="auto">
            <a:xfrm>
              <a:off x="7187308" y="1728490"/>
              <a:ext cx="3305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a:solidFill>
                    <a:schemeClr val="tx1"/>
                  </a:solidFill>
                  <a:latin typeface="+mj-ea"/>
                  <a:ea typeface="+mj-ea"/>
                </a:rPr>
                <a:t>…</a:t>
              </a:r>
            </a:p>
          </p:txBody>
        </p:sp>
        <p:sp>
          <p:nvSpPr>
            <p:cNvPr id="27" name="Line 20"/>
            <p:cNvSpPr>
              <a:spLocks noChangeShapeType="1"/>
            </p:cNvSpPr>
            <p:nvPr/>
          </p:nvSpPr>
          <p:spPr bwMode="auto">
            <a:xfrm flipV="1">
              <a:off x="3212208" y="2114251"/>
              <a:ext cx="0" cy="514251"/>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1" name="Text Box 24"/>
            <p:cNvSpPr txBox="1">
              <a:spLocks noChangeArrowheads="1"/>
            </p:cNvSpPr>
            <p:nvPr/>
          </p:nvSpPr>
          <p:spPr bwMode="auto">
            <a:xfrm>
              <a:off x="3553609" y="1520413"/>
              <a:ext cx="1261884"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第一个字节块</a:t>
              </a:r>
            </a:p>
          </p:txBody>
        </p:sp>
        <p:sp>
          <p:nvSpPr>
            <p:cNvPr id="32" name="Text Box 25"/>
            <p:cNvSpPr txBox="1">
              <a:spLocks noChangeArrowheads="1"/>
            </p:cNvSpPr>
            <p:nvPr/>
          </p:nvSpPr>
          <p:spPr bwMode="auto">
            <a:xfrm>
              <a:off x="6721636" y="1516657"/>
              <a:ext cx="1261884"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第二个字节块</a:t>
              </a:r>
            </a:p>
          </p:txBody>
        </p:sp>
        <p:sp>
          <p:nvSpPr>
            <p:cNvPr id="33" name="Line 20"/>
            <p:cNvSpPr>
              <a:spLocks noChangeShapeType="1"/>
            </p:cNvSpPr>
            <p:nvPr/>
          </p:nvSpPr>
          <p:spPr bwMode="auto">
            <a:xfrm flipV="1">
              <a:off x="2403877" y="2114251"/>
              <a:ext cx="0" cy="514251"/>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4" name="Line 20"/>
            <p:cNvSpPr>
              <a:spLocks noChangeShapeType="1"/>
            </p:cNvSpPr>
            <p:nvPr/>
          </p:nvSpPr>
          <p:spPr bwMode="auto">
            <a:xfrm flipV="1">
              <a:off x="5210746" y="2114251"/>
              <a:ext cx="0" cy="514251"/>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5" name="Line 20"/>
            <p:cNvSpPr>
              <a:spLocks noChangeShapeType="1"/>
            </p:cNvSpPr>
            <p:nvPr/>
          </p:nvSpPr>
          <p:spPr bwMode="auto">
            <a:xfrm flipV="1">
              <a:off x="5964893" y="2114249"/>
              <a:ext cx="0" cy="514251"/>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6" name="Line 20"/>
            <p:cNvSpPr>
              <a:spLocks noChangeShapeType="1"/>
            </p:cNvSpPr>
            <p:nvPr/>
          </p:nvSpPr>
          <p:spPr bwMode="auto">
            <a:xfrm flipV="1">
              <a:off x="8748464" y="2114250"/>
              <a:ext cx="0" cy="514251"/>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Tree>
    <p:extLst>
      <p:ext uri="{BB962C8B-B14F-4D97-AF65-F5344CB8AC3E}">
        <p14:creationId xmlns:p14="http://schemas.microsoft.com/office/powerpoint/2010/main" val="273679580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6" name="内容占位符 5"/>
          <p:cNvSpPr>
            <a:spLocks noGrp="1"/>
          </p:cNvSpPr>
          <p:nvPr>
            <p:ph idx="1"/>
          </p:nvPr>
        </p:nvSpPr>
        <p:spPr/>
        <p:txBody>
          <a:bodyPr/>
          <a:lstStyle/>
          <a:p>
            <a:r>
              <a:rPr lang="en-US" altLang="zh-CN" dirty="0" smtClean="0"/>
              <a:t>RFC 2018</a:t>
            </a:r>
            <a:r>
              <a:rPr lang="zh-CN" altLang="en-US" dirty="0" smtClean="0"/>
              <a:t>的规定：</a:t>
            </a:r>
            <a:endParaRPr lang="en-US" altLang="zh-CN" dirty="0" smtClean="0"/>
          </a:p>
          <a:p>
            <a:pPr lvl="1"/>
            <a:r>
              <a:rPr lang="zh-CN" altLang="en-US" dirty="0"/>
              <a:t>如果要使用选择确认，那么在</a:t>
            </a:r>
            <a:r>
              <a:rPr lang="zh-CN" altLang="en-US" dirty="0" smtClean="0"/>
              <a:t>建立</a:t>
            </a:r>
            <a:r>
              <a:rPr lang="en-US" altLang="zh-CN" dirty="0" smtClean="0"/>
              <a:t>TCP</a:t>
            </a:r>
            <a:r>
              <a:rPr lang="zh-CN" altLang="en-US" dirty="0" smtClean="0"/>
              <a:t>连接</a:t>
            </a:r>
            <a:r>
              <a:rPr lang="zh-CN" altLang="en-US" dirty="0"/>
              <a:t>时，就要</a:t>
            </a:r>
            <a:r>
              <a:rPr lang="zh-CN" altLang="en-US" dirty="0" smtClean="0"/>
              <a:t>在</a:t>
            </a:r>
            <a:r>
              <a:rPr lang="en-US" altLang="zh-CN" dirty="0" smtClean="0"/>
              <a:t>TCP</a:t>
            </a:r>
            <a:r>
              <a:rPr lang="zh-CN" altLang="en-US" dirty="0" smtClean="0"/>
              <a:t>首部</a:t>
            </a:r>
            <a:r>
              <a:rPr lang="zh-CN" altLang="en-US" dirty="0"/>
              <a:t>的选项中加上</a:t>
            </a:r>
            <a:r>
              <a:rPr lang="zh-CN" altLang="en-US" dirty="0" smtClean="0"/>
              <a:t>“允许</a:t>
            </a:r>
            <a:r>
              <a:rPr lang="en-US" altLang="zh-CN" dirty="0" smtClean="0"/>
              <a:t>SACK</a:t>
            </a:r>
            <a:r>
              <a:rPr lang="en-US" altLang="zh-CN" dirty="0"/>
              <a:t>”</a:t>
            </a:r>
            <a:r>
              <a:rPr lang="zh-CN" altLang="en-US" dirty="0"/>
              <a:t>的选项，而双方必须都事先商定好。</a:t>
            </a:r>
          </a:p>
          <a:p>
            <a:pPr lvl="1"/>
            <a:r>
              <a:rPr lang="zh-CN" altLang="en-US" dirty="0"/>
              <a:t>如果使用选择确认，那么原来首部中的“确认号字段”的用法仍然不变。只是以后</a:t>
            </a:r>
            <a:r>
              <a:rPr lang="zh-CN" altLang="en-US" dirty="0" smtClean="0"/>
              <a:t>在</a:t>
            </a:r>
            <a:r>
              <a:rPr lang="en-US" altLang="zh-CN" dirty="0" smtClean="0"/>
              <a:t>TCP</a:t>
            </a:r>
            <a:r>
              <a:rPr lang="zh-CN" altLang="en-US" dirty="0" smtClean="0"/>
              <a:t>报文</a:t>
            </a:r>
            <a:r>
              <a:rPr lang="zh-CN" altLang="en-US" dirty="0"/>
              <a:t>段的首部中都增加</a:t>
            </a:r>
            <a:r>
              <a:rPr lang="zh-CN" altLang="en-US" dirty="0" smtClean="0"/>
              <a:t>了</a:t>
            </a:r>
            <a:r>
              <a:rPr lang="en-US" altLang="zh-CN" dirty="0" smtClean="0"/>
              <a:t>SACK</a:t>
            </a:r>
            <a:r>
              <a:rPr lang="zh-CN" altLang="en-US" dirty="0" smtClean="0"/>
              <a:t>选项</a:t>
            </a:r>
            <a:r>
              <a:rPr lang="zh-CN" altLang="en-US" dirty="0"/>
              <a:t>，以便报告收到的不连续的字节块的边界。</a:t>
            </a:r>
          </a:p>
          <a:p>
            <a:pPr lvl="1"/>
            <a:r>
              <a:rPr lang="zh-CN" altLang="en-US" dirty="0"/>
              <a:t>由于首部选项的长度最多</a:t>
            </a:r>
            <a:r>
              <a:rPr lang="zh-CN" altLang="en-US" dirty="0" smtClean="0"/>
              <a:t>只有</a:t>
            </a:r>
            <a:r>
              <a:rPr lang="en-US" altLang="zh-CN" dirty="0" smtClean="0"/>
              <a:t>40</a:t>
            </a:r>
            <a:r>
              <a:rPr lang="zh-CN" altLang="en-US" dirty="0" smtClean="0"/>
              <a:t>字节</a:t>
            </a:r>
            <a:r>
              <a:rPr lang="zh-CN" altLang="en-US" dirty="0"/>
              <a:t>，而指明一个边界就要用</a:t>
            </a:r>
            <a:r>
              <a:rPr lang="zh-CN" altLang="en-US" dirty="0" smtClean="0"/>
              <a:t>掉</a:t>
            </a:r>
            <a:r>
              <a:rPr lang="en-US" altLang="zh-CN" dirty="0" smtClean="0"/>
              <a:t>4 </a:t>
            </a:r>
            <a:r>
              <a:rPr lang="zh-CN" altLang="en-US" dirty="0"/>
              <a:t>字节，因此在选项中最多只能</a:t>
            </a:r>
            <a:r>
              <a:rPr lang="zh-CN" altLang="en-US" dirty="0" smtClean="0"/>
              <a:t>指明</a:t>
            </a:r>
            <a:r>
              <a:rPr lang="en-US" altLang="zh-CN" dirty="0" smtClean="0"/>
              <a:t>4</a:t>
            </a:r>
            <a:r>
              <a:rPr lang="zh-CN" altLang="en-US" dirty="0" smtClean="0"/>
              <a:t>个</a:t>
            </a:r>
            <a:r>
              <a:rPr lang="zh-CN" altLang="en-US" dirty="0"/>
              <a:t>字节块的边界</a:t>
            </a:r>
            <a:r>
              <a:rPr lang="zh-CN" altLang="en-US" dirty="0" smtClean="0"/>
              <a:t>信息。</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109</a:t>
            </a:fld>
            <a:endParaRPr lang="en-US" altLang="zh-CN"/>
          </a:p>
        </p:txBody>
      </p:sp>
      <p:sp>
        <p:nvSpPr>
          <p:cNvPr id="3" name="文本占位符 2"/>
          <p:cNvSpPr>
            <a:spLocks noGrp="1"/>
          </p:cNvSpPr>
          <p:nvPr>
            <p:ph type="body" sz="quarter" idx="13"/>
          </p:nvPr>
        </p:nvSpPr>
        <p:spPr/>
        <p:txBody>
          <a:bodyPr/>
          <a:lstStyle/>
          <a:p>
            <a:r>
              <a:rPr lang="en-US" altLang="zh-CN" dirty="0" smtClean="0"/>
              <a:t>6.3</a:t>
            </a:r>
            <a:r>
              <a:rPr lang="zh-CN" altLang="en-US" dirty="0" smtClean="0"/>
              <a:t>选择确认</a:t>
            </a:r>
            <a:r>
              <a:rPr lang="en-US" altLang="zh-CN" dirty="0" smtClean="0"/>
              <a:t>SACK</a:t>
            </a:r>
            <a:endParaRPr lang="zh-CN" altLang="en-US" dirty="0"/>
          </a:p>
        </p:txBody>
      </p:sp>
    </p:spTree>
    <p:extLst>
      <p:ext uri="{BB962C8B-B14F-4D97-AF65-F5344CB8AC3E}">
        <p14:creationId xmlns:p14="http://schemas.microsoft.com/office/powerpoint/2010/main" val="1742811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en-US" altLang="zh-CN" dirty="0" smtClean="0">
                <a:solidFill>
                  <a:srgbClr val="FF0000"/>
                </a:solidFill>
              </a:rPr>
              <a:t>TCP/IP</a:t>
            </a:r>
            <a:r>
              <a:rPr lang="zh-CN" altLang="en-US" dirty="0" smtClean="0">
                <a:solidFill>
                  <a:srgbClr val="FF0000"/>
                </a:solidFill>
              </a:rPr>
              <a:t>的</a:t>
            </a:r>
            <a:r>
              <a:rPr lang="zh-CN" altLang="en-US" dirty="0">
                <a:solidFill>
                  <a:srgbClr val="FF0000"/>
                </a:solidFill>
              </a:rPr>
              <a:t>运输层有两个不同的</a:t>
            </a:r>
            <a:r>
              <a:rPr lang="zh-CN" altLang="en-US" dirty="0" smtClean="0">
                <a:solidFill>
                  <a:srgbClr val="FF0000"/>
                </a:solidFill>
              </a:rPr>
              <a:t>协议，且都是因特网标准。</a:t>
            </a:r>
            <a:endParaRPr lang="zh-CN" altLang="en-US" dirty="0">
              <a:solidFill>
                <a:srgbClr val="FF0000"/>
              </a:solidFill>
            </a:endParaRPr>
          </a:p>
          <a:p>
            <a:pPr lvl="1"/>
            <a:r>
              <a:rPr lang="zh-CN" altLang="en-US" dirty="0" smtClean="0"/>
              <a:t>用户</a:t>
            </a:r>
            <a:r>
              <a:rPr lang="zh-CN" altLang="en-US" dirty="0"/>
              <a:t>数据报协议 </a:t>
            </a:r>
            <a:r>
              <a:rPr lang="en-US" altLang="zh-CN" dirty="0" smtClean="0"/>
              <a:t>UDP(User </a:t>
            </a:r>
            <a:r>
              <a:rPr lang="en-US" altLang="zh-CN" dirty="0"/>
              <a:t>Datagram Protocol</a:t>
            </a:r>
            <a:r>
              <a:rPr lang="en-US" altLang="zh-CN" dirty="0" smtClean="0"/>
              <a:t>)</a:t>
            </a:r>
            <a:r>
              <a:rPr lang="zh-CN" altLang="en-US" dirty="0" smtClean="0"/>
              <a:t>，</a:t>
            </a:r>
            <a:r>
              <a:rPr lang="en-US" altLang="zh-CN" dirty="0" smtClean="0"/>
              <a:t>RFC 768</a:t>
            </a:r>
            <a:endParaRPr lang="en-US" altLang="zh-CN" dirty="0"/>
          </a:p>
          <a:p>
            <a:pPr lvl="1"/>
            <a:r>
              <a:rPr lang="zh-CN" altLang="en-US" dirty="0" smtClean="0"/>
              <a:t>传输控制协议 </a:t>
            </a:r>
            <a:r>
              <a:rPr lang="en-US" altLang="zh-CN" dirty="0" smtClean="0"/>
              <a:t>TCP(Transmission </a:t>
            </a:r>
            <a:r>
              <a:rPr lang="en-US" altLang="zh-CN" dirty="0"/>
              <a:t>Control Protocol</a:t>
            </a:r>
            <a:r>
              <a:rPr lang="en-US" altLang="zh-CN" dirty="0" smtClean="0"/>
              <a:t>)</a:t>
            </a:r>
            <a:r>
              <a:rPr lang="zh-CN" altLang="en-US" dirty="0" smtClean="0"/>
              <a:t>，</a:t>
            </a:r>
            <a:r>
              <a:rPr lang="en-US" altLang="zh-CN" dirty="0" smtClean="0"/>
              <a:t>RFC 793</a:t>
            </a:r>
          </a:p>
          <a:p>
            <a:endParaRPr lang="en-US" altLang="zh-CN" dirty="0" smtClean="0"/>
          </a:p>
          <a:p>
            <a:r>
              <a:rPr lang="zh-CN" altLang="en-US" dirty="0" smtClean="0"/>
              <a:t>两</a:t>
            </a:r>
            <a:r>
              <a:rPr lang="zh-CN" altLang="en-US" dirty="0"/>
              <a:t>个对等运输实体在通信时传送的数据单位叫作</a:t>
            </a:r>
            <a:r>
              <a:rPr lang="zh-CN" altLang="en-US" dirty="0">
                <a:solidFill>
                  <a:srgbClr val="FF0000"/>
                </a:solidFill>
              </a:rPr>
              <a:t>运输</a:t>
            </a:r>
            <a:r>
              <a:rPr lang="zh-CN" altLang="en-US" dirty="0" smtClean="0">
                <a:solidFill>
                  <a:srgbClr val="FF0000"/>
                </a:solidFill>
              </a:rPr>
              <a:t>协议数据单元</a:t>
            </a:r>
            <a:r>
              <a:rPr lang="en-US" altLang="zh-CN" dirty="0" smtClean="0"/>
              <a:t>TPDU(Transport </a:t>
            </a:r>
            <a:r>
              <a:rPr lang="en-US" altLang="zh-CN" dirty="0"/>
              <a:t>Protocol Data Unit)</a:t>
            </a:r>
            <a:r>
              <a:rPr lang="zh-CN" altLang="en-US" dirty="0"/>
              <a:t>。</a:t>
            </a:r>
          </a:p>
          <a:p>
            <a:pPr lvl="1"/>
            <a:r>
              <a:rPr lang="en-US" altLang="zh-CN" dirty="0" smtClean="0"/>
              <a:t>TCP</a:t>
            </a:r>
            <a:r>
              <a:rPr lang="zh-CN" altLang="en-US" dirty="0" smtClean="0"/>
              <a:t>传送</a:t>
            </a:r>
            <a:r>
              <a:rPr lang="zh-CN" altLang="en-US" dirty="0"/>
              <a:t>的数据单位协议</a:t>
            </a:r>
            <a:r>
              <a:rPr lang="zh-CN" altLang="en-US" dirty="0" smtClean="0"/>
              <a:t>是</a:t>
            </a:r>
            <a:r>
              <a:rPr lang="en-US" altLang="zh-CN" u="sng" dirty="0" smtClean="0">
                <a:solidFill>
                  <a:srgbClr val="FF0000"/>
                </a:solidFill>
              </a:rPr>
              <a:t>TCP</a:t>
            </a:r>
            <a:r>
              <a:rPr lang="zh-CN" altLang="en-US" u="sng" dirty="0" smtClean="0">
                <a:solidFill>
                  <a:srgbClr val="FF0000"/>
                </a:solidFill>
              </a:rPr>
              <a:t>报文</a:t>
            </a:r>
            <a:r>
              <a:rPr lang="zh-CN" altLang="en-US" u="sng" dirty="0">
                <a:solidFill>
                  <a:srgbClr val="FF0000"/>
                </a:solidFill>
              </a:rPr>
              <a:t>段</a:t>
            </a:r>
            <a:r>
              <a:rPr lang="en-US" altLang="zh-CN" u="sng" dirty="0">
                <a:solidFill>
                  <a:srgbClr val="FF0000"/>
                </a:solidFill>
              </a:rPr>
              <a:t>(segment)</a:t>
            </a:r>
          </a:p>
          <a:p>
            <a:pPr lvl="1"/>
            <a:r>
              <a:rPr lang="en-US" altLang="zh-CN" dirty="0" smtClean="0"/>
              <a:t>UDP</a:t>
            </a:r>
            <a:r>
              <a:rPr lang="zh-CN" altLang="en-US" dirty="0" smtClean="0"/>
              <a:t>传送</a:t>
            </a:r>
            <a:r>
              <a:rPr lang="zh-CN" altLang="en-US" dirty="0"/>
              <a:t>的数据单位协议</a:t>
            </a:r>
            <a:r>
              <a:rPr lang="zh-CN" altLang="en-US" dirty="0" smtClean="0"/>
              <a:t>是</a:t>
            </a:r>
            <a:r>
              <a:rPr lang="en-US" altLang="zh-CN" u="sng" dirty="0" smtClean="0">
                <a:solidFill>
                  <a:srgbClr val="FF0000"/>
                </a:solidFill>
              </a:rPr>
              <a:t>UDP</a:t>
            </a:r>
            <a:r>
              <a:rPr lang="zh-CN" altLang="en-US" u="sng" dirty="0" smtClean="0">
                <a:solidFill>
                  <a:srgbClr val="FF0000"/>
                </a:solidFill>
              </a:rPr>
              <a:t>报文</a:t>
            </a:r>
            <a:r>
              <a:rPr lang="zh-CN" altLang="en-US" dirty="0"/>
              <a:t>或</a:t>
            </a:r>
            <a:r>
              <a:rPr lang="zh-CN" altLang="en-US" u="sng" dirty="0">
                <a:solidFill>
                  <a:srgbClr val="FF0000"/>
                </a:solidFill>
              </a:rPr>
              <a:t>用户</a:t>
            </a:r>
            <a:r>
              <a:rPr lang="zh-CN" altLang="en-US" u="sng" dirty="0" smtClean="0">
                <a:solidFill>
                  <a:srgbClr val="FF0000"/>
                </a:solidFill>
              </a:rPr>
              <a:t>数据报</a:t>
            </a:r>
            <a:endParaRPr lang="zh-CN" altLang="en-US" dirty="0"/>
          </a:p>
          <a:p>
            <a:pPr lvl="1"/>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运输层的两个主要协议</a:t>
            </a:r>
            <a:endParaRPr lang="zh-CN" altLang="en-US" dirty="0"/>
          </a:p>
        </p:txBody>
      </p:sp>
    </p:spTree>
    <p:extLst>
      <p:ext uri="{BB962C8B-B14F-4D97-AF65-F5344CB8AC3E}">
        <p14:creationId xmlns:p14="http://schemas.microsoft.com/office/powerpoint/2010/main" val="3104966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7.TCP</a:t>
            </a:r>
            <a:r>
              <a:rPr lang="zh-CN" altLang="en-US" dirty="0" smtClean="0"/>
              <a:t>流量控制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110</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7.1</a:t>
            </a:r>
            <a:r>
              <a:rPr lang="zh-CN" altLang="en-US" dirty="0" smtClean="0"/>
              <a:t>利用滑动窗口实现流量控制</a:t>
            </a:r>
            <a:endParaRPr lang="zh-CN" altLang="en-US" dirty="0"/>
          </a:p>
        </p:txBody>
      </p:sp>
      <p:sp>
        <p:nvSpPr>
          <p:cNvPr id="5" name="内容占位符 4"/>
          <p:cNvSpPr>
            <a:spLocks noGrp="1"/>
          </p:cNvSpPr>
          <p:nvPr>
            <p:ph idx="1"/>
          </p:nvPr>
        </p:nvSpPr>
        <p:spPr/>
        <p:txBody>
          <a:bodyPr/>
          <a:lstStyle/>
          <a:p>
            <a:r>
              <a:rPr lang="zh-CN" altLang="en-US" dirty="0"/>
              <a:t>一般说来</a:t>
            </a:r>
            <a:r>
              <a:rPr lang="zh-CN" altLang="en-US" dirty="0" smtClean="0"/>
              <a:t>，总是</a:t>
            </a:r>
            <a:r>
              <a:rPr lang="zh-CN" altLang="en-US" dirty="0"/>
              <a:t>希望数据传输得更快一些。但如果发送方把数据发送得过快，接收方就可能来不及接收，这就会造成数据的丢失。</a:t>
            </a:r>
          </a:p>
          <a:p>
            <a:r>
              <a:rPr lang="zh-CN" altLang="en-US" dirty="0"/>
              <a:t>流量控制</a:t>
            </a:r>
            <a:r>
              <a:rPr lang="en-US" altLang="zh-CN" dirty="0"/>
              <a:t>(flow control)</a:t>
            </a:r>
            <a:r>
              <a:rPr lang="zh-CN" altLang="en-US" dirty="0"/>
              <a:t>就是让发送方的发送速率不要太快，既要让接收方来得及接收，也不要使网络发生拥塞。</a:t>
            </a:r>
          </a:p>
          <a:p>
            <a:r>
              <a:rPr lang="zh-CN" altLang="en-US" dirty="0"/>
              <a:t>利用滑动窗口机制可以很方便地在 </a:t>
            </a:r>
            <a:r>
              <a:rPr lang="en-US" altLang="zh-CN" dirty="0"/>
              <a:t>TCP </a:t>
            </a:r>
            <a:r>
              <a:rPr lang="zh-CN" altLang="en-US" dirty="0"/>
              <a:t>连接上实现流量控制。</a:t>
            </a:r>
          </a:p>
        </p:txBody>
      </p:sp>
    </p:spTree>
    <p:extLst>
      <p:ext uri="{BB962C8B-B14F-4D97-AF65-F5344CB8AC3E}">
        <p14:creationId xmlns:p14="http://schemas.microsoft.com/office/powerpoint/2010/main" val="266134954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7.TCP</a:t>
            </a:r>
            <a:r>
              <a:rPr lang="zh-CN" altLang="en-US" dirty="0" smtClean="0"/>
              <a:t>流量控制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111</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7.1</a:t>
            </a:r>
            <a:r>
              <a:rPr lang="zh-CN" altLang="en-US" dirty="0" smtClean="0"/>
              <a:t>利用滑动窗口实现流量控制</a:t>
            </a:r>
            <a:endParaRPr lang="zh-CN" altLang="en-US" dirty="0"/>
          </a:p>
        </p:txBody>
      </p:sp>
      <p:sp>
        <p:nvSpPr>
          <p:cNvPr id="5" name="内容占位符 4"/>
          <p:cNvSpPr>
            <a:spLocks noGrp="1"/>
          </p:cNvSpPr>
          <p:nvPr>
            <p:ph idx="1"/>
          </p:nvPr>
        </p:nvSpPr>
        <p:spPr/>
        <p:txBody>
          <a:bodyPr/>
          <a:lstStyle/>
          <a:p>
            <a:r>
              <a:rPr lang="en-US" altLang="zh-CN" dirty="0" smtClean="0"/>
              <a:t>TCP</a:t>
            </a:r>
            <a:r>
              <a:rPr lang="zh-CN" altLang="en-US" dirty="0" smtClean="0"/>
              <a:t>在发送数据时，发送方的发送窗口不能超过接收方给出的接收窗口的数值。</a:t>
            </a:r>
            <a:endParaRPr lang="en-US" altLang="zh-CN" dirty="0" smtClean="0"/>
          </a:p>
          <a:p>
            <a:pPr lvl="2"/>
            <a:r>
              <a:rPr lang="zh-CN" altLang="en-US" dirty="0" smtClean="0"/>
              <a:t>注意：</a:t>
            </a:r>
            <a:r>
              <a:rPr lang="en-US" altLang="zh-CN" dirty="0" smtClean="0"/>
              <a:t>TCP</a:t>
            </a:r>
            <a:r>
              <a:rPr lang="zh-CN" altLang="en-US" dirty="0" smtClean="0"/>
              <a:t>窗口的单位是字节，不是报文段。</a:t>
            </a:r>
            <a:endParaRPr lang="en-US" altLang="zh-CN" dirty="0" smtClean="0"/>
          </a:p>
          <a:p>
            <a:r>
              <a:rPr lang="en-US" altLang="zh-CN" dirty="0" smtClean="0"/>
              <a:t>TCP</a:t>
            </a:r>
            <a:r>
              <a:rPr lang="zh-CN" altLang="en-US" dirty="0" smtClean="0"/>
              <a:t>就利用这一原理实现流量控制。当接收方接收数据的速度变慢时，就在确认报文中告诉发送方接收窗口的大小，发送方根据接收窗口的大小确定发送窗口大小。从而达到控制流量的目的。</a:t>
            </a:r>
            <a:endParaRPr lang="zh-CN" altLang="en-US" dirty="0"/>
          </a:p>
        </p:txBody>
      </p:sp>
    </p:spTree>
    <p:extLst>
      <p:ext uri="{BB962C8B-B14F-4D97-AF65-F5344CB8AC3E}">
        <p14:creationId xmlns:p14="http://schemas.microsoft.com/office/powerpoint/2010/main" val="380435660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7.TCP</a:t>
            </a:r>
            <a:r>
              <a:rPr lang="zh-CN" altLang="en-US" dirty="0" smtClean="0"/>
              <a:t>流量控制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112</a:t>
            </a:fld>
            <a:endParaRPr lang="en-US" altLang="zh-CN"/>
          </a:p>
        </p:txBody>
      </p:sp>
      <p:sp>
        <p:nvSpPr>
          <p:cNvPr id="3" name="文本占位符 2"/>
          <p:cNvSpPr>
            <a:spLocks noGrp="1"/>
          </p:cNvSpPr>
          <p:nvPr>
            <p:ph type="body" sz="quarter" idx="13"/>
          </p:nvPr>
        </p:nvSpPr>
        <p:spPr>
          <a:xfrm>
            <a:off x="5292081" y="770533"/>
            <a:ext cx="3312368" cy="358775"/>
          </a:xfrm>
        </p:spPr>
        <p:txBody>
          <a:bodyPr/>
          <a:lstStyle/>
          <a:p>
            <a:r>
              <a:rPr lang="en-US" altLang="zh-CN" dirty="0" smtClean="0"/>
              <a:t>7.1</a:t>
            </a:r>
            <a:r>
              <a:rPr lang="zh-CN" altLang="en-US" dirty="0" smtClean="0"/>
              <a:t>利用滑动窗口实现流量控制</a:t>
            </a:r>
            <a:endParaRPr lang="zh-CN" altLang="en-US" dirty="0"/>
          </a:p>
        </p:txBody>
      </p:sp>
      <p:grpSp>
        <p:nvGrpSpPr>
          <p:cNvPr id="42" name="组合 41"/>
          <p:cNvGrpSpPr/>
          <p:nvPr/>
        </p:nvGrpSpPr>
        <p:grpSpPr>
          <a:xfrm>
            <a:off x="1232725" y="1708802"/>
            <a:ext cx="6911616" cy="3740986"/>
            <a:chOff x="34925" y="2127250"/>
            <a:chExt cx="8330699" cy="4509080"/>
          </a:xfrm>
        </p:grpSpPr>
        <p:sp>
          <p:nvSpPr>
            <p:cNvPr id="7" name="Line 4"/>
            <p:cNvSpPr>
              <a:spLocks noChangeShapeType="1"/>
            </p:cNvSpPr>
            <p:nvPr/>
          </p:nvSpPr>
          <p:spPr bwMode="auto">
            <a:xfrm>
              <a:off x="3433763" y="2490788"/>
              <a:ext cx="0" cy="4132262"/>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8" name="Line 5"/>
            <p:cNvSpPr>
              <a:spLocks noChangeShapeType="1"/>
            </p:cNvSpPr>
            <p:nvPr/>
          </p:nvSpPr>
          <p:spPr bwMode="auto">
            <a:xfrm>
              <a:off x="231775" y="2649538"/>
              <a:ext cx="3190875"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9" name="Rectangle 6"/>
            <p:cNvSpPr>
              <a:spLocks noChangeArrowheads="1"/>
            </p:cNvSpPr>
            <p:nvPr/>
          </p:nvSpPr>
          <p:spPr bwMode="auto">
            <a:xfrm>
              <a:off x="754063" y="2327275"/>
              <a:ext cx="1456981"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seq = 1, DATA</a:t>
              </a:r>
            </a:p>
          </p:txBody>
        </p:sp>
        <p:sp>
          <p:nvSpPr>
            <p:cNvPr id="10" name="Line 7"/>
            <p:cNvSpPr>
              <a:spLocks noChangeShapeType="1"/>
            </p:cNvSpPr>
            <p:nvPr/>
          </p:nvSpPr>
          <p:spPr bwMode="auto">
            <a:xfrm>
              <a:off x="233363" y="5200650"/>
              <a:ext cx="3186112"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1" name="Rectangle 8"/>
            <p:cNvSpPr>
              <a:spLocks noChangeArrowheads="1"/>
            </p:cNvSpPr>
            <p:nvPr/>
          </p:nvSpPr>
          <p:spPr bwMode="auto">
            <a:xfrm>
              <a:off x="754063" y="4854575"/>
              <a:ext cx="167338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seq = 201, DATA</a:t>
              </a:r>
            </a:p>
          </p:txBody>
        </p:sp>
        <p:sp>
          <p:nvSpPr>
            <p:cNvPr id="12" name="Line 9"/>
            <p:cNvSpPr>
              <a:spLocks noChangeShapeType="1"/>
            </p:cNvSpPr>
            <p:nvPr/>
          </p:nvSpPr>
          <p:spPr bwMode="auto">
            <a:xfrm>
              <a:off x="234950" y="4781550"/>
              <a:ext cx="3182938"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3" name="Rectangle 10"/>
            <p:cNvSpPr>
              <a:spLocks noChangeArrowheads="1"/>
            </p:cNvSpPr>
            <p:nvPr/>
          </p:nvSpPr>
          <p:spPr bwMode="auto">
            <a:xfrm>
              <a:off x="754063" y="4437062"/>
              <a:ext cx="167338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seq = 401, DATA</a:t>
              </a:r>
            </a:p>
          </p:txBody>
        </p:sp>
        <p:sp>
          <p:nvSpPr>
            <p:cNvPr id="14" name="Line 11"/>
            <p:cNvSpPr>
              <a:spLocks noChangeShapeType="1"/>
            </p:cNvSpPr>
            <p:nvPr/>
          </p:nvSpPr>
          <p:spPr bwMode="auto">
            <a:xfrm>
              <a:off x="228600" y="4346575"/>
              <a:ext cx="3195638"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5" name="Rectangle 12"/>
            <p:cNvSpPr>
              <a:spLocks noChangeArrowheads="1"/>
            </p:cNvSpPr>
            <p:nvPr/>
          </p:nvSpPr>
          <p:spPr bwMode="auto">
            <a:xfrm>
              <a:off x="754063" y="3992563"/>
              <a:ext cx="167338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seq = 301, DATA</a:t>
              </a:r>
            </a:p>
          </p:txBody>
        </p:sp>
        <p:sp>
          <p:nvSpPr>
            <p:cNvPr id="16" name="Line 13"/>
            <p:cNvSpPr>
              <a:spLocks noChangeShapeType="1"/>
            </p:cNvSpPr>
            <p:nvPr/>
          </p:nvSpPr>
          <p:spPr bwMode="auto">
            <a:xfrm>
              <a:off x="230188" y="3068638"/>
              <a:ext cx="3192462"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7" name="Rectangle 14"/>
            <p:cNvSpPr>
              <a:spLocks noChangeArrowheads="1"/>
            </p:cNvSpPr>
            <p:nvPr/>
          </p:nvSpPr>
          <p:spPr bwMode="auto">
            <a:xfrm>
              <a:off x="754063" y="2730500"/>
              <a:ext cx="167338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seq = 101, DATA</a:t>
              </a:r>
            </a:p>
          </p:txBody>
        </p:sp>
        <p:sp>
          <p:nvSpPr>
            <p:cNvPr id="18" name="Line 15"/>
            <p:cNvSpPr>
              <a:spLocks noChangeShapeType="1"/>
            </p:cNvSpPr>
            <p:nvPr/>
          </p:nvSpPr>
          <p:spPr bwMode="auto">
            <a:xfrm>
              <a:off x="225425" y="3511550"/>
              <a:ext cx="2144713"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9" name="Rectangle 16"/>
            <p:cNvSpPr>
              <a:spLocks noChangeArrowheads="1"/>
            </p:cNvSpPr>
            <p:nvPr/>
          </p:nvSpPr>
          <p:spPr bwMode="auto">
            <a:xfrm>
              <a:off x="754063" y="3190875"/>
              <a:ext cx="167338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seq = 201, DATA</a:t>
              </a:r>
            </a:p>
          </p:txBody>
        </p:sp>
        <p:sp>
          <p:nvSpPr>
            <p:cNvPr id="20" name="Line 17"/>
            <p:cNvSpPr>
              <a:spLocks noChangeShapeType="1"/>
            </p:cNvSpPr>
            <p:nvPr/>
          </p:nvSpPr>
          <p:spPr bwMode="auto">
            <a:xfrm>
              <a:off x="231775" y="6057900"/>
              <a:ext cx="3189288"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1" name="Rectangle 18"/>
            <p:cNvSpPr>
              <a:spLocks noChangeArrowheads="1"/>
            </p:cNvSpPr>
            <p:nvPr/>
          </p:nvSpPr>
          <p:spPr bwMode="auto">
            <a:xfrm>
              <a:off x="827088" y="5741989"/>
              <a:ext cx="167338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seq = 501, DATA</a:t>
              </a:r>
            </a:p>
          </p:txBody>
        </p:sp>
        <p:sp>
          <p:nvSpPr>
            <p:cNvPr id="22" name="Line 19"/>
            <p:cNvSpPr>
              <a:spLocks noChangeShapeType="1"/>
            </p:cNvSpPr>
            <p:nvPr/>
          </p:nvSpPr>
          <p:spPr bwMode="auto">
            <a:xfrm flipH="1">
              <a:off x="201613" y="3937000"/>
              <a:ext cx="3249612" cy="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3" name="Rectangle 20"/>
            <p:cNvSpPr>
              <a:spLocks noChangeArrowheads="1"/>
            </p:cNvSpPr>
            <p:nvPr/>
          </p:nvSpPr>
          <p:spPr bwMode="auto">
            <a:xfrm flipH="1">
              <a:off x="325438" y="3614739"/>
              <a:ext cx="303499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ACK = 1, </a:t>
              </a:r>
              <a:r>
                <a:rPr kumimoji="1" lang="en-US" altLang="zh-CN" sz="1200" dirty="0" err="1">
                  <a:solidFill>
                    <a:schemeClr val="tx1"/>
                  </a:solidFill>
                  <a:latin typeface="+mj-ea"/>
                  <a:ea typeface="+mj-ea"/>
                </a:rPr>
                <a:t>ack</a:t>
              </a:r>
              <a:r>
                <a:rPr kumimoji="1" lang="en-US" altLang="zh-CN" sz="1200" dirty="0">
                  <a:solidFill>
                    <a:schemeClr val="tx1"/>
                  </a:solidFill>
                  <a:latin typeface="+mj-ea"/>
                  <a:ea typeface="+mj-ea"/>
                </a:rPr>
                <a:t> = 201, </a:t>
              </a:r>
              <a:r>
                <a:rPr kumimoji="1" lang="en-US" altLang="zh-CN" sz="1200" dirty="0" err="1">
                  <a:solidFill>
                    <a:schemeClr val="tx1"/>
                  </a:solidFill>
                  <a:latin typeface="+mj-ea"/>
                  <a:ea typeface="+mj-ea"/>
                </a:rPr>
                <a:t>rwnd</a:t>
              </a:r>
              <a:r>
                <a:rPr kumimoji="1" lang="en-US" altLang="zh-CN" sz="1200" dirty="0">
                  <a:solidFill>
                    <a:schemeClr val="tx1"/>
                  </a:solidFill>
                  <a:latin typeface="+mj-ea"/>
                  <a:ea typeface="+mj-ea"/>
                </a:rPr>
                <a:t> = 300</a:t>
              </a:r>
            </a:p>
          </p:txBody>
        </p:sp>
        <p:sp>
          <p:nvSpPr>
            <p:cNvPr id="24" name="Line 21"/>
            <p:cNvSpPr>
              <a:spLocks noChangeShapeType="1"/>
            </p:cNvSpPr>
            <p:nvPr/>
          </p:nvSpPr>
          <p:spPr bwMode="auto">
            <a:xfrm flipH="1">
              <a:off x="214313" y="6488113"/>
              <a:ext cx="3225800" cy="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5" name="Rectangle 22"/>
            <p:cNvSpPr>
              <a:spLocks noChangeArrowheads="1"/>
            </p:cNvSpPr>
            <p:nvPr/>
          </p:nvSpPr>
          <p:spPr bwMode="auto">
            <a:xfrm flipH="1">
              <a:off x="323849" y="6165850"/>
              <a:ext cx="2818592"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ACK = 1, ack = 601, rwnd = 0</a:t>
              </a:r>
            </a:p>
          </p:txBody>
        </p:sp>
        <p:sp>
          <p:nvSpPr>
            <p:cNvPr id="26" name="Line 23"/>
            <p:cNvSpPr>
              <a:spLocks noChangeShapeType="1"/>
            </p:cNvSpPr>
            <p:nvPr/>
          </p:nvSpPr>
          <p:spPr bwMode="auto">
            <a:xfrm flipH="1">
              <a:off x="198438" y="5629275"/>
              <a:ext cx="3252787" cy="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7" name="Rectangle 24"/>
            <p:cNvSpPr>
              <a:spLocks noChangeArrowheads="1"/>
            </p:cNvSpPr>
            <p:nvPr/>
          </p:nvSpPr>
          <p:spPr bwMode="auto">
            <a:xfrm flipH="1">
              <a:off x="250825" y="5314950"/>
              <a:ext cx="303499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ACK = 1, ack = 501, rwnd = 100</a:t>
              </a:r>
            </a:p>
          </p:txBody>
        </p:sp>
        <p:sp>
          <p:nvSpPr>
            <p:cNvPr id="28" name="Rectangle 25"/>
            <p:cNvSpPr>
              <a:spLocks noChangeArrowheads="1"/>
            </p:cNvSpPr>
            <p:nvPr/>
          </p:nvSpPr>
          <p:spPr bwMode="auto">
            <a:xfrm>
              <a:off x="34925" y="2127250"/>
              <a:ext cx="351649"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a:t>
              </a:r>
            </a:p>
          </p:txBody>
        </p:sp>
        <p:sp>
          <p:nvSpPr>
            <p:cNvPr id="29" name="Rectangle 26"/>
            <p:cNvSpPr>
              <a:spLocks noChangeArrowheads="1"/>
            </p:cNvSpPr>
            <p:nvPr/>
          </p:nvSpPr>
          <p:spPr bwMode="auto">
            <a:xfrm>
              <a:off x="3246438" y="2127250"/>
              <a:ext cx="336192"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B</a:t>
              </a:r>
            </a:p>
          </p:txBody>
        </p:sp>
        <p:sp>
          <p:nvSpPr>
            <p:cNvPr id="30" name="Rectangle 27"/>
            <p:cNvSpPr>
              <a:spLocks noChangeArrowheads="1"/>
            </p:cNvSpPr>
            <p:nvPr/>
          </p:nvSpPr>
          <p:spPr bwMode="auto">
            <a:xfrm>
              <a:off x="3576638" y="3736975"/>
              <a:ext cx="3667183"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允许 </a:t>
              </a:r>
              <a:r>
                <a:rPr kumimoji="1" lang="en-US" altLang="zh-CN" sz="1200">
                  <a:solidFill>
                    <a:schemeClr val="tx1"/>
                  </a:solidFill>
                  <a:latin typeface="+mj-ea"/>
                  <a:ea typeface="+mj-ea"/>
                </a:rPr>
                <a:t>A </a:t>
              </a:r>
              <a:r>
                <a:rPr kumimoji="1" lang="zh-CN" altLang="en-US" sz="1200">
                  <a:solidFill>
                    <a:schemeClr val="tx1"/>
                  </a:solidFill>
                  <a:latin typeface="+mj-ea"/>
                  <a:ea typeface="+mj-ea"/>
                </a:rPr>
                <a:t>发送序号 </a:t>
              </a:r>
              <a:r>
                <a:rPr kumimoji="1" lang="en-US" altLang="zh-CN" sz="1200">
                  <a:solidFill>
                    <a:schemeClr val="tx1"/>
                  </a:solidFill>
                  <a:latin typeface="+mj-ea"/>
                  <a:ea typeface="+mj-ea"/>
                </a:rPr>
                <a:t>201 </a:t>
              </a:r>
              <a:r>
                <a:rPr kumimoji="1" lang="zh-CN" altLang="en-US" sz="1200">
                  <a:solidFill>
                    <a:schemeClr val="tx1"/>
                  </a:solidFill>
                  <a:latin typeface="+mj-ea"/>
                  <a:ea typeface="+mj-ea"/>
                </a:rPr>
                <a:t>至 </a:t>
              </a:r>
              <a:r>
                <a:rPr kumimoji="1" lang="en-US" altLang="zh-CN" sz="1200">
                  <a:solidFill>
                    <a:schemeClr val="tx1"/>
                  </a:solidFill>
                  <a:latin typeface="+mj-ea"/>
                  <a:ea typeface="+mj-ea"/>
                </a:rPr>
                <a:t>500  </a:t>
              </a:r>
              <a:r>
                <a:rPr kumimoji="1" lang="zh-CN" altLang="en-US" sz="1200">
                  <a:solidFill>
                    <a:schemeClr val="tx1"/>
                  </a:solidFill>
                  <a:latin typeface="+mj-ea"/>
                  <a:ea typeface="+mj-ea"/>
                </a:rPr>
                <a:t>共 </a:t>
              </a:r>
              <a:r>
                <a:rPr kumimoji="1" lang="en-US" altLang="zh-CN" sz="1200">
                  <a:solidFill>
                    <a:schemeClr val="tx1"/>
                  </a:solidFill>
                  <a:latin typeface="+mj-ea"/>
                  <a:ea typeface="+mj-ea"/>
                </a:rPr>
                <a:t>300 </a:t>
              </a:r>
              <a:r>
                <a:rPr kumimoji="1" lang="zh-CN" altLang="en-US" sz="1200">
                  <a:solidFill>
                    <a:schemeClr val="tx1"/>
                  </a:solidFill>
                  <a:latin typeface="+mj-ea"/>
                  <a:ea typeface="+mj-ea"/>
                </a:rPr>
                <a:t>字节</a:t>
              </a:r>
            </a:p>
          </p:txBody>
        </p:sp>
        <p:sp>
          <p:nvSpPr>
            <p:cNvPr id="31" name="Rectangle 28"/>
            <p:cNvSpPr>
              <a:spLocks noChangeArrowheads="1"/>
            </p:cNvSpPr>
            <p:nvPr/>
          </p:nvSpPr>
          <p:spPr bwMode="auto">
            <a:xfrm>
              <a:off x="3562350" y="2862263"/>
              <a:ext cx="4061336"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 </a:t>
              </a:r>
              <a:r>
                <a:rPr kumimoji="1" lang="zh-CN" altLang="en-US" sz="1200">
                  <a:solidFill>
                    <a:schemeClr val="tx1"/>
                  </a:solidFill>
                  <a:latin typeface="+mj-ea"/>
                  <a:ea typeface="+mj-ea"/>
                </a:rPr>
                <a:t>发送了序号 </a:t>
              </a:r>
              <a:r>
                <a:rPr kumimoji="1" lang="en-US" altLang="zh-CN" sz="1200">
                  <a:solidFill>
                    <a:schemeClr val="tx1"/>
                  </a:solidFill>
                  <a:latin typeface="+mj-ea"/>
                  <a:ea typeface="+mj-ea"/>
                </a:rPr>
                <a:t>101 </a:t>
              </a:r>
              <a:r>
                <a:rPr kumimoji="1" lang="zh-CN" altLang="en-US" sz="1200">
                  <a:solidFill>
                    <a:schemeClr val="tx1"/>
                  </a:solidFill>
                  <a:latin typeface="+mj-ea"/>
                  <a:ea typeface="+mj-ea"/>
                </a:rPr>
                <a:t>至 </a:t>
              </a:r>
              <a:r>
                <a:rPr kumimoji="1" lang="en-US" altLang="zh-CN" sz="1200">
                  <a:solidFill>
                    <a:schemeClr val="tx1"/>
                  </a:solidFill>
                  <a:latin typeface="+mj-ea"/>
                  <a:ea typeface="+mj-ea"/>
                </a:rPr>
                <a:t>200</a:t>
              </a:r>
              <a:r>
                <a:rPr kumimoji="1" lang="zh-CN" altLang="en-US" sz="1200">
                  <a:solidFill>
                    <a:schemeClr val="tx1"/>
                  </a:solidFill>
                  <a:latin typeface="+mj-ea"/>
                  <a:ea typeface="+mj-ea"/>
                </a:rPr>
                <a:t>，还能发送 </a:t>
              </a:r>
              <a:r>
                <a:rPr kumimoji="1" lang="en-US" altLang="zh-CN" sz="1200">
                  <a:solidFill>
                    <a:schemeClr val="tx1"/>
                  </a:solidFill>
                  <a:latin typeface="+mj-ea"/>
                  <a:ea typeface="+mj-ea"/>
                </a:rPr>
                <a:t>200 </a:t>
              </a:r>
              <a:r>
                <a:rPr kumimoji="1" lang="zh-CN" altLang="en-US" sz="1200">
                  <a:solidFill>
                    <a:schemeClr val="tx1"/>
                  </a:solidFill>
                  <a:latin typeface="+mj-ea"/>
                  <a:ea typeface="+mj-ea"/>
                </a:rPr>
                <a:t>字节</a:t>
              </a:r>
            </a:p>
          </p:txBody>
        </p:sp>
        <p:sp>
          <p:nvSpPr>
            <p:cNvPr id="32" name="Rectangle 29"/>
            <p:cNvSpPr>
              <a:spLocks noChangeArrowheads="1"/>
            </p:cNvSpPr>
            <p:nvPr/>
          </p:nvSpPr>
          <p:spPr bwMode="auto">
            <a:xfrm>
              <a:off x="3562350" y="4148138"/>
              <a:ext cx="4803274"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 </a:t>
              </a:r>
              <a:r>
                <a:rPr kumimoji="1" lang="zh-CN" altLang="en-US" sz="1200">
                  <a:solidFill>
                    <a:schemeClr val="tx1"/>
                  </a:solidFill>
                  <a:latin typeface="+mj-ea"/>
                  <a:ea typeface="+mj-ea"/>
                </a:rPr>
                <a:t>发送了序号 </a:t>
              </a:r>
              <a:r>
                <a:rPr kumimoji="1" lang="en-US" altLang="zh-CN" sz="1200">
                  <a:solidFill>
                    <a:schemeClr val="tx1"/>
                  </a:solidFill>
                  <a:latin typeface="+mj-ea"/>
                  <a:ea typeface="+mj-ea"/>
                </a:rPr>
                <a:t>301 </a:t>
              </a:r>
              <a:r>
                <a:rPr kumimoji="1" lang="zh-CN" altLang="en-US" sz="1200">
                  <a:solidFill>
                    <a:schemeClr val="tx1"/>
                  </a:solidFill>
                  <a:latin typeface="+mj-ea"/>
                  <a:ea typeface="+mj-ea"/>
                </a:rPr>
                <a:t>至 </a:t>
              </a:r>
              <a:r>
                <a:rPr kumimoji="1" lang="en-US" altLang="zh-CN" sz="1200">
                  <a:solidFill>
                    <a:schemeClr val="tx1"/>
                  </a:solidFill>
                  <a:latin typeface="+mj-ea"/>
                  <a:ea typeface="+mj-ea"/>
                </a:rPr>
                <a:t>400</a:t>
              </a:r>
              <a:r>
                <a:rPr kumimoji="1" lang="zh-CN" altLang="en-US" sz="1200">
                  <a:solidFill>
                    <a:schemeClr val="tx1"/>
                  </a:solidFill>
                  <a:latin typeface="+mj-ea"/>
                  <a:ea typeface="+mj-ea"/>
                </a:rPr>
                <a:t>，还能再发送 </a:t>
              </a:r>
              <a:r>
                <a:rPr kumimoji="1" lang="en-US" altLang="zh-CN" sz="1200">
                  <a:solidFill>
                    <a:schemeClr val="tx1"/>
                  </a:solidFill>
                  <a:latin typeface="+mj-ea"/>
                  <a:ea typeface="+mj-ea"/>
                </a:rPr>
                <a:t>100 </a:t>
              </a:r>
              <a:r>
                <a:rPr kumimoji="1" lang="zh-CN" altLang="en-US" sz="1200">
                  <a:solidFill>
                    <a:schemeClr val="tx1"/>
                  </a:solidFill>
                  <a:latin typeface="+mj-ea"/>
                  <a:ea typeface="+mj-ea"/>
                </a:rPr>
                <a:t>字节新数据</a:t>
              </a:r>
            </a:p>
          </p:txBody>
        </p:sp>
        <p:sp>
          <p:nvSpPr>
            <p:cNvPr id="33" name="Rectangle 30"/>
            <p:cNvSpPr>
              <a:spLocks noChangeArrowheads="1"/>
            </p:cNvSpPr>
            <p:nvPr/>
          </p:nvSpPr>
          <p:spPr bwMode="auto">
            <a:xfrm>
              <a:off x="3539060" y="2492665"/>
              <a:ext cx="3844938"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A </a:t>
              </a:r>
              <a:r>
                <a:rPr kumimoji="1" lang="zh-CN" altLang="en-US" sz="1200" dirty="0">
                  <a:solidFill>
                    <a:schemeClr val="tx1"/>
                  </a:solidFill>
                  <a:latin typeface="+mj-ea"/>
                  <a:ea typeface="+mj-ea"/>
                </a:rPr>
                <a:t>发送了序号 </a:t>
              </a:r>
              <a:r>
                <a:rPr kumimoji="1" lang="en-US" altLang="zh-CN" sz="1200" dirty="0">
                  <a:solidFill>
                    <a:schemeClr val="tx1"/>
                  </a:solidFill>
                  <a:latin typeface="+mj-ea"/>
                  <a:ea typeface="+mj-ea"/>
                </a:rPr>
                <a:t>1 </a:t>
              </a:r>
              <a:r>
                <a:rPr kumimoji="1" lang="zh-CN" altLang="en-US" sz="1200" dirty="0">
                  <a:solidFill>
                    <a:schemeClr val="tx1"/>
                  </a:solidFill>
                  <a:latin typeface="+mj-ea"/>
                  <a:ea typeface="+mj-ea"/>
                </a:rPr>
                <a:t>至 </a:t>
              </a:r>
              <a:r>
                <a:rPr kumimoji="1" lang="en-US" altLang="zh-CN" sz="1200" dirty="0">
                  <a:solidFill>
                    <a:schemeClr val="tx1"/>
                  </a:solidFill>
                  <a:latin typeface="+mj-ea"/>
                  <a:ea typeface="+mj-ea"/>
                </a:rPr>
                <a:t>100</a:t>
              </a:r>
              <a:r>
                <a:rPr kumimoji="1" lang="zh-CN" altLang="en-US" sz="1200" dirty="0">
                  <a:solidFill>
                    <a:schemeClr val="tx1"/>
                  </a:solidFill>
                  <a:latin typeface="+mj-ea"/>
                  <a:ea typeface="+mj-ea"/>
                </a:rPr>
                <a:t>，还能发送 </a:t>
              </a:r>
              <a:r>
                <a:rPr kumimoji="1" lang="en-US" altLang="zh-CN" sz="1200" dirty="0">
                  <a:solidFill>
                    <a:schemeClr val="tx1"/>
                  </a:solidFill>
                  <a:latin typeface="+mj-ea"/>
                  <a:ea typeface="+mj-ea"/>
                </a:rPr>
                <a:t>300 </a:t>
              </a:r>
              <a:r>
                <a:rPr kumimoji="1" lang="zh-CN" altLang="en-US" sz="1200" dirty="0">
                  <a:solidFill>
                    <a:schemeClr val="tx1"/>
                  </a:solidFill>
                  <a:latin typeface="+mj-ea"/>
                  <a:ea typeface="+mj-ea"/>
                </a:rPr>
                <a:t>字节</a:t>
              </a:r>
            </a:p>
          </p:txBody>
        </p:sp>
        <p:sp>
          <p:nvSpPr>
            <p:cNvPr id="34" name="Rectangle 31"/>
            <p:cNvSpPr>
              <a:spLocks noChangeArrowheads="1"/>
            </p:cNvSpPr>
            <p:nvPr/>
          </p:nvSpPr>
          <p:spPr bwMode="auto">
            <a:xfrm>
              <a:off x="3576638" y="4587875"/>
              <a:ext cx="4184993"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 </a:t>
              </a:r>
              <a:r>
                <a:rPr kumimoji="1" lang="zh-CN" altLang="en-US" sz="1200">
                  <a:solidFill>
                    <a:schemeClr val="tx1"/>
                  </a:solidFill>
                  <a:latin typeface="+mj-ea"/>
                  <a:ea typeface="+mj-ea"/>
                </a:rPr>
                <a:t>发送了序号 </a:t>
              </a:r>
              <a:r>
                <a:rPr kumimoji="1" lang="en-US" altLang="zh-CN" sz="1200">
                  <a:solidFill>
                    <a:schemeClr val="tx1"/>
                  </a:solidFill>
                  <a:latin typeface="+mj-ea"/>
                  <a:ea typeface="+mj-ea"/>
                </a:rPr>
                <a:t>401 </a:t>
              </a:r>
              <a:r>
                <a:rPr kumimoji="1" lang="zh-CN" altLang="en-US" sz="1200">
                  <a:solidFill>
                    <a:schemeClr val="tx1"/>
                  </a:solidFill>
                  <a:latin typeface="+mj-ea"/>
                  <a:ea typeface="+mj-ea"/>
                </a:rPr>
                <a:t>至 </a:t>
              </a:r>
              <a:r>
                <a:rPr kumimoji="1" lang="en-US" altLang="zh-CN" sz="1200">
                  <a:solidFill>
                    <a:schemeClr val="tx1"/>
                  </a:solidFill>
                  <a:latin typeface="+mj-ea"/>
                  <a:ea typeface="+mj-ea"/>
                </a:rPr>
                <a:t>500</a:t>
              </a:r>
              <a:r>
                <a:rPr kumimoji="1" lang="zh-CN" altLang="en-US" sz="1200">
                  <a:solidFill>
                    <a:schemeClr val="tx1"/>
                  </a:solidFill>
                  <a:latin typeface="+mj-ea"/>
                  <a:ea typeface="+mj-ea"/>
                </a:rPr>
                <a:t>，不能再发送新数据了</a:t>
              </a:r>
            </a:p>
          </p:txBody>
        </p:sp>
        <p:sp>
          <p:nvSpPr>
            <p:cNvPr id="35" name="Rectangle 32"/>
            <p:cNvSpPr>
              <a:spLocks noChangeArrowheads="1"/>
            </p:cNvSpPr>
            <p:nvPr/>
          </p:nvSpPr>
          <p:spPr bwMode="auto">
            <a:xfrm>
              <a:off x="3562350" y="5014913"/>
              <a:ext cx="3744468"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A </a:t>
              </a:r>
              <a:r>
                <a:rPr kumimoji="1" lang="zh-CN" altLang="en-US" sz="1200" dirty="0">
                  <a:solidFill>
                    <a:schemeClr val="tx1"/>
                  </a:solidFill>
                  <a:latin typeface="+mj-ea"/>
                  <a:ea typeface="+mj-ea"/>
                </a:rPr>
                <a:t>超时重传旧的数据，但不能发送新的数据</a:t>
              </a:r>
            </a:p>
          </p:txBody>
        </p:sp>
        <p:sp>
          <p:nvSpPr>
            <p:cNvPr id="36" name="Rectangle 33"/>
            <p:cNvSpPr>
              <a:spLocks noChangeArrowheads="1"/>
            </p:cNvSpPr>
            <p:nvPr/>
          </p:nvSpPr>
          <p:spPr bwMode="auto">
            <a:xfrm>
              <a:off x="3546475" y="5429251"/>
              <a:ext cx="4192588"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允许 </a:t>
              </a:r>
              <a:r>
                <a:rPr kumimoji="1" lang="en-US" altLang="zh-CN" sz="1200">
                  <a:solidFill>
                    <a:schemeClr val="tx1"/>
                  </a:solidFill>
                  <a:latin typeface="+mj-ea"/>
                  <a:ea typeface="+mj-ea"/>
                </a:rPr>
                <a:t>A </a:t>
              </a:r>
              <a:r>
                <a:rPr kumimoji="1" lang="zh-CN" altLang="en-US" sz="1200">
                  <a:solidFill>
                    <a:schemeClr val="tx1"/>
                  </a:solidFill>
                  <a:latin typeface="+mj-ea"/>
                  <a:ea typeface="+mj-ea"/>
                </a:rPr>
                <a:t>发送序号 </a:t>
              </a:r>
              <a:r>
                <a:rPr kumimoji="1" lang="en-US" altLang="zh-CN" sz="1200">
                  <a:solidFill>
                    <a:schemeClr val="tx1"/>
                  </a:solidFill>
                  <a:latin typeface="+mj-ea"/>
                  <a:ea typeface="+mj-ea"/>
                </a:rPr>
                <a:t>501 </a:t>
              </a:r>
              <a:r>
                <a:rPr kumimoji="1" lang="zh-CN" altLang="en-US" sz="1200">
                  <a:solidFill>
                    <a:schemeClr val="tx1"/>
                  </a:solidFill>
                  <a:latin typeface="+mj-ea"/>
                  <a:ea typeface="+mj-ea"/>
                </a:rPr>
                <a:t>至 </a:t>
              </a:r>
              <a:r>
                <a:rPr kumimoji="1" lang="en-US" altLang="zh-CN" sz="1200">
                  <a:solidFill>
                    <a:schemeClr val="tx1"/>
                  </a:solidFill>
                  <a:latin typeface="+mj-ea"/>
                  <a:ea typeface="+mj-ea"/>
                </a:rPr>
                <a:t>600 </a:t>
              </a:r>
              <a:r>
                <a:rPr kumimoji="1" lang="zh-CN" altLang="en-US" sz="1200">
                  <a:solidFill>
                    <a:schemeClr val="tx1"/>
                  </a:solidFill>
                  <a:latin typeface="+mj-ea"/>
                  <a:ea typeface="+mj-ea"/>
                </a:rPr>
                <a:t>共 </a:t>
              </a:r>
              <a:r>
                <a:rPr kumimoji="1" lang="en-US" altLang="zh-CN" sz="1200">
                  <a:solidFill>
                    <a:schemeClr val="tx1"/>
                  </a:solidFill>
                  <a:latin typeface="+mj-ea"/>
                  <a:ea typeface="+mj-ea"/>
                </a:rPr>
                <a:t>100 </a:t>
              </a:r>
              <a:r>
                <a:rPr kumimoji="1" lang="zh-CN" altLang="en-US" sz="1200">
                  <a:solidFill>
                    <a:schemeClr val="tx1"/>
                  </a:solidFill>
                  <a:latin typeface="+mj-ea"/>
                  <a:ea typeface="+mj-ea"/>
                </a:rPr>
                <a:t>字节</a:t>
              </a:r>
            </a:p>
          </p:txBody>
        </p:sp>
        <p:sp>
          <p:nvSpPr>
            <p:cNvPr id="37" name="Rectangle 34"/>
            <p:cNvSpPr>
              <a:spLocks noChangeArrowheads="1"/>
            </p:cNvSpPr>
            <p:nvPr/>
          </p:nvSpPr>
          <p:spPr bwMode="auto">
            <a:xfrm>
              <a:off x="3562350" y="5859463"/>
              <a:ext cx="362854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A </a:t>
              </a:r>
              <a:r>
                <a:rPr kumimoji="1" lang="zh-CN" altLang="en-US" sz="1200" dirty="0">
                  <a:solidFill>
                    <a:schemeClr val="tx1"/>
                  </a:solidFill>
                  <a:latin typeface="+mj-ea"/>
                  <a:ea typeface="+mj-ea"/>
                </a:rPr>
                <a:t>发送了序号 </a:t>
              </a:r>
              <a:r>
                <a:rPr kumimoji="1" lang="en-US" altLang="zh-CN" sz="1200" dirty="0">
                  <a:solidFill>
                    <a:schemeClr val="tx1"/>
                  </a:solidFill>
                  <a:latin typeface="+mj-ea"/>
                  <a:ea typeface="+mj-ea"/>
                </a:rPr>
                <a:t>501 </a:t>
              </a:r>
              <a:r>
                <a:rPr kumimoji="1" lang="zh-CN" altLang="en-US" sz="1200" dirty="0">
                  <a:solidFill>
                    <a:schemeClr val="tx1"/>
                  </a:solidFill>
                  <a:latin typeface="+mj-ea"/>
                  <a:ea typeface="+mj-ea"/>
                </a:rPr>
                <a:t>至 </a:t>
              </a:r>
              <a:r>
                <a:rPr kumimoji="1" lang="en-US" altLang="zh-CN" sz="1200" dirty="0">
                  <a:solidFill>
                    <a:schemeClr val="tx1"/>
                  </a:solidFill>
                  <a:latin typeface="+mj-ea"/>
                  <a:ea typeface="+mj-ea"/>
                </a:rPr>
                <a:t>600</a:t>
              </a:r>
              <a:r>
                <a:rPr kumimoji="1" lang="zh-CN" altLang="en-US" sz="1200" dirty="0">
                  <a:solidFill>
                    <a:schemeClr val="tx1"/>
                  </a:solidFill>
                  <a:latin typeface="+mj-ea"/>
                  <a:ea typeface="+mj-ea"/>
                </a:rPr>
                <a:t>，不能再发送了</a:t>
              </a:r>
            </a:p>
          </p:txBody>
        </p:sp>
        <p:sp>
          <p:nvSpPr>
            <p:cNvPr id="38" name="Rectangle 35"/>
            <p:cNvSpPr>
              <a:spLocks noChangeArrowheads="1"/>
            </p:cNvSpPr>
            <p:nvPr/>
          </p:nvSpPr>
          <p:spPr bwMode="auto">
            <a:xfrm>
              <a:off x="3562350" y="6305550"/>
              <a:ext cx="4602333"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不允许 </a:t>
              </a:r>
              <a:r>
                <a:rPr kumimoji="1" lang="en-US" altLang="zh-CN" sz="1200">
                  <a:solidFill>
                    <a:schemeClr val="tx1"/>
                  </a:solidFill>
                  <a:latin typeface="+mj-ea"/>
                  <a:ea typeface="+mj-ea"/>
                </a:rPr>
                <a:t>A </a:t>
              </a:r>
              <a:r>
                <a:rPr kumimoji="1" lang="zh-CN" altLang="en-US" sz="1200">
                  <a:solidFill>
                    <a:schemeClr val="tx1"/>
                  </a:solidFill>
                  <a:latin typeface="+mj-ea"/>
                  <a:ea typeface="+mj-ea"/>
                </a:rPr>
                <a:t>再发送（到序号 </a:t>
              </a:r>
              <a:r>
                <a:rPr kumimoji="1" lang="en-US" altLang="zh-CN" sz="1200">
                  <a:solidFill>
                    <a:schemeClr val="tx1"/>
                  </a:solidFill>
                  <a:latin typeface="+mj-ea"/>
                  <a:ea typeface="+mj-ea"/>
                </a:rPr>
                <a:t>600 </a:t>
              </a:r>
              <a:r>
                <a:rPr kumimoji="1" lang="zh-CN" altLang="en-US" sz="1200">
                  <a:solidFill>
                    <a:schemeClr val="tx1"/>
                  </a:solidFill>
                  <a:latin typeface="+mj-ea"/>
                  <a:ea typeface="+mj-ea"/>
                </a:rPr>
                <a:t>为止的数据都收到了）</a:t>
              </a:r>
            </a:p>
          </p:txBody>
        </p:sp>
        <p:sp>
          <p:nvSpPr>
            <p:cNvPr id="39" name="AutoShape 36"/>
            <p:cNvSpPr>
              <a:spLocks noChangeArrowheads="1"/>
            </p:cNvSpPr>
            <p:nvPr/>
          </p:nvSpPr>
          <p:spPr bwMode="auto">
            <a:xfrm>
              <a:off x="2500468" y="3122109"/>
              <a:ext cx="1163637" cy="547687"/>
            </a:xfrm>
            <a:prstGeom prst="irregularSeal1">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rgbClr val="FF0000"/>
                </a:solidFill>
                <a:latin typeface="+mj-ea"/>
                <a:ea typeface="+mj-ea"/>
              </a:endParaRPr>
            </a:p>
          </p:txBody>
        </p:sp>
        <p:sp>
          <p:nvSpPr>
            <p:cNvPr id="40" name="Rectangle 37"/>
            <p:cNvSpPr>
              <a:spLocks noChangeArrowheads="1"/>
            </p:cNvSpPr>
            <p:nvPr/>
          </p:nvSpPr>
          <p:spPr bwMode="auto">
            <a:xfrm>
              <a:off x="2771776" y="3230562"/>
              <a:ext cx="776717"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a:solidFill>
                    <a:srgbClr val="FF0000"/>
                  </a:solidFill>
                  <a:latin typeface="+mj-ea"/>
                  <a:ea typeface="+mj-ea"/>
                </a:rPr>
                <a:t>丢失！</a:t>
              </a:r>
            </a:p>
          </p:txBody>
        </p:sp>
        <p:sp>
          <p:nvSpPr>
            <p:cNvPr id="41" name="Line 38"/>
            <p:cNvSpPr>
              <a:spLocks noChangeShapeType="1"/>
            </p:cNvSpPr>
            <p:nvPr/>
          </p:nvSpPr>
          <p:spPr bwMode="auto">
            <a:xfrm>
              <a:off x="200025" y="2490788"/>
              <a:ext cx="0" cy="4132262"/>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grpSp>
      <p:sp>
        <p:nvSpPr>
          <p:cNvPr id="43" name="Text Box 40"/>
          <p:cNvSpPr txBox="1">
            <a:spLocks noChangeArrowheads="1"/>
          </p:cNvSpPr>
          <p:nvPr/>
        </p:nvSpPr>
        <p:spPr bwMode="auto">
          <a:xfrm>
            <a:off x="957950" y="1401025"/>
            <a:ext cx="718639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400" dirty="0" smtClean="0">
                <a:solidFill>
                  <a:srgbClr val="FF0000"/>
                </a:solidFill>
                <a:latin typeface="+mj-ea"/>
                <a:ea typeface="+mj-ea"/>
              </a:rPr>
              <a:t>A</a:t>
            </a:r>
            <a:r>
              <a:rPr lang="zh-CN" altLang="en-US" sz="1400" dirty="0" smtClean="0">
                <a:solidFill>
                  <a:srgbClr val="FF0000"/>
                </a:solidFill>
                <a:latin typeface="+mj-ea"/>
                <a:ea typeface="+mj-ea"/>
              </a:rPr>
              <a:t>向</a:t>
            </a:r>
            <a:r>
              <a:rPr lang="en-US" altLang="zh-CN" sz="1400" dirty="0" smtClean="0">
                <a:solidFill>
                  <a:srgbClr val="FF0000"/>
                </a:solidFill>
                <a:latin typeface="+mj-ea"/>
                <a:ea typeface="+mj-ea"/>
              </a:rPr>
              <a:t>B</a:t>
            </a:r>
            <a:r>
              <a:rPr lang="zh-CN" altLang="en-US" sz="1400" dirty="0" smtClean="0">
                <a:solidFill>
                  <a:srgbClr val="FF0000"/>
                </a:solidFill>
                <a:latin typeface="+mj-ea"/>
                <a:ea typeface="+mj-ea"/>
              </a:rPr>
              <a:t>发送</a:t>
            </a:r>
            <a:r>
              <a:rPr lang="zh-CN" altLang="en-US" sz="1400" dirty="0">
                <a:solidFill>
                  <a:srgbClr val="FF0000"/>
                </a:solidFill>
                <a:latin typeface="+mj-ea"/>
                <a:ea typeface="+mj-ea"/>
              </a:rPr>
              <a:t>数据。在连接建立时</a:t>
            </a:r>
            <a:r>
              <a:rPr lang="zh-CN" altLang="en-US" sz="1400" dirty="0" smtClean="0">
                <a:solidFill>
                  <a:srgbClr val="FF0000"/>
                </a:solidFill>
                <a:latin typeface="+mj-ea"/>
                <a:ea typeface="+mj-ea"/>
              </a:rPr>
              <a:t>，</a:t>
            </a:r>
            <a:r>
              <a:rPr lang="en-US" altLang="zh-CN" sz="1400" dirty="0" smtClean="0">
                <a:solidFill>
                  <a:srgbClr val="FF0000"/>
                </a:solidFill>
                <a:latin typeface="+mj-ea"/>
                <a:ea typeface="+mj-ea"/>
              </a:rPr>
              <a:t>B</a:t>
            </a:r>
            <a:r>
              <a:rPr lang="zh-CN" altLang="en-US" sz="1400" dirty="0" smtClean="0">
                <a:solidFill>
                  <a:srgbClr val="FF0000"/>
                </a:solidFill>
                <a:latin typeface="+mj-ea"/>
                <a:ea typeface="+mj-ea"/>
              </a:rPr>
              <a:t>告诉</a:t>
            </a:r>
            <a:r>
              <a:rPr lang="en-US" altLang="zh-CN" sz="1400" dirty="0" smtClean="0">
                <a:solidFill>
                  <a:srgbClr val="FF0000"/>
                </a:solidFill>
                <a:latin typeface="+mj-ea"/>
                <a:ea typeface="+mj-ea"/>
              </a:rPr>
              <a:t>A</a:t>
            </a:r>
            <a:r>
              <a:rPr lang="zh-CN" altLang="en-US" sz="1400" dirty="0">
                <a:solidFill>
                  <a:srgbClr val="FF0000"/>
                </a:solidFill>
                <a:latin typeface="+mj-ea"/>
                <a:ea typeface="+mj-ea"/>
              </a:rPr>
              <a:t>：“我的接收窗口 </a:t>
            </a:r>
            <a:r>
              <a:rPr lang="en-US" altLang="zh-CN" sz="1400" dirty="0" err="1">
                <a:solidFill>
                  <a:srgbClr val="FF0000"/>
                </a:solidFill>
                <a:latin typeface="+mj-ea"/>
                <a:ea typeface="+mj-ea"/>
              </a:rPr>
              <a:t>rwnd</a:t>
            </a:r>
            <a:r>
              <a:rPr lang="en-US" altLang="zh-CN" sz="1400" dirty="0">
                <a:solidFill>
                  <a:srgbClr val="FF0000"/>
                </a:solidFill>
                <a:latin typeface="+mj-ea"/>
                <a:ea typeface="+mj-ea"/>
              </a:rPr>
              <a:t> = 400</a:t>
            </a:r>
            <a:r>
              <a:rPr lang="zh-CN" altLang="en-US" sz="1400" dirty="0">
                <a:solidFill>
                  <a:srgbClr val="FF0000"/>
                </a:solidFill>
                <a:latin typeface="+mj-ea"/>
                <a:ea typeface="+mj-ea"/>
              </a:rPr>
              <a:t>（字节）”。</a:t>
            </a:r>
          </a:p>
        </p:txBody>
      </p:sp>
    </p:spTree>
    <p:extLst>
      <p:ext uri="{BB962C8B-B14F-4D97-AF65-F5344CB8AC3E}">
        <p14:creationId xmlns:p14="http://schemas.microsoft.com/office/powerpoint/2010/main" val="83243757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7.TCP</a:t>
            </a:r>
            <a:r>
              <a:rPr lang="zh-CN" altLang="en-US" dirty="0" smtClean="0"/>
              <a:t>流量控制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113</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7.1</a:t>
            </a:r>
            <a:r>
              <a:rPr lang="zh-CN" altLang="en-US" dirty="0" smtClean="0"/>
              <a:t>利用滑动窗口实现流量控制</a:t>
            </a:r>
            <a:endParaRPr lang="zh-CN" altLang="en-US" dirty="0"/>
          </a:p>
        </p:txBody>
      </p:sp>
      <p:sp>
        <p:nvSpPr>
          <p:cNvPr id="5" name="内容占位符 4"/>
          <p:cNvSpPr>
            <a:spLocks noGrp="1"/>
          </p:cNvSpPr>
          <p:nvPr>
            <p:ph idx="1"/>
          </p:nvPr>
        </p:nvSpPr>
        <p:spPr/>
        <p:txBody>
          <a:bodyPr/>
          <a:lstStyle/>
          <a:p>
            <a:r>
              <a:rPr lang="zh-CN" altLang="en-US" dirty="0" smtClean="0"/>
              <a:t>持续计时器</a:t>
            </a:r>
            <a:r>
              <a:rPr lang="en-US" altLang="zh-CN" dirty="0" smtClean="0"/>
              <a:t>(persistence timer)</a:t>
            </a:r>
          </a:p>
          <a:p>
            <a:pPr lvl="1"/>
            <a:r>
              <a:rPr lang="en-US" altLang="zh-CN" dirty="0" smtClean="0"/>
              <a:t>TCP</a:t>
            </a:r>
            <a:r>
              <a:rPr lang="zh-CN" altLang="en-US" dirty="0" smtClean="0"/>
              <a:t>为</a:t>
            </a:r>
            <a:r>
              <a:rPr lang="zh-CN" altLang="en-US" dirty="0"/>
              <a:t>每一个连接设有一个持续计时器。</a:t>
            </a:r>
          </a:p>
          <a:p>
            <a:pPr lvl="1"/>
            <a:r>
              <a:rPr lang="zh-CN" altLang="en-US" dirty="0" smtClean="0"/>
              <a:t>只要</a:t>
            </a:r>
            <a:r>
              <a:rPr lang="en-US" altLang="zh-CN" dirty="0" smtClean="0"/>
              <a:t>TCP</a:t>
            </a:r>
            <a:r>
              <a:rPr lang="zh-CN" altLang="en-US" dirty="0" smtClean="0"/>
              <a:t>连接</a:t>
            </a:r>
            <a:r>
              <a:rPr lang="zh-CN" altLang="en-US" dirty="0"/>
              <a:t>的一方收到对方的零窗口通知，就启动持续计时器。</a:t>
            </a:r>
          </a:p>
          <a:p>
            <a:pPr lvl="1"/>
            <a:r>
              <a:rPr lang="zh-CN" altLang="en-US" dirty="0"/>
              <a:t>若持续计时器设置的时间到期，就发送一个零窗口探测报文段（仅携带 </a:t>
            </a:r>
            <a:r>
              <a:rPr lang="en-US" altLang="zh-CN" dirty="0"/>
              <a:t>1 </a:t>
            </a:r>
            <a:r>
              <a:rPr lang="zh-CN" altLang="en-US" dirty="0"/>
              <a:t>字节的数据），而对方就在确认这个探测报文段时给出了现在的窗口值。</a:t>
            </a:r>
          </a:p>
          <a:p>
            <a:pPr lvl="1"/>
            <a:r>
              <a:rPr lang="zh-CN" altLang="en-US" dirty="0"/>
              <a:t>若窗口仍然是零，则收到这个报文段的一方就重新设置持续计时器。</a:t>
            </a:r>
          </a:p>
          <a:p>
            <a:pPr lvl="1"/>
            <a:r>
              <a:rPr lang="zh-CN" altLang="en-US" dirty="0"/>
              <a:t>若窗口不是零，则死锁的僵局就可以打破了</a:t>
            </a:r>
            <a:r>
              <a:rPr lang="zh-CN" altLang="en-US" dirty="0" smtClean="0"/>
              <a:t>。</a:t>
            </a:r>
            <a:endParaRPr lang="zh-CN" altLang="en-US" dirty="0"/>
          </a:p>
        </p:txBody>
      </p:sp>
    </p:spTree>
    <p:extLst>
      <p:ext uri="{BB962C8B-B14F-4D97-AF65-F5344CB8AC3E}">
        <p14:creationId xmlns:p14="http://schemas.microsoft.com/office/powerpoint/2010/main" val="363797815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7.TCP</a:t>
            </a:r>
            <a:r>
              <a:rPr lang="zh-CN" altLang="en-US" dirty="0" smtClean="0"/>
              <a:t>流量控制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114</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7.2</a:t>
            </a:r>
            <a:r>
              <a:rPr lang="zh-CN" altLang="en-US" dirty="0" smtClean="0"/>
              <a:t>必须考虑传输效率</a:t>
            </a:r>
            <a:endParaRPr lang="zh-CN" altLang="en-US" dirty="0"/>
          </a:p>
        </p:txBody>
      </p:sp>
      <p:sp>
        <p:nvSpPr>
          <p:cNvPr id="5" name="内容占位符 4"/>
          <p:cNvSpPr>
            <a:spLocks noGrp="1"/>
          </p:cNvSpPr>
          <p:nvPr>
            <p:ph idx="1"/>
          </p:nvPr>
        </p:nvSpPr>
        <p:spPr/>
        <p:txBody>
          <a:bodyPr/>
          <a:lstStyle/>
          <a:p>
            <a:r>
              <a:rPr lang="zh-CN" altLang="en-US" dirty="0" smtClean="0"/>
              <a:t>应用进程把数据传送到</a:t>
            </a:r>
            <a:r>
              <a:rPr lang="en-US" altLang="zh-CN" dirty="0" smtClean="0"/>
              <a:t>TCP</a:t>
            </a:r>
            <a:r>
              <a:rPr lang="zh-CN" altLang="en-US" dirty="0" smtClean="0"/>
              <a:t>的发送缓存后，剩下的发送任务就由</a:t>
            </a:r>
            <a:r>
              <a:rPr lang="en-US" altLang="zh-CN" dirty="0" smtClean="0"/>
              <a:t>TCP</a:t>
            </a:r>
            <a:r>
              <a:rPr lang="zh-CN" altLang="en-US" dirty="0" smtClean="0"/>
              <a:t>具体控制。</a:t>
            </a:r>
            <a:endParaRPr lang="en-US" altLang="zh-CN" dirty="0" smtClean="0"/>
          </a:p>
          <a:p>
            <a:r>
              <a:rPr lang="zh-CN" altLang="en-US" dirty="0"/>
              <a:t>如何</a:t>
            </a:r>
            <a:r>
              <a:rPr lang="zh-CN" altLang="en-US" dirty="0" smtClean="0"/>
              <a:t>控制</a:t>
            </a:r>
            <a:r>
              <a:rPr lang="en-US" altLang="zh-CN" dirty="0" smtClean="0"/>
              <a:t>TCP</a:t>
            </a:r>
            <a:r>
              <a:rPr lang="zh-CN" altLang="en-US" dirty="0" smtClean="0"/>
              <a:t>发送报文段的时机是非常复杂的，</a:t>
            </a:r>
            <a:r>
              <a:rPr lang="en-US" altLang="zh-CN" dirty="0" smtClean="0"/>
              <a:t>TCP</a:t>
            </a:r>
            <a:r>
              <a:rPr lang="zh-CN" altLang="en-US" dirty="0" smtClean="0"/>
              <a:t>有不同的机制来控制</a:t>
            </a:r>
            <a:r>
              <a:rPr lang="en-US" altLang="zh-CN" dirty="0" smtClean="0"/>
              <a:t>TCP</a:t>
            </a:r>
            <a:r>
              <a:rPr lang="zh-CN" altLang="en-US" dirty="0" smtClean="0"/>
              <a:t>报文段的发送时机。</a:t>
            </a:r>
            <a:endParaRPr lang="en-US" altLang="zh-CN" dirty="0" smtClean="0"/>
          </a:p>
          <a:p>
            <a:pPr lvl="1"/>
            <a:r>
              <a:rPr lang="zh-CN" altLang="en-US" dirty="0"/>
              <a:t>第一种</a:t>
            </a:r>
            <a:r>
              <a:rPr lang="zh-CN" altLang="en-US" dirty="0" smtClean="0"/>
              <a:t>机制</a:t>
            </a:r>
            <a:r>
              <a:rPr lang="zh-CN" altLang="en-US" dirty="0"/>
              <a:t>：</a:t>
            </a:r>
            <a:r>
              <a:rPr lang="en-US" altLang="zh-CN" dirty="0" smtClean="0"/>
              <a:t>TCP</a:t>
            </a:r>
            <a:r>
              <a:rPr lang="zh-CN" altLang="en-US" dirty="0" smtClean="0"/>
              <a:t>维持</a:t>
            </a:r>
            <a:r>
              <a:rPr lang="zh-CN" altLang="en-US" dirty="0"/>
              <a:t>一个变量，它等于最大报文段长度 </a:t>
            </a:r>
            <a:r>
              <a:rPr lang="en-US" altLang="zh-CN" dirty="0"/>
              <a:t>MSS</a:t>
            </a:r>
            <a:r>
              <a:rPr lang="zh-CN" altLang="en-US" dirty="0"/>
              <a:t>。只要缓存中存放的数据</a:t>
            </a:r>
            <a:r>
              <a:rPr lang="zh-CN" altLang="en-US" dirty="0" smtClean="0"/>
              <a:t>达到</a:t>
            </a:r>
            <a:r>
              <a:rPr lang="en-US" altLang="zh-CN" dirty="0" smtClean="0"/>
              <a:t>MSS</a:t>
            </a:r>
            <a:r>
              <a:rPr lang="zh-CN" altLang="en-US" dirty="0" smtClean="0"/>
              <a:t>字节</a:t>
            </a:r>
            <a:r>
              <a:rPr lang="zh-CN" altLang="en-US" dirty="0"/>
              <a:t>时，就组装成一</a:t>
            </a:r>
            <a:r>
              <a:rPr lang="zh-CN" altLang="en-US" dirty="0" smtClean="0"/>
              <a:t>个</a:t>
            </a:r>
            <a:r>
              <a:rPr lang="en-US" altLang="zh-CN" dirty="0" smtClean="0"/>
              <a:t>TCP</a:t>
            </a:r>
            <a:r>
              <a:rPr lang="zh-CN" altLang="en-US" dirty="0" smtClean="0"/>
              <a:t>报文</a:t>
            </a:r>
            <a:r>
              <a:rPr lang="zh-CN" altLang="en-US" dirty="0"/>
              <a:t>段发送出去。</a:t>
            </a:r>
          </a:p>
          <a:p>
            <a:pPr lvl="1"/>
            <a:r>
              <a:rPr lang="zh-CN" altLang="en-US" dirty="0"/>
              <a:t>第二种</a:t>
            </a:r>
            <a:r>
              <a:rPr lang="zh-CN" altLang="en-US" dirty="0" smtClean="0"/>
              <a:t>机制：由</a:t>
            </a:r>
            <a:r>
              <a:rPr lang="zh-CN" altLang="en-US" dirty="0"/>
              <a:t>发送方的应用进程指明要求发送报文段，</a:t>
            </a:r>
            <a:r>
              <a:rPr lang="zh-CN" altLang="en-US" dirty="0" smtClean="0"/>
              <a:t>即</a:t>
            </a:r>
            <a:r>
              <a:rPr lang="en-US" altLang="zh-CN" dirty="0" smtClean="0"/>
              <a:t>TCP</a:t>
            </a:r>
            <a:r>
              <a:rPr lang="zh-CN" altLang="en-US" dirty="0" smtClean="0"/>
              <a:t>支持推</a:t>
            </a:r>
            <a:r>
              <a:rPr lang="zh-CN" altLang="en-US" dirty="0"/>
              <a:t>送</a:t>
            </a:r>
            <a:r>
              <a:rPr lang="en-US" altLang="zh-CN" dirty="0"/>
              <a:t>(push)</a:t>
            </a:r>
            <a:r>
              <a:rPr lang="zh-CN" altLang="en-US" dirty="0"/>
              <a:t>操作。</a:t>
            </a:r>
          </a:p>
          <a:p>
            <a:pPr lvl="1"/>
            <a:r>
              <a:rPr lang="zh-CN" altLang="en-US" dirty="0"/>
              <a:t>第三种</a:t>
            </a:r>
            <a:r>
              <a:rPr lang="zh-CN" altLang="en-US" dirty="0" smtClean="0"/>
              <a:t>机制：发送</a:t>
            </a:r>
            <a:r>
              <a:rPr lang="zh-CN" altLang="en-US" dirty="0"/>
              <a:t>方的一个计时器期限到了，这时就把当前已有的缓存数据装入报文段（但长度不能</a:t>
            </a:r>
            <a:r>
              <a:rPr lang="zh-CN" altLang="en-US" dirty="0" smtClean="0"/>
              <a:t>超过</a:t>
            </a:r>
            <a:r>
              <a:rPr lang="en-US" altLang="zh-CN" dirty="0" smtClean="0"/>
              <a:t>MSS</a:t>
            </a:r>
            <a:r>
              <a:rPr lang="zh-CN" altLang="en-US" dirty="0"/>
              <a:t>）发送出去。</a:t>
            </a:r>
          </a:p>
        </p:txBody>
      </p:sp>
    </p:spTree>
    <p:extLst>
      <p:ext uri="{BB962C8B-B14F-4D97-AF65-F5344CB8AC3E}">
        <p14:creationId xmlns:p14="http://schemas.microsoft.com/office/powerpoint/2010/main" val="352388604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115</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8.1</a:t>
            </a:r>
            <a:r>
              <a:rPr lang="zh-CN" altLang="en-US" dirty="0" smtClean="0"/>
              <a:t>拥塞控制的一般原理</a:t>
            </a:r>
            <a:endParaRPr lang="zh-CN" altLang="en-US" dirty="0"/>
          </a:p>
        </p:txBody>
      </p:sp>
      <p:sp>
        <p:nvSpPr>
          <p:cNvPr id="5" name="内容占位符 4"/>
          <p:cNvSpPr>
            <a:spLocks noGrp="1"/>
          </p:cNvSpPr>
          <p:nvPr>
            <p:ph idx="1"/>
          </p:nvPr>
        </p:nvSpPr>
        <p:spPr/>
        <p:txBody>
          <a:bodyPr/>
          <a:lstStyle/>
          <a:p>
            <a:r>
              <a:rPr lang="zh-CN" altLang="en-US" dirty="0"/>
              <a:t>在某段时间，若对网络中某资源的需求超过了该资源所能提供的可用部分，网络的性能就要变</a:t>
            </a:r>
            <a:r>
              <a:rPr lang="zh-CN" altLang="en-US" dirty="0" smtClean="0"/>
              <a:t>坏。这种情况就叫做拥塞</a:t>
            </a:r>
            <a:r>
              <a:rPr lang="en-US" altLang="zh-CN" dirty="0"/>
              <a:t>(congestion)</a:t>
            </a:r>
            <a:r>
              <a:rPr lang="zh-CN" altLang="en-US" dirty="0"/>
              <a:t>。</a:t>
            </a:r>
          </a:p>
          <a:p>
            <a:r>
              <a:rPr lang="zh-CN" altLang="en-US" dirty="0" smtClean="0"/>
              <a:t>出现网络拥塞的条件是：</a:t>
            </a:r>
            <a:endParaRPr lang="en-US" altLang="zh-CN" dirty="0" smtClean="0"/>
          </a:p>
          <a:p>
            <a:pPr marL="0" indent="0" algn="ctr">
              <a:buNone/>
            </a:pPr>
            <a:r>
              <a:rPr lang="zh-CN" altLang="en-US" dirty="0" smtClean="0">
                <a:solidFill>
                  <a:srgbClr val="FF0000"/>
                </a:solidFill>
              </a:rPr>
              <a:t>对</a:t>
            </a:r>
            <a:r>
              <a:rPr lang="zh-CN" altLang="en-US" dirty="0">
                <a:solidFill>
                  <a:srgbClr val="FF0000"/>
                </a:solidFill>
              </a:rPr>
              <a:t>资源需求的总和 </a:t>
            </a:r>
            <a:r>
              <a:rPr lang="en-US" altLang="zh-CN" dirty="0">
                <a:solidFill>
                  <a:srgbClr val="FF0000"/>
                </a:solidFill>
              </a:rPr>
              <a:t>&gt; </a:t>
            </a:r>
            <a:r>
              <a:rPr lang="zh-CN" altLang="en-US" dirty="0">
                <a:solidFill>
                  <a:srgbClr val="FF0000"/>
                </a:solidFill>
              </a:rPr>
              <a:t>可用</a:t>
            </a:r>
            <a:r>
              <a:rPr lang="zh-CN" altLang="en-US" dirty="0" smtClean="0">
                <a:solidFill>
                  <a:srgbClr val="FF0000"/>
                </a:solidFill>
              </a:rPr>
              <a:t>资源</a:t>
            </a:r>
            <a:r>
              <a:rPr lang="en-US" altLang="zh-CN" dirty="0" smtClean="0">
                <a:solidFill>
                  <a:srgbClr val="FF0000"/>
                </a:solidFill>
              </a:rPr>
              <a:t> </a:t>
            </a:r>
            <a:endParaRPr lang="en-US" altLang="zh-CN" dirty="0">
              <a:solidFill>
                <a:srgbClr val="FF0000"/>
              </a:solidFill>
            </a:endParaRPr>
          </a:p>
          <a:p>
            <a:r>
              <a:rPr lang="zh-CN" altLang="en-US" dirty="0"/>
              <a:t>若网络中有许多资源同时产生拥塞，网络的性能就要明显变坏，整个网络的吞吐量将随输入负荷的增大而下降。</a:t>
            </a:r>
          </a:p>
        </p:txBody>
      </p:sp>
    </p:spTree>
    <p:extLst>
      <p:ext uri="{BB962C8B-B14F-4D97-AF65-F5344CB8AC3E}">
        <p14:creationId xmlns:p14="http://schemas.microsoft.com/office/powerpoint/2010/main" val="279377358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116</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8.1</a:t>
            </a:r>
            <a:r>
              <a:rPr lang="zh-CN" altLang="en-US" dirty="0" smtClean="0"/>
              <a:t>拥塞控制的一般原理</a:t>
            </a:r>
            <a:endParaRPr lang="zh-CN" altLang="en-US" dirty="0"/>
          </a:p>
        </p:txBody>
      </p:sp>
      <p:sp>
        <p:nvSpPr>
          <p:cNvPr id="5" name="内容占位符 4"/>
          <p:cNvSpPr>
            <a:spLocks noGrp="1"/>
          </p:cNvSpPr>
          <p:nvPr>
            <p:ph idx="1"/>
          </p:nvPr>
        </p:nvSpPr>
        <p:spPr/>
        <p:txBody>
          <a:bodyPr/>
          <a:lstStyle/>
          <a:p>
            <a:r>
              <a:rPr lang="zh-CN" altLang="en-US" dirty="0"/>
              <a:t>网络拥塞</a:t>
            </a:r>
            <a:r>
              <a:rPr lang="zh-CN" altLang="en-US" dirty="0" smtClean="0"/>
              <a:t>往往是由许多因素引起的，是一个非常复杂的问题，需要综合考虑和分析。</a:t>
            </a:r>
            <a:endParaRPr lang="en-US" altLang="zh-CN" dirty="0" smtClean="0"/>
          </a:p>
          <a:p>
            <a:r>
              <a:rPr lang="zh-CN" altLang="en-US" dirty="0"/>
              <a:t>有人说</a:t>
            </a:r>
            <a:r>
              <a:rPr lang="zh-CN" altLang="en-US" dirty="0" smtClean="0"/>
              <a:t>：“只要任意增加一些资源，例如把节点缓存的存储空间扩大，或把链路更换为更高速率的链路，或把结点处理机的运算速度提高，就可以解决网络拥塞的问题</a:t>
            </a:r>
            <a:r>
              <a:rPr lang="en-US" altLang="zh-CN" dirty="0" smtClean="0"/>
              <a:t>”</a:t>
            </a:r>
            <a:r>
              <a:rPr lang="zh-CN" altLang="en-US" dirty="0" smtClean="0"/>
              <a:t>。</a:t>
            </a:r>
            <a:endParaRPr lang="en-US" altLang="zh-CN" dirty="0" smtClean="0"/>
          </a:p>
          <a:p>
            <a:r>
              <a:rPr lang="zh-CN" altLang="en-US" dirty="0"/>
              <a:t>其实</a:t>
            </a:r>
            <a:r>
              <a:rPr lang="zh-CN" altLang="en-US" dirty="0" smtClean="0"/>
              <a:t>，</a:t>
            </a:r>
            <a:r>
              <a:rPr lang="zh-CN" altLang="en-US" dirty="0"/>
              <a:t>简单的采用上述的做法</a:t>
            </a:r>
            <a:r>
              <a:rPr lang="zh-CN" altLang="en-US" dirty="0" smtClean="0"/>
              <a:t>，</a:t>
            </a:r>
            <a:r>
              <a:rPr lang="zh-CN" altLang="en-US" dirty="0"/>
              <a:t>在许多情况</a:t>
            </a:r>
            <a:r>
              <a:rPr lang="zh-CN" altLang="en-US" dirty="0" smtClean="0"/>
              <a:t>下，不但不能解决拥塞问题，而且还可能使网络的性能变得更差。</a:t>
            </a:r>
            <a:endParaRPr lang="zh-CN" altLang="en-US" dirty="0"/>
          </a:p>
        </p:txBody>
      </p:sp>
    </p:spTree>
    <p:extLst>
      <p:ext uri="{BB962C8B-B14F-4D97-AF65-F5344CB8AC3E}">
        <p14:creationId xmlns:p14="http://schemas.microsoft.com/office/powerpoint/2010/main" val="295977086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117</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8.1</a:t>
            </a:r>
            <a:r>
              <a:rPr lang="zh-CN" altLang="en-US" dirty="0" smtClean="0"/>
              <a:t>拥塞控制的一般原理</a:t>
            </a:r>
            <a:endParaRPr lang="zh-CN" altLang="en-US" dirty="0"/>
          </a:p>
        </p:txBody>
      </p:sp>
      <p:sp>
        <p:nvSpPr>
          <p:cNvPr id="5" name="内容占位符 4"/>
          <p:cNvSpPr>
            <a:spLocks noGrp="1"/>
          </p:cNvSpPr>
          <p:nvPr>
            <p:ph idx="1"/>
          </p:nvPr>
        </p:nvSpPr>
        <p:spPr/>
        <p:txBody>
          <a:bodyPr/>
          <a:lstStyle/>
          <a:p>
            <a:r>
              <a:rPr lang="zh-CN" altLang="en-US" dirty="0"/>
              <a:t>拥塞控制与流量控制的</a:t>
            </a:r>
            <a:r>
              <a:rPr lang="zh-CN" altLang="en-US" dirty="0" smtClean="0"/>
              <a:t>关系非常密切，但是也存在一定的差别。</a:t>
            </a:r>
            <a:endParaRPr lang="en-US" altLang="zh-CN" dirty="0" smtClean="0"/>
          </a:p>
          <a:p>
            <a:pPr lvl="1"/>
            <a:r>
              <a:rPr lang="zh-CN" altLang="en-US" dirty="0"/>
              <a:t>拥塞控制所要做的都有一个前提，就是</a:t>
            </a:r>
            <a:r>
              <a:rPr lang="zh-CN" altLang="en-US" dirty="0">
                <a:solidFill>
                  <a:srgbClr val="FF0000"/>
                </a:solidFill>
              </a:rPr>
              <a:t>网络能够承受</a:t>
            </a:r>
            <a:r>
              <a:rPr lang="zh-CN" altLang="en-US" dirty="0" smtClean="0">
                <a:solidFill>
                  <a:srgbClr val="FF0000"/>
                </a:solidFill>
              </a:rPr>
              <a:t>现有网络</a:t>
            </a:r>
            <a:r>
              <a:rPr lang="zh-CN" altLang="en-US" dirty="0">
                <a:solidFill>
                  <a:srgbClr val="FF0000"/>
                </a:solidFill>
              </a:rPr>
              <a:t>负荷</a:t>
            </a:r>
            <a:r>
              <a:rPr lang="zh-CN" altLang="en-US" dirty="0"/>
              <a:t>。</a:t>
            </a:r>
          </a:p>
          <a:p>
            <a:pPr lvl="1"/>
            <a:r>
              <a:rPr lang="zh-CN" altLang="en-US" dirty="0"/>
              <a:t>拥塞控制是一个全局性的过程，涉及到所有的主机、所有的路由器，以及与降低网络传输性能有关的所有因素。 </a:t>
            </a:r>
          </a:p>
          <a:p>
            <a:pPr lvl="1"/>
            <a:r>
              <a:rPr lang="zh-CN" altLang="en-US" dirty="0"/>
              <a:t>流量控制往往指在</a:t>
            </a:r>
            <a:r>
              <a:rPr lang="zh-CN" altLang="en-US" dirty="0" smtClean="0"/>
              <a:t>给定发送</a:t>
            </a:r>
            <a:r>
              <a:rPr lang="zh-CN" altLang="en-US" dirty="0"/>
              <a:t>端和接收端之间的</a:t>
            </a:r>
            <a:r>
              <a:rPr lang="zh-CN" altLang="en-US" dirty="0">
                <a:solidFill>
                  <a:srgbClr val="FF0000"/>
                </a:solidFill>
              </a:rPr>
              <a:t>点对点通信量的控制</a:t>
            </a:r>
            <a:r>
              <a:rPr lang="zh-CN" altLang="en-US" dirty="0"/>
              <a:t>。 </a:t>
            </a:r>
          </a:p>
          <a:p>
            <a:pPr lvl="1"/>
            <a:r>
              <a:rPr lang="zh-CN" altLang="en-US" dirty="0"/>
              <a:t>流量控制所要做的就是抑制发送端发送数据的速率，以便使接收端来得及接收。</a:t>
            </a:r>
          </a:p>
        </p:txBody>
      </p:sp>
    </p:spTree>
    <p:extLst>
      <p:ext uri="{BB962C8B-B14F-4D97-AF65-F5344CB8AC3E}">
        <p14:creationId xmlns:p14="http://schemas.microsoft.com/office/powerpoint/2010/main" val="129317259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118</a:t>
            </a:fld>
            <a:endParaRPr lang="en-US" altLang="zh-CN"/>
          </a:p>
        </p:txBody>
      </p:sp>
      <p:sp>
        <p:nvSpPr>
          <p:cNvPr id="3" name="文本占位符 2"/>
          <p:cNvSpPr>
            <a:spLocks noGrp="1"/>
          </p:cNvSpPr>
          <p:nvPr>
            <p:ph type="body" sz="quarter" idx="13"/>
          </p:nvPr>
        </p:nvSpPr>
        <p:spPr/>
        <p:txBody>
          <a:bodyPr/>
          <a:lstStyle/>
          <a:p>
            <a:r>
              <a:rPr lang="en-US" altLang="zh-CN" dirty="0" smtClean="0"/>
              <a:t>8.1</a:t>
            </a:r>
            <a:r>
              <a:rPr lang="zh-CN" altLang="en-US" dirty="0" smtClean="0"/>
              <a:t>拥塞控制的一般原理</a:t>
            </a:r>
            <a:endParaRPr lang="zh-CN" altLang="en-US" dirty="0"/>
          </a:p>
        </p:txBody>
      </p:sp>
      <p:sp>
        <p:nvSpPr>
          <p:cNvPr id="7" name="Line 3"/>
          <p:cNvSpPr>
            <a:spLocks noChangeShapeType="1"/>
          </p:cNvSpPr>
          <p:nvPr/>
        </p:nvSpPr>
        <p:spPr bwMode="auto">
          <a:xfrm rot="16200000">
            <a:off x="-1042889" y="3161655"/>
            <a:ext cx="3481388" cy="0"/>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 name="Text Box 5"/>
          <p:cNvSpPr txBox="1">
            <a:spLocks noChangeArrowheads="1"/>
          </p:cNvSpPr>
          <p:nvPr/>
        </p:nvSpPr>
        <p:spPr bwMode="auto">
          <a:xfrm>
            <a:off x="6984305" y="4973106"/>
            <a:ext cx="1210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600" dirty="0">
                <a:solidFill>
                  <a:schemeClr val="tx1"/>
                </a:solidFill>
                <a:latin typeface="+mj-ea"/>
                <a:ea typeface="+mj-ea"/>
              </a:rPr>
              <a:t>提供的负载</a:t>
            </a:r>
          </a:p>
        </p:txBody>
      </p:sp>
      <p:sp>
        <p:nvSpPr>
          <p:cNvPr id="9" name="Text Box 6"/>
          <p:cNvSpPr txBox="1">
            <a:spLocks noChangeArrowheads="1"/>
          </p:cNvSpPr>
          <p:nvPr/>
        </p:nvSpPr>
        <p:spPr bwMode="auto">
          <a:xfrm>
            <a:off x="759561" y="1442601"/>
            <a:ext cx="8002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600" dirty="0">
                <a:solidFill>
                  <a:schemeClr val="tx1"/>
                </a:solidFill>
                <a:latin typeface="+mj-ea"/>
                <a:ea typeface="+mj-ea"/>
              </a:rPr>
              <a:t>吞吐量</a:t>
            </a:r>
          </a:p>
        </p:txBody>
      </p:sp>
      <p:grpSp>
        <p:nvGrpSpPr>
          <p:cNvPr id="10" name="Group 7"/>
          <p:cNvGrpSpPr>
            <a:grpSpLocks/>
          </p:cNvGrpSpPr>
          <p:nvPr/>
        </p:nvGrpSpPr>
        <p:grpSpPr bwMode="auto">
          <a:xfrm>
            <a:off x="697805" y="2375049"/>
            <a:ext cx="8194675" cy="2527300"/>
            <a:chOff x="651" y="1967"/>
            <a:chExt cx="5162" cy="1592"/>
          </a:xfrm>
        </p:grpSpPr>
        <p:sp>
          <p:nvSpPr>
            <p:cNvPr id="11" name="Line 8"/>
            <p:cNvSpPr>
              <a:spLocks noChangeShapeType="1"/>
            </p:cNvSpPr>
            <p:nvPr/>
          </p:nvSpPr>
          <p:spPr bwMode="auto">
            <a:xfrm flipV="1">
              <a:off x="651" y="2077"/>
              <a:ext cx="1925" cy="1482"/>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2" name="Line 9"/>
            <p:cNvSpPr>
              <a:spLocks noChangeShapeType="1"/>
            </p:cNvSpPr>
            <p:nvPr/>
          </p:nvSpPr>
          <p:spPr bwMode="auto">
            <a:xfrm>
              <a:off x="2576" y="2077"/>
              <a:ext cx="2157"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3" name="Text Box 10"/>
            <p:cNvSpPr txBox="1">
              <a:spLocks noChangeArrowheads="1"/>
            </p:cNvSpPr>
            <p:nvPr/>
          </p:nvSpPr>
          <p:spPr bwMode="auto">
            <a:xfrm>
              <a:off x="4792" y="1967"/>
              <a:ext cx="102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600" dirty="0">
                  <a:solidFill>
                    <a:srgbClr val="FF0000"/>
                  </a:solidFill>
                  <a:latin typeface="+mj-ea"/>
                  <a:ea typeface="+mj-ea"/>
                </a:rPr>
                <a:t>理想的拥塞控制</a:t>
              </a:r>
            </a:p>
          </p:txBody>
        </p:sp>
      </p:grpSp>
      <p:sp>
        <p:nvSpPr>
          <p:cNvPr id="14" name="Rectangle 15"/>
          <p:cNvSpPr>
            <a:spLocks noChangeArrowheads="1"/>
          </p:cNvSpPr>
          <p:nvPr/>
        </p:nvSpPr>
        <p:spPr bwMode="auto">
          <a:xfrm>
            <a:off x="4090292" y="4997599"/>
            <a:ext cx="641350" cy="2936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600">
              <a:solidFill>
                <a:schemeClr val="tx1"/>
              </a:solidFill>
              <a:latin typeface="+mj-ea"/>
              <a:ea typeface="+mj-ea"/>
            </a:endParaRPr>
          </a:p>
        </p:txBody>
      </p:sp>
      <p:grpSp>
        <p:nvGrpSpPr>
          <p:cNvPr id="15" name="Group 23"/>
          <p:cNvGrpSpPr>
            <a:grpSpLocks/>
          </p:cNvGrpSpPr>
          <p:nvPr/>
        </p:nvGrpSpPr>
        <p:grpSpPr bwMode="auto">
          <a:xfrm>
            <a:off x="697805" y="2884637"/>
            <a:ext cx="8194674" cy="2017713"/>
            <a:chOff x="651" y="2288"/>
            <a:chExt cx="5162" cy="1271"/>
          </a:xfrm>
        </p:grpSpPr>
        <p:sp>
          <p:nvSpPr>
            <p:cNvPr id="16" name="Freeform 24"/>
            <p:cNvSpPr>
              <a:spLocks/>
            </p:cNvSpPr>
            <p:nvPr/>
          </p:nvSpPr>
          <p:spPr bwMode="auto">
            <a:xfrm>
              <a:off x="651" y="2422"/>
              <a:ext cx="4141" cy="1137"/>
            </a:xfrm>
            <a:custGeom>
              <a:avLst/>
              <a:gdLst>
                <a:gd name="T0" fmla="*/ 0 w 2581"/>
                <a:gd name="T1" fmla="*/ 1404 h 921"/>
                <a:gd name="T2" fmla="*/ 2254 w 2581"/>
                <a:gd name="T3" fmla="*/ 526 h 921"/>
                <a:gd name="T4" fmla="*/ 3212 w 2581"/>
                <a:gd name="T5" fmla="*/ 279 h 921"/>
                <a:gd name="T6" fmla="*/ 4077 w 2581"/>
                <a:gd name="T7" fmla="*/ 160 h 921"/>
                <a:gd name="T8" fmla="*/ 4865 w 2581"/>
                <a:gd name="T9" fmla="*/ 96 h 921"/>
                <a:gd name="T10" fmla="*/ 5745 w 2581"/>
                <a:gd name="T11" fmla="*/ 32 h 921"/>
                <a:gd name="T12" fmla="*/ 6533 w 2581"/>
                <a:gd name="T13" fmla="*/ 5 h 921"/>
                <a:gd name="T14" fmla="*/ 6410 w 2581"/>
                <a:gd name="T15" fmla="*/ 5 h 9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81" h="921">
                  <a:moveTo>
                    <a:pt x="0" y="921"/>
                  </a:moveTo>
                  <a:cubicBezTo>
                    <a:pt x="334" y="694"/>
                    <a:pt x="668" y="468"/>
                    <a:pt x="876" y="345"/>
                  </a:cubicBezTo>
                  <a:cubicBezTo>
                    <a:pt x="1084" y="222"/>
                    <a:pt x="1130" y="223"/>
                    <a:pt x="1248" y="183"/>
                  </a:cubicBezTo>
                  <a:cubicBezTo>
                    <a:pt x="1366" y="143"/>
                    <a:pt x="1477" y="125"/>
                    <a:pt x="1584" y="105"/>
                  </a:cubicBezTo>
                  <a:cubicBezTo>
                    <a:pt x="1691" y="85"/>
                    <a:pt x="1782" y="77"/>
                    <a:pt x="1890" y="63"/>
                  </a:cubicBezTo>
                  <a:cubicBezTo>
                    <a:pt x="1998" y="49"/>
                    <a:pt x="2124" y="31"/>
                    <a:pt x="2232" y="21"/>
                  </a:cubicBezTo>
                  <a:cubicBezTo>
                    <a:pt x="2340" y="11"/>
                    <a:pt x="2495" y="6"/>
                    <a:pt x="2538" y="3"/>
                  </a:cubicBezTo>
                  <a:cubicBezTo>
                    <a:pt x="2581" y="0"/>
                    <a:pt x="2498" y="3"/>
                    <a:pt x="2490" y="3"/>
                  </a:cubicBezTo>
                </a:path>
              </a:pathLst>
            </a:custGeom>
            <a:noFill/>
            <a:ln w="5715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8" name="Text Box 26"/>
            <p:cNvSpPr txBox="1">
              <a:spLocks noChangeArrowheads="1"/>
            </p:cNvSpPr>
            <p:nvPr/>
          </p:nvSpPr>
          <p:spPr bwMode="auto">
            <a:xfrm>
              <a:off x="4792" y="2288"/>
              <a:ext cx="102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600" dirty="0">
                  <a:solidFill>
                    <a:srgbClr val="FF0000"/>
                  </a:solidFill>
                  <a:latin typeface="+mj-ea"/>
                  <a:ea typeface="+mj-ea"/>
                </a:rPr>
                <a:t>实际的拥塞控制</a:t>
              </a:r>
            </a:p>
          </p:txBody>
        </p:sp>
      </p:grpSp>
      <p:sp>
        <p:nvSpPr>
          <p:cNvPr id="20" name="Line 32"/>
          <p:cNvSpPr>
            <a:spLocks noChangeShapeType="1"/>
          </p:cNvSpPr>
          <p:nvPr/>
        </p:nvSpPr>
        <p:spPr bwMode="auto">
          <a:xfrm>
            <a:off x="697805" y="4902349"/>
            <a:ext cx="6970712" cy="0"/>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1" name="Text Box 33"/>
          <p:cNvSpPr txBox="1">
            <a:spLocks noChangeArrowheads="1"/>
          </p:cNvSpPr>
          <p:nvPr/>
        </p:nvSpPr>
        <p:spPr bwMode="auto">
          <a:xfrm>
            <a:off x="445392" y="4756299"/>
            <a:ext cx="3048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600">
                <a:solidFill>
                  <a:schemeClr val="tx1"/>
                </a:solidFill>
                <a:latin typeface="+mj-ea"/>
                <a:ea typeface="+mj-ea"/>
              </a:rPr>
              <a:t>0</a:t>
            </a:r>
          </a:p>
        </p:txBody>
      </p:sp>
      <p:grpSp>
        <p:nvGrpSpPr>
          <p:cNvPr id="22" name="Group 38"/>
          <p:cNvGrpSpPr>
            <a:grpSpLocks/>
          </p:cNvGrpSpPr>
          <p:nvPr/>
        </p:nvGrpSpPr>
        <p:grpSpPr bwMode="auto">
          <a:xfrm>
            <a:off x="5293766" y="3784749"/>
            <a:ext cx="2014538" cy="1165225"/>
            <a:chOff x="3342" y="2848"/>
            <a:chExt cx="1269" cy="734"/>
          </a:xfrm>
        </p:grpSpPr>
        <p:grpSp>
          <p:nvGrpSpPr>
            <p:cNvPr id="23" name="Group 17"/>
            <p:cNvGrpSpPr>
              <a:grpSpLocks/>
            </p:cNvGrpSpPr>
            <p:nvPr/>
          </p:nvGrpSpPr>
          <p:grpSpPr bwMode="auto">
            <a:xfrm>
              <a:off x="3342" y="2848"/>
              <a:ext cx="1269" cy="682"/>
              <a:chOff x="3342" y="2848"/>
              <a:chExt cx="1269" cy="682"/>
            </a:xfrm>
          </p:grpSpPr>
          <p:sp>
            <p:nvSpPr>
              <p:cNvPr id="25" name="Text Box 18"/>
              <p:cNvSpPr txBox="1">
                <a:spLocks noChangeArrowheads="1"/>
              </p:cNvSpPr>
              <p:nvPr/>
            </p:nvSpPr>
            <p:spPr bwMode="auto">
              <a:xfrm>
                <a:off x="3342" y="2848"/>
                <a:ext cx="126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600" dirty="0">
                    <a:solidFill>
                      <a:schemeClr val="tx1"/>
                    </a:solidFill>
                    <a:latin typeface="+mj-ea"/>
                    <a:ea typeface="+mj-ea"/>
                  </a:rPr>
                  <a:t>死锁（吞吐量 </a:t>
                </a:r>
                <a:r>
                  <a:rPr kumimoji="1" lang="en-US" altLang="zh-CN" sz="1600" dirty="0">
                    <a:solidFill>
                      <a:schemeClr val="tx1"/>
                    </a:solidFill>
                    <a:latin typeface="+mj-ea"/>
                    <a:ea typeface="+mj-ea"/>
                  </a:rPr>
                  <a:t>= 0</a:t>
                </a:r>
                <a:r>
                  <a:rPr kumimoji="1" lang="zh-CN" altLang="en-US" sz="1600" dirty="0">
                    <a:solidFill>
                      <a:schemeClr val="tx1"/>
                    </a:solidFill>
                    <a:latin typeface="+mj-ea"/>
                    <a:ea typeface="+mj-ea"/>
                  </a:rPr>
                  <a:t>）</a:t>
                </a:r>
              </a:p>
            </p:txBody>
          </p:sp>
          <p:sp>
            <p:nvSpPr>
              <p:cNvPr id="26" name="Line 19"/>
              <p:cNvSpPr>
                <a:spLocks noChangeShapeType="1"/>
              </p:cNvSpPr>
              <p:nvPr/>
            </p:nvSpPr>
            <p:spPr bwMode="auto">
              <a:xfrm flipH="1">
                <a:off x="3429" y="3047"/>
                <a:ext cx="86" cy="483"/>
              </a:xfrm>
              <a:prstGeom prst="line">
                <a:avLst/>
              </a:prstGeom>
              <a:noFill/>
              <a:ln w="28575">
                <a:solidFill>
                  <a:srgbClr val="FF00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sp>
          <p:nvSpPr>
            <p:cNvPr id="24" name="Oval 34"/>
            <p:cNvSpPr>
              <a:spLocks noChangeArrowheads="1"/>
            </p:cNvSpPr>
            <p:nvPr/>
          </p:nvSpPr>
          <p:spPr bwMode="auto">
            <a:xfrm>
              <a:off x="3388" y="3522"/>
              <a:ext cx="63" cy="60"/>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600">
                <a:solidFill>
                  <a:schemeClr val="tx1"/>
                </a:solidFill>
                <a:latin typeface="+mj-ea"/>
                <a:ea typeface="+mj-ea"/>
              </a:endParaRPr>
            </a:p>
          </p:txBody>
        </p:sp>
      </p:grpSp>
      <p:grpSp>
        <p:nvGrpSpPr>
          <p:cNvPr id="27" name="Group 40"/>
          <p:cNvGrpSpPr>
            <a:grpSpLocks/>
          </p:cNvGrpSpPr>
          <p:nvPr/>
        </p:nvGrpSpPr>
        <p:grpSpPr bwMode="auto">
          <a:xfrm>
            <a:off x="698501" y="3372000"/>
            <a:ext cx="6111876" cy="2078038"/>
            <a:chOff x="440" y="2595"/>
            <a:chExt cx="3850" cy="1309"/>
          </a:xfrm>
        </p:grpSpPr>
        <p:sp>
          <p:nvSpPr>
            <p:cNvPr id="28" name="Line 14"/>
            <p:cNvSpPr>
              <a:spLocks noChangeShapeType="1"/>
            </p:cNvSpPr>
            <p:nvPr/>
          </p:nvSpPr>
          <p:spPr bwMode="auto">
            <a:xfrm>
              <a:off x="2585" y="3737"/>
              <a:ext cx="848"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9" name="Line 30"/>
            <p:cNvSpPr>
              <a:spLocks noChangeShapeType="1"/>
            </p:cNvSpPr>
            <p:nvPr/>
          </p:nvSpPr>
          <p:spPr bwMode="auto">
            <a:xfrm>
              <a:off x="1633" y="3737"/>
              <a:ext cx="943"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nvGrpSpPr>
            <p:cNvPr id="30" name="Group 39"/>
            <p:cNvGrpSpPr>
              <a:grpSpLocks/>
            </p:cNvGrpSpPr>
            <p:nvPr/>
          </p:nvGrpSpPr>
          <p:grpSpPr bwMode="auto">
            <a:xfrm>
              <a:off x="440" y="2595"/>
              <a:ext cx="3850" cy="1309"/>
              <a:chOff x="440" y="2595"/>
              <a:chExt cx="3850" cy="1309"/>
            </a:xfrm>
          </p:grpSpPr>
          <p:grpSp>
            <p:nvGrpSpPr>
              <p:cNvPr id="31" name="Group 37"/>
              <p:cNvGrpSpPr>
                <a:grpSpLocks/>
              </p:cNvGrpSpPr>
              <p:nvPr/>
            </p:nvGrpSpPr>
            <p:grpSpPr bwMode="auto">
              <a:xfrm>
                <a:off x="440" y="2595"/>
                <a:ext cx="3850" cy="1201"/>
                <a:chOff x="440" y="2595"/>
                <a:chExt cx="3850" cy="1201"/>
              </a:xfrm>
            </p:grpSpPr>
            <p:sp>
              <p:nvSpPr>
                <p:cNvPr id="34" name="Freeform 4"/>
                <p:cNvSpPr>
                  <a:spLocks/>
                </p:cNvSpPr>
                <p:nvPr/>
              </p:nvSpPr>
              <p:spPr bwMode="auto">
                <a:xfrm>
                  <a:off x="440" y="2595"/>
                  <a:ext cx="2984" cy="964"/>
                </a:xfrm>
                <a:custGeom>
                  <a:avLst/>
                  <a:gdLst>
                    <a:gd name="T0" fmla="*/ 0 w 1728"/>
                    <a:gd name="T1" fmla="*/ 1190 h 781"/>
                    <a:gd name="T2" fmla="*/ 1932 w 1728"/>
                    <a:gd name="T3" fmla="*/ 230 h 781"/>
                    <a:gd name="T4" fmla="*/ 2781 w 1728"/>
                    <a:gd name="T5" fmla="*/ 28 h 781"/>
                    <a:gd name="T6" fmla="*/ 3384 w 1728"/>
                    <a:gd name="T7" fmla="*/ 57 h 781"/>
                    <a:gd name="T8" fmla="*/ 3832 w 1728"/>
                    <a:gd name="T9" fmla="*/ 267 h 781"/>
                    <a:gd name="T10" fmla="*/ 4126 w 1728"/>
                    <a:gd name="T11" fmla="*/ 559 h 781"/>
                    <a:gd name="T12" fmla="*/ 4342 w 1728"/>
                    <a:gd name="T13" fmla="*/ 897 h 781"/>
                    <a:gd name="T14" fmla="*/ 4450 w 1728"/>
                    <a:gd name="T15" fmla="*/ 1190 h 7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8" h="781">
                      <a:moveTo>
                        <a:pt x="0" y="781"/>
                      </a:moveTo>
                      <a:cubicBezTo>
                        <a:pt x="285" y="529"/>
                        <a:pt x="570" y="278"/>
                        <a:pt x="750" y="151"/>
                      </a:cubicBezTo>
                      <a:cubicBezTo>
                        <a:pt x="930" y="24"/>
                        <a:pt x="986" y="38"/>
                        <a:pt x="1080" y="19"/>
                      </a:cubicBezTo>
                      <a:cubicBezTo>
                        <a:pt x="1174" y="0"/>
                        <a:pt x="1246" y="11"/>
                        <a:pt x="1314" y="37"/>
                      </a:cubicBezTo>
                      <a:cubicBezTo>
                        <a:pt x="1382" y="63"/>
                        <a:pt x="1440" y="120"/>
                        <a:pt x="1488" y="175"/>
                      </a:cubicBezTo>
                      <a:cubicBezTo>
                        <a:pt x="1536" y="230"/>
                        <a:pt x="1569" y="298"/>
                        <a:pt x="1602" y="367"/>
                      </a:cubicBezTo>
                      <a:cubicBezTo>
                        <a:pt x="1635" y="436"/>
                        <a:pt x="1665" y="520"/>
                        <a:pt x="1686" y="589"/>
                      </a:cubicBezTo>
                      <a:cubicBezTo>
                        <a:pt x="1707" y="658"/>
                        <a:pt x="1717" y="719"/>
                        <a:pt x="1728" y="781"/>
                      </a:cubicBezTo>
                    </a:path>
                  </a:pathLst>
                </a:custGeom>
                <a:noFill/>
                <a:ln w="38100" cmpd="sng">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5" name="Line 11"/>
                <p:cNvSpPr>
                  <a:spLocks noChangeShapeType="1"/>
                </p:cNvSpPr>
                <p:nvPr/>
              </p:nvSpPr>
              <p:spPr bwMode="auto">
                <a:xfrm>
                  <a:off x="2576" y="2611"/>
                  <a:ext cx="0" cy="948"/>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6" name="Text Box 21"/>
                <p:cNvSpPr txBox="1">
                  <a:spLocks noChangeArrowheads="1"/>
                </p:cNvSpPr>
                <p:nvPr/>
              </p:nvSpPr>
              <p:spPr bwMode="auto">
                <a:xfrm>
                  <a:off x="3527" y="3306"/>
                  <a:ext cx="763" cy="2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600" dirty="0">
                      <a:solidFill>
                        <a:srgbClr val="FF0000"/>
                      </a:solidFill>
                      <a:latin typeface="+mj-ea"/>
                      <a:ea typeface="+mj-ea"/>
                    </a:rPr>
                    <a:t>无拥塞控制</a:t>
                  </a:r>
                </a:p>
              </p:txBody>
            </p:sp>
            <p:sp>
              <p:nvSpPr>
                <p:cNvPr id="38" name="Line 28"/>
                <p:cNvSpPr>
                  <a:spLocks noChangeShapeType="1"/>
                </p:cNvSpPr>
                <p:nvPr/>
              </p:nvSpPr>
              <p:spPr bwMode="auto">
                <a:xfrm>
                  <a:off x="1619" y="2848"/>
                  <a:ext cx="0" cy="713"/>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9" name="Line 12"/>
                <p:cNvSpPr>
                  <a:spLocks noChangeShapeType="1"/>
                </p:cNvSpPr>
                <p:nvPr/>
              </p:nvSpPr>
              <p:spPr bwMode="auto">
                <a:xfrm>
                  <a:off x="2576" y="3559"/>
                  <a:ext cx="0" cy="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0" name="Line 13"/>
                <p:cNvSpPr>
                  <a:spLocks noChangeShapeType="1"/>
                </p:cNvSpPr>
                <p:nvPr/>
              </p:nvSpPr>
              <p:spPr bwMode="auto">
                <a:xfrm>
                  <a:off x="3424" y="3559"/>
                  <a:ext cx="0" cy="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1" name="Line 29"/>
                <p:cNvSpPr>
                  <a:spLocks noChangeShapeType="1"/>
                </p:cNvSpPr>
                <p:nvPr/>
              </p:nvSpPr>
              <p:spPr bwMode="auto">
                <a:xfrm>
                  <a:off x="1619" y="3559"/>
                  <a:ext cx="0" cy="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sp>
            <p:nvSpPr>
              <p:cNvPr id="32" name="Text Box 16"/>
              <p:cNvSpPr txBox="1">
                <a:spLocks noChangeArrowheads="1"/>
              </p:cNvSpPr>
              <p:nvPr/>
            </p:nvSpPr>
            <p:spPr bwMode="auto">
              <a:xfrm>
                <a:off x="2702" y="3630"/>
                <a:ext cx="375" cy="213"/>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600" dirty="0">
                    <a:solidFill>
                      <a:schemeClr val="tx1"/>
                    </a:solidFill>
                    <a:latin typeface="+mj-ea"/>
                    <a:ea typeface="+mj-ea"/>
                  </a:rPr>
                  <a:t>拥塞</a:t>
                </a:r>
              </a:p>
            </p:txBody>
          </p:sp>
          <p:sp>
            <p:nvSpPr>
              <p:cNvPr id="33" name="Text Box 31"/>
              <p:cNvSpPr txBox="1">
                <a:spLocks noChangeArrowheads="1"/>
              </p:cNvSpPr>
              <p:nvPr/>
            </p:nvSpPr>
            <p:spPr bwMode="auto">
              <a:xfrm>
                <a:off x="1863" y="3598"/>
                <a:ext cx="375" cy="306"/>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lnSpc>
                    <a:spcPct val="80000"/>
                  </a:lnSpc>
                  <a:spcBef>
                    <a:spcPct val="0"/>
                  </a:spcBef>
                  <a:buClrTx/>
                  <a:buSzTx/>
                  <a:buFontTx/>
                  <a:buNone/>
                </a:pPr>
                <a:r>
                  <a:rPr kumimoji="1" lang="zh-CN" altLang="en-US" sz="1600" dirty="0">
                    <a:solidFill>
                      <a:schemeClr val="tx1"/>
                    </a:solidFill>
                    <a:latin typeface="+mj-ea"/>
                    <a:ea typeface="+mj-ea"/>
                  </a:rPr>
                  <a:t>轻度</a:t>
                </a:r>
              </a:p>
              <a:p>
                <a:pPr eaLnBrk="1" hangingPunct="1">
                  <a:lnSpc>
                    <a:spcPct val="80000"/>
                  </a:lnSpc>
                  <a:spcBef>
                    <a:spcPct val="0"/>
                  </a:spcBef>
                  <a:buClrTx/>
                  <a:buSzTx/>
                  <a:buFontTx/>
                  <a:buNone/>
                </a:pPr>
                <a:r>
                  <a:rPr kumimoji="1" lang="zh-CN" altLang="en-US" sz="1600" dirty="0">
                    <a:solidFill>
                      <a:schemeClr val="tx1"/>
                    </a:solidFill>
                    <a:latin typeface="+mj-ea"/>
                    <a:ea typeface="+mj-ea"/>
                  </a:rPr>
                  <a:t>拥塞</a:t>
                </a:r>
              </a:p>
            </p:txBody>
          </p:sp>
        </p:grpSp>
      </p:grpSp>
    </p:spTree>
    <p:extLst>
      <p:ext uri="{BB962C8B-B14F-4D97-AF65-F5344CB8AC3E}">
        <p14:creationId xmlns:p14="http://schemas.microsoft.com/office/powerpoint/2010/main" val="423024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119</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8.1</a:t>
            </a:r>
            <a:r>
              <a:rPr lang="zh-CN" altLang="en-US" dirty="0" smtClean="0"/>
              <a:t>拥塞控制的一般原理</a:t>
            </a:r>
            <a:endParaRPr lang="zh-CN" altLang="en-US" dirty="0"/>
          </a:p>
        </p:txBody>
      </p:sp>
      <p:sp>
        <p:nvSpPr>
          <p:cNvPr id="5" name="内容占位符 4"/>
          <p:cNvSpPr>
            <a:spLocks noGrp="1"/>
          </p:cNvSpPr>
          <p:nvPr>
            <p:ph idx="1"/>
          </p:nvPr>
        </p:nvSpPr>
        <p:spPr/>
        <p:txBody>
          <a:bodyPr/>
          <a:lstStyle/>
          <a:p>
            <a:r>
              <a:rPr lang="zh-CN" altLang="en-US" dirty="0"/>
              <a:t>拥塞控制是很难设计的，因为它是一个动态的（而不是静态的）问题。</a:t>
            </a:r>
          </a:p>
          <a:p>
            <a:r>
              <a:rPr lang="zh-CN" altLang="en-US" dirty="0"/>
              <a:t>当前网络正朝着高速化的方向发展，这很容易出现缓存不够大而造成分组的丢失。但分组的丢失是网络发生拥塞的征兆而不是原因。</a:t>
            </a:r>
          </a:p>
          <a:p>
            <a:r>
              <a:rPr lang="zh-CN" altLang="en-US" dirty="0"/>
              <a:t>在许多情况下，甚至正是拥塞控制本身成为引起网络性能恶化甚至发生死锁的原因。这点应特别引起重视。</a:t>
            </a:r>
          </a:p>
        </p:txBody>
      </p:sp>
    </p:spTree>
    <p:extLst>
      <p:ext uri="{BB962C8B-B14F-4D97-AF65-F5344CB8AC3E}">
        <p14:creationId xmlns:p14="http://schemas.microsoft.com/office/powerpoint/2010/main" val="1514686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en-US" altLang="zh-CN" dirty="0" smtClean="0"/>
              <a:t>UDP</a:t>
            </a:r>
            <a:r>
              <a:rPr lang="zh-CN" altLang="en-US" dirty="0" smtClean="0"/>
              <a:t>在</a:t>
            </a:r>
            <a:r>
              <a:rPr lang="zh-CN" altLang="en-US" dirty="0"/>
              <a:t>传送数据之前不需要先建立连接</a:t>
            </a:r>
            <a:r>
              <a:rPr lang="zh-CN" altLang="en-US" dirty="0" smtClean="0"/>
              <a:t>。</a:t>
            </a:r>
            <a:endParaRPr lang="en-US" altLang="zh-CN" dirty="0" smtClean="0"/>
          </a:p>
          <a:p>
            <a:pPr lvl="1"/>
            <a:r>
              <a:rPr lang="zh-CN" altLang="en-US" dirty="0" smtClean="0"/>
              <a:t>对方</a:t>
            </a:r>
            <a:r>
              <a:rPr lang="zh-CN" altLang="en-US" dirty="0"/>
              <a:t>的运输层在</a:t>
            </a:r>
            <a:r>
              <a:rPr lang="zh-CN" altLang="en-US" dirty="0" smtClean="0"/>
              <a:t>收到</a:t>
            </a:r>
            <a:r>
              <a:rPr lang="en-US" altLang="zh-CN" dirty="0" smtClean="0"/>
              <a:t>UDP</a:t>
            </a:r>
            <a:r>
              <a:rPr lang="zh-CN" altLang="en-US" dirty="0" smtClean="0"/>
              <a:t>报文</a:t>
            </a:r>
            <a:r>
              <a:rPr lang="zh-CN" altLang="en-US" dirty="0"/>
              <a:t>后，不需要给出任何确认。</a:t>
            </a:r>
            <a:r>
              <a:rPr lang="zh-CN" altLang="en-US" dirty="0" smtClean="0"/>
              <a:t>虽然</a:t>
            </a:r>
            <a:r>
              <a:rPr lang="en-US" altLang="zh-CN" dirty="0" smtClean="0"/>
              <a:t>UDP</a:t>
            </a:r>
            <a:r>
              <a:rPr lang="zh-CN" altLang="en-US" dirty="0" smtClean="0"/>
              <a:t>不</a:t>
            </a:r>
            <a:r>
              <a:rPr lang="zh-CN" altLang="en-US" dirty="0"/>
              <a:t>提供可靠交付，但在某些情况</a:t>
            </a:r>
            <a:r>
              <a:rPr lang="zh-CN" altLang="en-US" dirty="0" smtClean="0"/>
              <a:t>下</a:t>
            </a:r>
            <a:r>
              <a:rPr lang="en-US" altLang="zh-CN" dirty="0" smtClean="0"/>
              <a:t>UDP</a:t>
            </a:r>
            <a:r>
              <a:rPr lang="zh-CN" altLang="en-US" dirty="0" smtClean="0"/>
              <a:t>是</a:t>
            </a:r>
            <a:r>
              <a:rPr lang="zh-CN" altLang="en-US" dirty="0"/>
              <a:t>一种最有效的工作方式</a:t>
            </a:r>
            <a:r>
              <a:rPr lang="zh-CN" altLang="en-US" dirty="0" smtClean="0"/>
              <a:t>。</a:t>
            </a:r>
            <a:endParaRPr lang="en-US" altLang="zh-CN" dirty="0" smtClean="0"/>
          </a:p>
          <a:p>
            <a:pPr lvl="1"/>
            <a:endParaRPr lang="zh-CN" altLang="en-US" dirty="0"/>
          </a:p>
          <a:p>
            <a:r>
              <a:rPr lang="en-US" altLang="zh-CN" dirty="0" smtClean="0"/>
              <a:t>TCP</a:t>
            </a:r>
            <a:r>
              <a:rPr lang="zh-CN" altLang="en-US" dirty="0" smtClean="0"/>
              <a:t>提供</a:t>
            </a:r>
            <a:r>
              <a:rPr lang="zh-CN" altLang="en-US" dirty="0"/>
              <a:t>面向连接的服务</a:t>
            </a:r>
            <a:r>
              <a:rPr lang="zh-CN" altLang="en-US" dirty="0" smtClean="0"/>
              <a:t>。</a:t>
            </a:r>
            <a:endParaRPr lang="en-US" altLang="zh-CN" dirty="0" smtClean="0"/>
          </a:p>
          <a:p>
            <a:pPr lvl="1"/>
            <a:r>
              <a:rPr lang="en-US" altLang="zh-CN" dirty="0" smtClean="0"/>
              <a:t>TCP</a:t>
            </a:r>
            <a:r>
              <a:rPr lang="zh-CN" altLang="en-US" dirty="0" smtClean="0"/>
              <a:t>不</a:t>
            </a:r>
            <a:r>
              <a:rPr lang="zh-CN" altLang="en-US" dirty="0"/>
              <a:t>提供广播或多播服务。</a:t>
            </a:r>
            <a:r>
              <a:rPr lang="zh-CN" altLang="en-US" dirty="0" smtClean="0"/>
              <a:t>由于</a:t>
            </a:r>
            <a:r>
              <a:rPr lang="en-US" altLang="zh-CN" dirty="0" smtClean="0"/>
              <a:t>TCP</a:t>
            </a:r>
            <a:r>
              <a:rPr lang="zh-CN" altLang="en-US" dirty="0" smtClean="0"/>
              <a:t>要</a:t>
            </a:r>
            <a:r>
              <a:rPr lang="zh-CN" altLang="en-US" dirty="0"/>
              <a:t>提供可靠的、面向连接的运输服务，因此不可避免地增加了许多的开销。这不仅使协议数据单元的首部增大很多，还要占用许多的处理机资源。 </a:t>
            </a:r>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运输层的两个主要协议</a:t>
            </a:r>
            <a:endParaRPr lang="zh-CN" altLang="en-US" dirty="0"/>
          </a:p>
        </p:txBody>
      </p:sp>
    </p:spTree>
    <p:extLst>
      <p:ext uri="{BB962C8B-B14F-4D97-AF65-F5344CB8AC3E}">
        <p14:creationId xmlns:p14="http://schemas.microsoft.com/office/powerpoint/2010/main" val="298858358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120</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8.1</a:t>
            </a:r>
            <a:r>
              <a:rPr lang="zh-CN" altLang="en-US" dirty="0" smtClean="0"/>
              <a:t>拥塞控制的一般原理</a:t>
            </a:r>
            <a:endParaRPr lang="zh-CN" altLang="en-US" dirty="0"/>
          </a:p>
        </p:txBody>
      </p:sp>
      <p:sp>
        <p:nvSpPr>
          <p:cNvPr id="5" name="内容占位符 4"/>
          <p:cNvSpPr>
            <a:spLocks noGrp="1"/>
          </p:cNvSpPr>
          <p:nvPr>
            <p:ph idx="1"/>
          </p:nvPr>
        </p:nvSpPr>
        <p:spPr/>
        <p:txBody>
          <a:bodyPr/>
          <a:lstStyle/>
          <a:p>
            <a:r>
              <a:rPr lang="zh-CN" altLang="en-US" dirty="0" smtClean="0"/>
              <a:t>从大的方面来看，拥塞控制可分为</a:t>
            </a:r>
            <a:r>
              <a:rPr lang="zh-CN" altLang="en-US" dirty="0" smtClean="0">
                <a:solidFill>
                  <a:srgbClr val="FF0000"/>
                </a:solidFill>
              </a:rPr>
              <a:t>开环控制</a:t>
            </a:r>
            <a:r>
              <a:rPr lang="zh-CN" altLang="en-US" dirty="0" smtClean="0"/>
              <a:t>和</a:t>
            </a:r>
            <a:r>
              <a:rPr lang="zh-CN" altLang="en-US" dirty="0" smtClean="0">
                <a:solidFill>
                  <a:srgbClr val="FF0000"/>
                </a:solidFill>
              </a:rPr>
              <a:t>闭环控制</a:t>
            </a:r>
            <a:r>
              <a:rPr lang="zh-CN" altLang="en-US" dirty="0" smtClean="0"/>
              <a:t>两种方法。</a:t>
            </a:r>
            <a:endParaRPr lang="zh-CN" altLang="en-US" dirty="0"/>
          </a:p>
          <a:p>
            <a:pPr lvl="1"/>
            <a:r>
              <a:rPr lang="zh-CN" altLang="en-US" dirty="0"/>
              <a:t>开环控制方法就是在设计网络时事先将有关发生拥塞的因素考虑周到，力求网络在工作时不产生拥塞。 </a:t>
            </a:r>
          </a:p>
          <a:p>
            <a:pPr lvl="1"/>
            <a:r>
              <a:rPr lang="zh-CN" altLang="en-US" dirty="0"/>
              <a:t>闭环控制是基于反馈环路的概念。属于</a:t>
            </a:r>
            <a:r>
              <a:rPr lang="zh-CN" altLang="en-US" dirty="0" smtClean="0"/>
              <a:t>闭环控制有</a:t>
            </a:r>
            <a:r>
              <a:rPr lang="zh-CN" altLang="en-US" dirty="0"/>
              <a:t>以下几种措施： </a:t>
            </a:r>
          </a:p>
          <a:p>
            <a:pPr lvl="2"/>
            <a:r>
              <a:rPr lang="zh-CN" altLang="en-US" dirty="0"/>
              <a:t>监测网络系统以便检测到拥塞在何时、何处发生。</a:t>
            </a:r>
          </a:p>
          <a:p>
            <a:pPr lvl="2"/>
            <a:r>
              <a:rPr lang="zh-CN" altLang="en-US" dirty="0"/>
              <a:t>将拥塞发生的信息传送到可采取行动的地方。</a:t>
            </a:r>
          </a:p>
          <a:p>
            <a:pPr lvl="2"/>
            <a:r>
              <a:rPr lang="zh-CN" altLang="en-US" dirty="0"/>
              <a:t>调整网络系统的运行以解决出现的问题。</a:t>
            </a:r>
          </a:p>
        </p:txBody>
      </p:sp>
    </p:spTree>
    <p:extLst>
      <p:ext uri="{BB962C8B-B14F-4D97-AF65-F5344CB8AC3E}">
        <p14:creationId xmlns:p14="http://schemas.microsoft.com/office/powerpoint/2010/main" val="114279369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121</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en-US" altLang="zh-CN" dirty="0" smtClean="0"/>
              <a:t>1999</a:t>
            </a:r>
            <a:r>
              <a:rPr lang="zh-CN" altLang="en-US" dirty="0" smtClean="0"/>
              <a:t>年公布的因特网建议标准</a:t>
            </a:r>
            <a:r>
              <a:rPr lang="en-US" altLang="zh-CN" dirty="0" smtClean="0"/>
              <a:t>RFC 2581</a:t>
            </a:r>
            <a:r>
              <a:rPr lang="zh-CN" altLang="en-US" dirty="0" smtClean="0"/>
              <a:t>定义了进行拥塞控制的四种算法：</a:t>
            </a:r>
            <a:r>
              <a:rPr lang="zh-CN" altLang="en-US" dirty="0" smtClean="0">
                <a:solidFill>
                  <a:srgbClr val="FF0000"/>
                </a:solidFill>
              </a:rPr>
              <a:t>慢开始（</a:t>
            </a:r>
            <a:r>
              <a:rPr lang="en-US" altLang="zh-CN" dirty="0" smtClean="0">
                <a:solidFill>
                  <a:srgbClr val="FF0000"/>
                </a:solidFill>
              </a:rPr>
              <a:t>slow-start</a:t>
            </a:r>
            <a:r>
              <a:rPr lang="zh-CN" altLang="en-US" dirty="0" smtClean="0">
                <a:solidFill>
                  <a:srgbClr val="FF0000"/>
                </a:solidFill>
              </a:rPr>
              <a:t>）</a:t>
            </a:r>
            <a:r>
              <a:rPr lang="zh-CN" altLang="en-US" dirty="0" smtClean="0"/>
              <a:t>、</a:t>
            </a:r>
            <a:r>
              <a:rPr lang="zh-CN" altLang="en-US" dirty="0">
                <a:solidFill>
                  <a:srgbClr val="FF0000"/>
                </a:solidFill>
              </a:rPr>
              <a:t>拥塞</a:t>
            </a:r>
            <a:r>
              <a:rPr lang="zh-CN" altLang="en-US" dirty="0" smtClean="0">
                <a:solidFill>
                  <a:srgbClr val="FF0000"/>
                </a:solidFill>
              </a:rPr>
              <a:t>避免（</a:t>
            </a:r>
            <a:r>
              <a:rPr lang="en-US" altLang="zh-CN" dirty="0" smtClean="0">
                <a:solidFill>
                  <a:srgbClr val="FF0000"/>
                </a:solidFill>
              </a:rPr>
              <a:t>congestion avoidance</a:t>
            </a:r>
            <a:r>
              <a:rPr lang="zh-CN" altLang="en-US" dirty="0" smtClean="0">
                <a:solidFill>
                  <a:srgbClr val="FF0000"/>
                </a:solidFill>
              </a:rPr>
              <a:t>）</a:t>
            </a:r>
            <a:r>
              <a:rPr lang="zh-CN" altLang="en-US" dirty="0" smtClean="0"/>
              <a:t>、</a:t>
            </a:r>
            <a:r>
              <a:rPr lang="zh-CN" altLang="en-US" dirty="0" smtClean="0">
                <a:solidFill>
                  <a:srgbClr val="FF0000"/>
                </a:solidFill>
              </a:rPr>
              <a:t>快重传（</a:t>
            </a:r>
            <a:r>
              <a:rPr lang="en-US" altLang="zh-CN" dirty="0" smtClean="0">
                <a:solidFill>
                  <a:srgbClr val="FF0000"/>
                </a:solidFill>
              </a:rPr>
              <a:t>fast retransmit</a:t>
            </a:r>
            <a:r>
              <a:rPr lang="zh-CN" altLang="en-US" dirty="0" smtClean="0">
                <a:solidFill>
                  <a:srgbClr val="FF0000"/>
                </a:solidFill>
              </a:rPr>
              <a:t>）</a:t>
            </a:r>
            <a:r>
              <a:rPr lang="zh-CN" altLang="en-US" dirty="0" smtClean="0"/>
              <a:t>、</a:t>
            </a:r>
            <a:r>
              <a:rPr lang="zh-CN" altLang="en-US" dirty="0">
                <a:solidFill>
                  <a:srgbClr val="FF0000"/>
                </a:solidFill>
              </a:rPr>
              <a:t>快</a:t>
            </a:r>
            <a:r>
              <a:rPr lang="zh-CN" altLang="en-US" dirty="0" smtClean="0">
                <a:solidFill>
                  <a:srgbClr val="FF0000"/>
                </a:solidFill>
              </a:rPr>
              <a:t>恢复（</a:t>
            </a:r>
            <a:r>
              <a:rPr lang="en-US" altLang="zh-CN" dirty="0" smtClean="0">
                <a:solidFill>
                  <a:srgbClr val="FF0000"/>
                </a:solidFill>
              </a:rPr>
              <a:t>fast recovery</a:t>
            </a:r>
            <a:r>
              <a:rPr lang="zh-CN" altLang="en-US" dirty="0" smtClean="0">
                <a:solidFill>
                  <a:srgbClr val="FF0000"/>
                </a:solidFill>
              </a:rPr>
              <a:t>）</a:t>
            </a:r>
            <a:r>
              <a:rPr lang="zh-CN" altLang="en-US" dirty="0" smtClean="0"/>
              <a:t>。</a:t>
            </a:r>
            <a:endParaRPr lang="en-US" altLang="zh-CN" dirty="0" smtClean="0"/>
          </a:p>
          <a:p>
            <a:r>
              <a:rPr lang="zh-CN" altLang="en-US" dirty="0" smtClean="0"/>
              <a:t>之后</a:t>
            </a:r>
            <a:r>
              <a:rPr lang="en-US" altLang="zh-CN" dirty="0" smtClean="0"/>
              <a:t>RFC 2582</a:t>
            </a:r>
            <a:r>
              <a:rPr lang="zh-CN" altLang="en-US" dirty="0" smtClean="0"/>
              <a:t>和</a:t>
            </a:r>
            <a:r>
              <a:rPr lang="en-US" altLang="zh-CN" dirty="0" smtClean="0"/>
              <a:t>RFC 3390</a:t>
            </a:r>
            <a:r>
              <a:rPr lang="zh-CN" altLang="en-US" dirty="0" smtClean="0"/>
              <a:t>又对这些算法进行了一些改进。</a:t>
            </a:r>
            <a:endParaRPr lang="en-US" altLang="zh-CN" dirty="0" smtClean="0"/>
          </a:p>
          <a:p>
            <a:endParaRPr lang="en-US" altLang="zh-CN" dirty="0" smtClean="0"/>
          </a:p>
          <a:p>
            <a:r>
              <a:rPr lang="zh-CN" altLang="en-US" dirty="0" smtClean="0"/>
              <a:t>在讨论拥塞控制时，为了讨论方便做如下假定：</a:t>
            </a:r>
            <a:endParaRPr lang="en-US" altLang="zh-CN" dirty="0" smtClean="0"/>
          </a:p>
          <a:p>
            <a:pPr lvl="1"/>
            <a:r>
              <a:rPr lang="zh-CN" altLang="en-US" dirty="0" smtClean="0"/>
              <a:t>数据是单方向发送，而另一个方向只传送确认；</a:t>
            </a:r>
            <a:endParaRPr lang="en-US" altLang="zh-CN" dirty="0" smtClean="0"/>
          </a:p>
          <a:p>
            <a:pPr lvl="1"/>
            <a:r>
              <a:rPr lang="zh-CN" altLang="en-US" dirty="0"/>
              <a:t>接收方总是有足够大的缓存</a:t>
            </a:r>
            <a:r>
              <a:rPr lang="zh-CN" altLang="en-US" dirty="0" smtClean="0"/>
              <a:t>空间，因而发送窗口的大小由网络的拥塞程度来决定。</a:t>
            </a:r>
            <a:endParaRPr lang="zh-CN" altLang="en-US" dirty="0"/>
          </a:p>
        </p:txBody>
      </p:sp>
    </p:spTree>
    <p:extLst>
      <p:ext uri="{BB962C8B-B14F-4D97-AF65-F5344CB8AC3E}">
        <p14:creationId xmlns:p14="http://schemas.microsoft.com/office/powerpoint/2010/main" val="173495948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122</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a:t>
            </a:r>
            <a:endParaRPr lang="en-US" altLang="zh-CN" dirty="0" smtClean="0">
              <a:solidFill>
                <a:srgbClr val="FF0000"/>
              </a:solidFill>
            </a:endParaRPr>
          </a:p>
          <a:p>
            <a:pPr lvl="1"/>
            <a:r>
              <a:rPr lang="zh-CN" altLang="en-US" dirty="0"/>
              <a:t>发送方维持一个叫做拥塞窗口 </a:t>
            </a:r>
            <a:r>
              <a:rPr lang="en-US" altLang="zh-CN" dirty="0" err="1"/>
              <a:t>cwnd</a:t>
            </a:r>
            <a:r>
              <a:rPr lang="en-US" altLang="zh-CN" dirty="0"/>
              <a:t> (congestion window)</a:t>
            </a:r>
            <a:r>
              <a:rPr lang="zh-CN" altLang="en-US" dirty="0"/>
              <a:t>的状态变量。拥塞窗口的大小取决于网络的拥塞程度，并且动态地在变化。发送方让自己的发送窗口等于拥塞窗口。如再考虑到接收方的接收能力，则发送窗口还可能小于拥塞窗口。</a:t>
            </a:r>
          </a:p>
          <a:p>
            <a:pPr lvl="1"/>
            <a:r>
              <a:rPr lang="zh-CN" altLang="en-US" dirty="0"/>
              <a:t>发送方控制拥塞窗口的原则是：只要网络没有出现拥塞，拥塞窗口就再增大一些，以便把更多的分组发送出去。但只要网络出现拥塞，拥塞窗口就减小一些，以减少注入到网络中的分组数。 </a:t>
            </a:r>
          </a:p>
        </p:txBody>
      </p:sp>
    </p:spTree>
    <p:extLst>
      <p:ext uri="{BB962C8B-B14F-4D97-AF65-F5344CB8AC3E}">
        <p14:creationId xmlns:p14="http://schemas.microsoft.com/office/powerpoint/2010/main" val="128664806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123</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避免：慢开始算法</a:t>
            </a:r>
            <a:endParaRPr lang="en-US" altLang="zh-CN" dirty="0" smtClean="0">
              <a:solidFill>
                <a:srgbClr val="FF0000"/>
              </a:solidFill>
            </a:endParaRPr>
          </a:p>
          <a:p>
            <a:pPr lvl="1"/>
            <a:r>
              <a:rPr lang="zh-CN" altLang="en-US" dirty="0"/>
              <a:t>在主机刚刚开始发送报文段时可先设置拥塞</a:t>
            </a:r>
            <a:r>
              <a:rPr lang="zh-CN" altLang="en-US" dirty="0" smtClean="0"/>
              <a:t>窗口</a:t>
            </a:r>
            <a:r>
              <a:rPr lang="en-US" altLang="zh-CN" dirty="0" err="1" smtClean="0"/>
              <a:t>cwnd</a:t>
            </a:r>
            <a:r>
              <a:rPr lang="en-US" altLang="zh-CN" dirty="0" smtClean="0"/>
              <a:t>=1</a:t>
            </a:r>
            <a:r>
              <a:rPr lang="zh-CN" altLang="en-US" dirty="0"/>
              <a:t>，即设置为一个最大报文</a:t>
            </a:r>
            <a:r>
              <a:rPr lang="zh-CN" altLang="en-US" dirty="0" smtClean="0"/>
              <a:t>段</a:t>
            </a:r>
            <a:r>
              <a:rPr lang="en-US" altLang="zh-CN" dirty="0" smtClean="0"/>
              <a:t>MSS</a:t>
            </a:r>
            <a:r>
              <a:rPr lang="zh-CN" altLang="en-US" dirty="0" smtClean="0"/>
              <a:t>的</a:t>
            </a:r>
            <a:r>
              <a:rPr lang="zh-CN" altLang="en-US" dirty="0"/>
              <a:t>数值。</a:t>
            </a:r>
          </a:p>
          <a:p>
            <a:pPr lvl="1"/>
            <a:r>
              <a:rPr lang="zh-CN" altLang="en-US" dirty="0"/>
              <a:t>在每收到一个对新的报文段的确认后，将拥塞窗口</a:t>
            </a:r>
            <a:r>
              <a:rPr lang="zh-CN" altLang="en-US" dirty="0" smtClean="0"/>
              <a:t>加</a:t>
            </a:r>
            <a:r>
              <a:rPr lang="en-US" altLang="zh-CN" dirty="0" smtClean="0"/>
              <a:t>1</a:t>
            </a:r>
            <a:r>
              <a:rPr lang="zh-CN" altLang="en-US" dirty="0"/>
              <a:t>，即增加一</a:t>
            </a:r>
            <a:r>
              <a:rPr lang="zh-CN" altLang="en-US" dirty="0" smtClean="0"/>
              <a:t>个</a:t>
            </a:r>
            <a:r>
              <a:rPr lang="en-US" altLang="zh-CN" dirty="0" smtClean="0"/>
              <a:t>MSS</a:t>
            </a:r>
            <a:r>
              <a:rPr lang="zh-CN" altLang="en-US" dirty="0" smtClean="0"/>
              <a:t>的</a:t>
            </a:r>
            <a:r>
              <a:rPr lang="zh-CN" altLang="en-US" dirty="0"/>
              <a:t>数值。</a:t>
            </a:r>
          </a:p>
          <a:p>
            <a:pPr lvl="1"/>
            <a:r>
              <a:rPr lang="zh-CN" altLang="en-US" dirty="0"/>
              <a:t>用这样的方法逐步增大发送端的拥塞</a:t>
            </a:r>
            <a:r>
              <a:rPr lang="zh-CN" altLang="en-US" dirty="0" smtClean="0"/>
              <a:t>窗口</a:t>
            </a:r>
            <a:r>
              <a:rPr lang="en-US" altLang="zh-CN" dirty="0" err="1" smtClean="0"/>
              <a:t>cwnd</a:t>
            </a:r>
            <a:r>
              <a:rPr lang="zh-CN" altLang="en-US" dirty="0"/>
              <a:t>，可以使分组注入到网络的速率更加合理。</a:t>
            </a:r>
          </a:p>
        </p:txBody>
      </p:sp>
    </p:spTree>
    <p:extLst>
      <p:ext uri="{BB962C8B-B14F-4D97-AF65-F5344CB8AC3E}">
        <p14:creationId xmlns:p14="http://schemas.microsoft.com/office/powerpoint/2010/main" val="298217694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124</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避免：慢开始算法</a:t>
            </a:r>
            <a:endParaRPr lang="en-US" altLang="zh-CN" dirty="0" smtClean="0">
              <a:solidFill>
                <a:srgbClr val="FF0000"/>
              </a:solidFill>
            </a:endParaRPr>
          </a:p>
        </p:txBody>
      </p:sp>
      <p:grpSp>
        <p:nvGrpSpPr>
          <p:cNvPr id="46" name="组合 45"/>
          <p:cNvGrpSpPr/>
          <p:nvPr/>
        </p:nvGrpSpPr>
        <p:grpSpPr>
          <a:xfrm>
            <a:off x="1222535" y="1766480"/>
            <a:ext cx="7304846" cy="3971340"/>
            <a:chOff x="-44618" y="1085850"/>
            <a:chExt cx="10342999" cy="5623056"/>
          </a:xfrm>
        </p:grpSpPr>
        <p:sp>
          <p:nvSpPr>
            <p:cNvPr id="6" name="Rectangle 45"/>
            <p:cNvSpPr>
              <a:spLocks noChangeArrowheads="1"/>
            </p:cNvSpPr>
            <p:nvPr/>
          </p:nvSpPr>
          <p:spPr bwMode="auto">
            <a:xfrm>
              <a:off x="3101975" y="2735263"/>
              <a:ext cx="5969000" cy="11049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 name="Rectangle 41"/>
            <p:cNvSpPr>
              <a:spLocks noChangeArrowheads="1"/>
            </p:cNvSpPr>
            <p:nvPr/>
          </p:nvSpPr>
          <p:spPr bwMode="auto">
            <a:xfrm>
              <a:off x="3111500" y="3933825"/>
              <a:ext cx="5969000" cy="1714500"/>
            </a:xfrm>
            <a:prstGeom prst="rect">
              <a:avLst/>
            </a:prstGeom>
            <a:solidFill>
              <a:srgbClr val="99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 name="Rectangle 40"/>
            <p:cNvSpPr>
              <a:spLocks noChangeArrowheads="1"/>
            </p:cNvSpPr>
            <p:nvPr/>
          </p:nvSpPr>
          <p:spPr bwMode="auto">
            <a:xfrm>
              <a:off x="3098800" y="1739900"/>
              <a:ext cx="5969000" cy="8255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 name="Text Box 4"/>
            <p:cNvSpPr txBox="1">
              <a:spLocks noChangeArrowheads="1"/>
            </p:cNvSpPr>
            <p:nvPr/>
          </p:nvSpPr>
          <p:spPr bwMode="auto">
            <a:xfrm>
              <a:off x="2590800" y="1087439"/>
              <a:ext cx="1024092"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rgbClr val="FF0000"/>
                  </a:solidFill>
                  <a:latin typeface="+mj-ea"/>
                  <a:ea typeface="+mj-ea"/>
                </a:rPr>
                <a:t>发送方</a:t>
              </a:r>
            </a:p>
          </p:txBody>
        </p:sp>
        <p:sp>
          <p:nvSpPr>
            <p:cNvPr id="10" name="Text Box 5"/>
            <p:cNvSpPr txBox="1">
              <a:spLocks noChangeArrowheads="1"/>
            </p:cNvSpPr>
            <p:nvPr/>
          </p:nvSpPr>
          <p:spPr bwMode="auto">
            <a:xfrm>
              <a:off x="5903912" y="1085850"/>
              <a:ext cx="1024092"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rgbClr val="FF0000"/>
                  </a:solidFill>
                  <a:latin typeface="+mj-ea"/>
                  <a:ea typeface="+mj-ea"/>
                </a:rPr>
                <a:t>接收方</a:t>
              </a:r>
            </a:p>
          </p:txBody>
        </p:sp>
        <p:sp>
          <p:nvSpPr>
            <p:cNvPr id="11" name="Text Box 6"/>
            <p:cNvSpPr txBox="1">
              <a:spLocks noChangeArrowheads="1"/>
            </p:cNvSpPr>
            <p:nvPr/>
          </p:nvSpPr>
          <p:spPr bwMode="auto">
            <a:xfrm>
              <a:off x="1885768" y="1553757"/>
              <a:ext cx="1192050"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发送 </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1</a:t>
              </a:r>
            </a:p>
          </p:txBody>
        </p:sp>
        <p:sp>
          <p:nvSpPr>
            <p:cNvPr id="12" name="Line 7"/>
            <p:cNvSpPr>
              <a:spLocks noChangeShapeType="1"/>
            </p:cNvSpPr>
            <p:nvPr/>
          </p:nvSpPr>
          <p:spPr bwMode="auto">
            <a:xfrm>
              <a:off x="3101975" y="1771650"/>
              <a:ext cx="3309938" cy="319088"/>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3" name="Line 8"/>
            <p:cNvSpPr>
              <a:spLocks noChangeShapeType="1"/>
            </p:cNvSpPr>
            <p:nvPr/>
          </p:nvSpPr>
          <p:spPr bwMode="auto">
            <a:xfrm>
              <a:off x="3101975" y="2760663"/>
              <a:ext cx="3309938" cy="319087"/>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4" name="Line 9"/>
            <p:cNvSpPr>
              <a:spLocks noChangeShapeType="1"/>
            </p:cNvSpPr>
            <p:nvPr/>
          </p:nvSpPr>
          <p:spPr bwMode="auto">
            <a:xfrm flipH="1">
              <a:off x="3101975" y="2227263"/>
              <a:ext cx="3309938" cy="319087"/>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5" name="Text Box 10"/>
            <p:cNvSpPr txBox="1">
              <a:spLocks noChangeArrowheads="1"/>
            </p:cNvSpPr>
            <p:nvPr/>
          </p:nvSpPr>
          <p:spPr bwMode="auto">
            <a:xfrm>
              <a:off x="6457955" y="1990937"/>
              <a:ext cx="1192050"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smtClean="0">
                  <a:solidFill>
                    <a:schemeClr val="tx1"/>
                  </a:solidFill>
                  <a:latin typeface="+mj-ea"/>
                  <a:ea typeface="+mj-ea"/>
                </a:rPr>
                <a:t>确认 </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1</a:t>
              </a:r>
              <a:endParaRPr lang="en-US" altLang="zh-CN" sz="1400" dirty="0">
                <a:solidFill>
                  <a:schemeClr val="tx1"/>
                </a:solidFill>
                <a:latin typeface="+mj-ea"/>
                <a:ea typeface="+mj-ea"/>
              </a:endParaRPr>
            </a:p>
          </p:txBody>
        </p:sp>
        <p:sp>
          <p:nvSpPr>
            <p:cNvPr id="16" name="Line 11"/>
            <p:cNvSpPr>
              <a:spLocks noChangeShapeType="1"/>
            </p:cNvSpPr>
            <p:nvPr/>
          </p:nvSpPr>
          <p:spPr bwMode="auto">
            <a:xfrm>
              <a:off x="3101975" y="5741988"/>
              <a:ext cx="3309938" cy="319087"/>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7" name="Line 12"/>
            <p:cNvSpPr>
              <a:spLocks noChangeShapeType="1"/>
            </p:cNvSpPr>
            <p:nvPr/>
          </p:nvSpPr>
          <p:spPr bwMode="auto">
            <a:xfrm flipH="1">
              <a:off x="3101975" y="4356100"/>
              <a:ext cx="3309938" cy="319088"/>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nvGrpSpPr>
            <p:cNvPr id="18" name="Group 13"/>
            <p:cNvGrpSpPr>
              <a:grpSpLocks/>
            </p:cNvGrpSpPr>
            <p:nvPr/>
          </p:nvGrpSpPr>
          <p:grpSpPr bwMode="auto">
            <a:xfrm>
              <a:off x="3101975" y="1614488"/>
              <a:ext cx="3309938" cy="4872037"/>
              <a:chOff x="2042" y="674"/>
              <a:chExt cx="1569" cy="2711"/>
            </a:xfrm>
          </p:grpSpPr>
          <p:sp>
            <p:nvSpPr>
              <p:cNvPr id="19" name="Line 14"/>
              <p:cNvSpPr>
                <a:spLocks noChangeShapeType="1"/>
              </p:cNvSpPr>
              <p:nvPr/>
            </p:nvSpPr>
            <p:spPr bwMode="auto">
              <a:xfrm>
                <a:off x="2042" y="674"/>
                <a:ext cx="0" cy="2711"/>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0" name="Line 15"/>
              <p:cNvSpPr>
                <a:spLocks noChangeShapeType="1"/>
              </p:cNvSpPr>
              <p:nvPr/>
            </p:nvSpPr>
            <p:spPr bwMode="auto">
              <a:xfrm>
                <a:off x="3611" y="674"/>
                <a:ext cx="0" cy="2711"/>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21" name="Text Box 16"/>
            <p:cNvSpPr txBox="1">
              <a:spLocks noChangeArrowheads="1"/>
            </p:cNvSpPr>
            <p:nvPr/>
          </p:nvSpPr>
          <p:spPr bwMode="auto">
            <a:xfrm>
              <a:off x="1350117" y="2470180"/>
              <a:ext cx="1727701"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发送 </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2</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3</a:t>
              </a:r>
            </a:p>
          </p:txBody>
        </p:sp>
        <p:sp>
          <p:nvSpPr>
            <p:cNvPr id="22" name="Line 17"/>
            <p:cNvSpPr>
              <a:spLocks noChangeShapeType="1"/>
            </p:cNvSpPr>
            <p:nvPr/>
          </p:nvSpPr>
          <p:spPr bwMode="auto">
            <a:xfrm>
              <a:off x="3101975" y="3079750"/>
              <a:ext cx="3309938" cy="319088"/>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3" name="Text Box 18"/>
            <p:cNvSpPr txBox="1">
              <a:spLocks noChangeArrowheads="1"/>
            </p:cNvSpPr>
            <p:nvPr/>
          </p:nvSpPr>
          <p:spPr bwMode="auto">
            <a:xfrm>
              <a:off x="6406035" y="3049055"/>
              <a:ext cx="1777634"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smtClean="0">
                  <a:solidFill>
                    <a:schemeClr val="tx1"/>
                  </a:solidFill>
                  <a:latin typeface="+mj-ea"/>
                  <a:ea typeface="+mj-ea"/>
                </a:rPr>
                <a:t>确认 </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2</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3 </a:t>
              </a:r>
              <a:endParaRPr lang="en-US" altLang="zh-CN" sz="1400" dirty="0">
                <a:solidFill>
                  <a:schemeClr val="tx1"/>
                </a:solidFill>
                <a:latin typeface="+mj-ea"/>
                <a:ea typeface="+mj-ea"/>
              </a:endParaRPr>
            </a:p>
          </p:txBody>
        </p:sp>
        <p:sp>
          <p:nvSpPr>
            <p:cNvPr id="24" name="Line 19"/>
            <p:cNvSpPr>
              <a:spLocks noChangeShapeType="1"/>
            </p:cNvSpPr>
            <p:nvPr/>
          </p:nvSpPr>
          <p:spPr bwMode="auto">
            <a:xfrm flipH="1">
              <a:off x="3101975" y="3187700"/>
              <a:ext cx="3309938" cy="319088"/>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5" name="Line 20"/>
            <p:cNvSpPr>
              <a:spLocks noChangeShapeType="1"/>
            </p:cNvSpPr>
            <p:nvPr/>
          </p:nvSpPr>
          <p:spPr bwMode="auto">
            <a:xfrm flipH="1">
              <a:off x="3101975" y="3506788"/>
              <a:ext cx="3309938" cy="319087"/>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6" name="Text Box 21"/>
            <p:cNvSpPr txBox="1">
              <a:spLocks noChangeArrowheads="1"/>
            </p:cNvSpPr>
            <p:nvPr/>
          </p:nvSpPr>
          <p:spPr bwMode="auto">
            <a:xfrm>
              <a:off x="1371099" y="3690774"/>
              <a:ext cx="1727701"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发送 </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4</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7</a:t>
              </a:r>
            </a:p>
          </p:txBody>
        </p:sp>
        <p:sp>
          <p:nvSpPr>
            <p:cNvPr id="27" name="Text Box 22"/>
            <p:cNvSpPr txBox="1">
              <a:spLocks noChangeArrowheads="1"/>
            </p:cNvSpPr>
            <p:nvPr/>
          </p:nvSpPr>
          <p:spPr bwMode="auto">
            <a:xfrm>
              <a:off x="6406035" y="4515643"/>
              <a:ext cx="1777634"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 </a:t>
              </a:r>
              <a:r>
                <a:rPr lang="zh-CN" altLang="en-US" sz="1400" dirty="0" smtClean="0">
                  <a:solidFill>
                    <a:schemeClr val="tx1"/>
                  </a:solidFill>
                  <a:latin typeface="+mj-ea"/>
                  <a:ea typeface="+mj-ea"/>
                </a:rPr>
                <a:t>确认</a:t>
              </a:r>
              <a:r>
                <a:rPr lang="en-US" altLang="zh-CN" sz="1400" dirty="0" smtClean="0">
                  <a:solidFill>
                    <a:schemeClr val="tx1"/>
                  </a:solidFill>
                  <a:latin typeface="+mj-ea"/>
                  <a:ea typeface="+mj-ea"/>
                </a:rPr>
                <a:t>M</a:t>
              </a:r>
              <a:r>
                <a:rPr lang="en-US" altLang="zh-CN" sz="1400" baseline="-25000" dirty="0" smtClean="0">
                  <a:solidFill>
                    <a:schemeClr val="tx1"/>
                  </a:solidFill>
                  <a:latin typeface="+mj-ea"/>
                  <a:ea typeface="+mj-ea"/>
                </a:rPr>
                <a:t>4</a:t>
              </a:r>
              <a:r>
                <a:rPr lang="en-US" altLang="zh-CN" sz="1400" dirty="0" smtClean="0">
                  <a:solidFill>
                    <a:schemeClr val="tx1"/>
                  </a:solidFill>
                  <a:latin typeface="+mj-ea"/>
                  <a:ea typeface="+mj-ea"/>
                </a:rPr>
                <a:t>~M</a:t>
              </a:r>
              <a:r>
                <a:rPr lang="en-US" altLang="zh-CN" sz="1400" baseline="-25000" dirty="0" smtClean="0">
                  <a:solidFill>
                    <a:schemeClr val="tx1"/>
                  </a:solidFill>
                  <a:latin typeface="+mj-ea"/>
                  <a:ea typeface="+mj-ea"/>
                </a:rPr>
                <a:t>7 </a:t>
              </a:r>
              <a:endParaRPr lang="en-US" altLang="zh-CN" sz="1400" dirty="0">
                <a:solidFill>
                  <a:schemeClr val="tx1"/>
                </a:solidFill>
                <a:latin typeface="+mj-ea"/>
                <a:ea typeface="+mj-ea"/>
              </a:endParaRPr>
            </a:p>
          </p:txBody>
        </p:sp>
        <p:sp>
          <p:nvSpPr>
            <p:cNvPr id="28" name="Line 23"/>
            <p:cNvSpPr>
              <a:spLocks noChangeShapeType="1"/>
            </p:cNvSpPr>
            <p:nvPr/>
          </p:nvSpPr>
          <p:spPr bwMode="auto">
            <a:xfrm flipH="1">
              <a:off x="3101975" y="4675188"/>
              <a:ext cx="3309938" cy="320675"/>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9" name="Line 24"/>
            <p:cNvSpPr>
              <a:spLocks noChangeShapeType="1"/>
            </p:cNvSpPr>
            <p:nvPr/>
          </p:nvSpPr>
          <p:spPr bwMode="auto">
            <a:xfrm flipH="1">
              <a:off x="3101975" y="4995863"/>
              <a:ext cx="3309938" cy="319087"/>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0" name="Line 25"/>
            <p:cNvSpPr>
              <a:spLocks noChangeShapeType="1"/>
            </p:cNvSpPr>
            <p:nvPr/>
          </p:nvSpPr>
          <p:spPr bwMode="auto">
            <a:xfrm flipH="1">
              <a:off x="3101975" y="5314950"/>
              <a:ext cx="3309938" cy="319088"/>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1" name="Text Box 26"/>
            <p:cNvSpPr txBox="1">
              <a:spLocks noChangeArrowheads="1"/>
            </p:cNvSpPr>
            <p:nvPr/>
          </p:nvSpPr>
          <p:spPr bwMode="auto">
            <a:xfrm>
              <a:off x="-24956" y="1509714"/>
              <a:ext cx="1285875" cy="40640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200">
                  <a:solidFill>
                    <a:schemeClr val="tx1"/>
                  </a:solidFill>
                  <a:latin typeface="+mj-ea"/>
                  <a:ea typeface="+mj-ea"/>
                </a:rPr>
                <a:t>cwnd = 1 </a:t>
              </a:r>
            </a:p>
          </p:txBody>
        </p:sp>
        <p:sp>
          <p:nvSpPr>
            <p:cNvPr id="32" name="Text Box 27"/>
            <p:cNvSpPr txBox="1">
              <a:spLocks noChangeArrowheads="1"/>
            </p:cNvSpPr>
            <p:nvPr/>
          </p:nvSpPr>
          <p:spPr bwMode="auto">
            <a:xfrm>
              <a:off x="-24956" y="2484871"/>
              <a:ext cx="1285875" cy="406400"/>
            </a:xfrm>
            <a:prstGeom prst="rect">
              <a:avLst/>
            </a:prstGeom>
            <a:solidFill>
              <a:srgbClr val="FFCCFF"/>
            </a:solidFill>
            <a:ln>
              <a:noFill/>
            </a:ln>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200" dirty="0" err="1">
                  <a:solidFill>
                    <a:schemeClr val="tx1"/>
                  </a:solidFill>
                  <a:latin typeface="+mj-ea"/>
                  <a:ea typeface="+mj-ea"/>
                </a:rPr>
                <a:t>cwnd</a:t>
              </a:r>
              <a:r>
                <a:rPr lang="en-US" altLang="zh-CN" sz="1200" dirty="0">
                  <a:solidFill>
                    <a:schemeClr val="tx1"/>
                  </a:solidFill>
                  <a:latin typeface="+mj-ea"/>
                  <a:ea typeface="+mj-ea"/>
                </a:rPr>
                <a:t> = 2 </a:t>
              </a:r>
            </a:p>
          </p:txBody>
        </p:sp>
        <p:sp>
          <p:nvSpPr>
            <p:cNvPr id="33" name="Text Box 28"/>
            <p:cNvSpPr txBox="1">
              <a:spLocks noChangeArrowheads="1"/>
            </p:cNvSpPr>
            <p:nvPr/>
          </p:nvSpPr>
          <p:spPr bwMode="auto">
            <a:xfrm>
              <a:off x="-24956" y="3692301"/>
              <a:ext cx="1285875" cy="406400"/>
            </a:xfrm>
            <a:prstGeom prst="rect">
              <a:avLst/>
            </a:prstGeom>
            <a:solidFill>
              <a:srgbClr val="99FF33"/>
            </a:solidFill>
            <a:ln>
              <a:noFill/>
            </a:ln>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200" dirty="0" err="1">
                  <a:solidFill>
                    <a:schemeClr val="tx1"/>
                  </a:solidFill>
                  <a:latin typeface="+mj-ea"/>
                  <a:ea typeface="+mj-ea"/>
                </a:rPr>
                <a:t>cwnd</a:t>
              </a:r>
              <a:r>
                <a:rPr lang="en-US" altLang="zh-CN" sz="1200" dirty="0">
                  <a:solidFill>
                    <a:schemeClr val="tx1"/>
                  </a:solidFill>
                  <a:latin typeface="+mj-ea"/>
                  <a:ea typeface="+mj-ea"/>
                </a:rPr>
                <a:t> = 4 </a:t>
              </a:r>
            </a:p>
          </p:txBody>
        </p:sp>
        <p:sp>
          <p:nvSpPr>
            <p:cNvPr id="34" name="Text Box 29"/>
            <p:cNvSpPr txBox="1">
              <a:spLocks noChangeArrowheads="1"/>
            </p:cNvSpPr>
            <p:nvPr/>
          </p:nvSpPr>
          <p:spPr bwMode="auto">
            <a:xfrm>
              <a:off x="1250250" y="5538058"/>
              <a:ext cx="1827568"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发送 </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8</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15</a:t>
              </a:r>
            </a:p>
          </p:txBody>
        </p:sp>
        <p:sp>
          <p:nvSpPr>
            <p:cNvPr id="35" name="Text Box 30"/>
            <p:cNvSpPr txBox="1">
              <a:spLocks noChangeArrowheads="1"/>
            </p:cNvSpPr>
            <p:nvPr/>
          </p:nvSpPr>
          <p:spPr bwMode="auto">
            <a:xfrm>
              <a:off x="-44618" y="5496756"/>
              <a:ext cx="1230635" cy="392205"/>
            </a:xfrm>
            <a:prstGeom prst="rect">
              <a:avLst/>
            </a:prstGeom>
            <a:solidFill>
              <a:srgbClr val="CCECFF"/>
            </a:solidFill>
            <a:ln>
              <a:noFill/>
            </a:ln>
            <a:effectLst/>
            <a:extLst>
              <a:ext uri="{91240B29-F687-4F45-9708-019B960494DF}">
                <a14:hiddenLine xmlns:a14="http://schemas.microsoft.com/office/drawing/2010/main" w="9525">
                  <a:solidFill>
                    <a:schemeClr val="folHlink"/>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r" eaLnBrk="1" hangingPunct="1">
                <a:spcBef>
                  <a:spcPct val="0"/>
                </a:spcBef>
                <a:buClrTx/>
                <a:buSzTx/>
                <a:buFontTx/>
                <a:buNone/>
              </a:pPr>
              <a:r>
                <a:rPr lang="en-US" altLang="zh-CN" sz="1200" dirty="0" err="1">
                  <a:solidFill>
                    <a:schemeClr val="tx1"/>
                  </a:solidFill>
                  <a:latin typeface="+mj-ea"/>
                  <a:ea typeface="+mj-ea"/>
                </a:rPr>
                <a:t>cwnd</a:t>
              </a:r>
              <a:r>
                <a:rPr lang="en-US" altLang="zh-CN" sz="1200" dirty="0">
                  <a:solidFill>
                    <a:schemeClr val="tx1"/>
                  </a:solidFill>
                  <a:latin typeface="+mj-ea"/>
                  <a:ea typeface="+mj-ea"/>
                </a:rPr>
                <a:t> = </a:t>
              </a:r>
              <a:r>
                <a:rPr lang="en-US" altLang="zh-CN" sz="1200" dirty="0" smtClean="0">
                  <a:solidFill>
                    <a:schemeClr val="tx1"/>
                  </a:solidFill>
                  <a:latin typeface="+mj-ea"/>
                  <a:ea typeface="+mj-ea"/>
                </a:rPr>
                <a:t>8</a:t>
              </a:r>
              <a:endParaRPr lang="en-US" altLang="zh-CN" sz="1200" dirty="0">
                <a:solidFill>
                  <a:schemeClr val="tx1"/>
                </a:solidFill>
                <a:latin typeface="+mj-ea"/>
                <a:ea typeface="+mj-ea"/>
              </a:endParaRPr>
            </a:p>
          </p:txBody>
        </p:sp>
        <p:sp>
          <p:nvSpPr>
            <p:cNvPr id="36" name="Text Box 31"/>
            <p:cNvSpPr txBox="1">
              <a:spLocks noChangeArrowheads="1"/>
            </p:cNvSpPr>
            <p:nvPr/>
          </p:nvSpPr>
          <p:spPr bwMode="auto">
            <a:xfrm rot="5400000">
              <a:off x="4591179" y="6036065"/>
              <a:ext cx="515677"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b="1">
                  <a:solidFill>
                    <a:schemeClr val="tx1"/>
                  </a:solidFill>
                  <a:latin typeface="+mj-ea"/>
                  <a:ea typeface="+mj-ea"/>
                </a:rPr>
                <a:t>…</a:t>
              </a:r>
            </a:p>
          </p:txBody>
        </p:sp>
        <p:sp>
          <p:nvSpPr>
            <p:cNvPr id="37" name="Line 32"/>
            <p:cNvSpPr>
              <a:spLocks noChangeShapeType="1"/>
            </p:cNvSpPr>
            <p:nvPr/>
          </p:nvSpPr>
          <p:spPr bwMode="auto">
            <a:xfrm>
              <a:off x="3101975" y="3932238"/>
              <a:ext cx="3309938" cy="319087"/>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8" name="Line 33"/>
            <p:cNvSpPr>
              <a:spLocks noChangeShapeType="1"/>
            </p:cNvSpPr>
            <p:nvPr/>
          </p:nvSpPr>
          <p:spPr bwMode="auto">
            <a:xfrm>
              <a:off x="3101975" y="4251325"/>
              <a:ext cx="3309938" cy="319088"/>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9" name="Line 34"/>
            <p:cNvSpPr>
              <a:spLocks noChangeShapeType="1"/>
            </p:cNvSpPr>
            <p:nvPr/>
          </p:nvSpPr>
          <p:spPr bwMode="auto">
            <a:xfrm>
              <a:off x="3101975" y="4570413"/>
              <a:ext cx="3309938" cy="319087"/>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0" name="Line 35"/>
            <p:cNvSpPr>
              <a:spLocks noChangeShapeType="1"/>
            </p:cNvSpPr>
            <p:nvPr/>
          </p:nvSpPr>
          <p:spPr bwMode="auto">
            <a:xfrm>
              <a:off x="3101975" y="4889500"/>
              <a:ext cx="3309938" cy="319088"/>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1" name="Rectangle 36"/>
            <p:cNvSpPr>
              <a:spLocks noChangeArrowheads="1"/>
            </p:cNvSpPr>
            <p:nvPr/>
          </p:nvSpPr>
          <p:spPr bwMode="auto">
            <a:xfrm>
              <a:off x="3149600" y="6272213"/>
              <a:ext cx="358613" cy="43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i="1">
                  <a:solidFill>
                    <a:schemeClr val="tx1"/>
                  </a:solidFill>
                  <a:latin typeface="+mj-ea"/>
                  <a:ea typeface="+mj-ea"/>
                </a:rPr>
                <a:t>t</a:t>
              </a:r>
            </a:p>
          </p:txBody>
        </p:sp>
        <p:sp>
          <p:nvSpPr>
            <p:cNvPr id="42" name="Rectangle 37"/>
            <p:cNvSpPr>
              <a:spLocks noChangeArrowheads="1"/>
            </p:cNvSpPr>
            <p:nvPr/>
          </p:nvSpPr>
          <p:spPr bwMode="auto">
            <a:xfrm>
              <a:off x="6465888" y="6272213"/>
              <a:ext cx="358613" cy="43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i="1">
                  <a:solidFill>
                    <a:schemeClr val="tx1"/>
                  </a:solidFill>
                  <a:latin typeface="+mj-ea"/>
                  <a:ea typeface="+mj-ea"/>
                </a:rPr>
                <a:t>t</a:t>
              </a:r>
            </a:p>
          </p:txBody>
        </p:sp>
        <p:sp>
          <p:nvSpPr>
            <p:cNvPr id="43" name="Text Box 42"/>
            <p:cNvSpPr txBox="1">
              <a:spLocks noChangeArrowheads="1"/>
            </p:cNvSpPr>
            <p:nvPr/>
          </p:nvSpPr>
          <p:spPr bwMode="auto">
            <a:xfrm>
              <a:off x="9303795" y="1989541"/>
              <a:ext cx="994586" cy="435784"/>
            </a:xfrm>
            <a:prstGeom prst="rect">
              <a:avLst/>
            </a:prstGeom>
            <a:solidFill>
              <a:srgbClr val="CCECFF"/>
            </a:solidFill>
            <a:ln>
              <a:noFill/>
            </a:ln>
            <a:effectLst/>
            <a:extLst>
              <a:ext uri="{91240B29-F687-4F45-9708-019B960494DF}">
                <a14:hiddenLine xmlns:a14="http://schemas.microsoft.com/office/drawing/2010/main" w="9525">
                  <a:solidFill>
                    <a:srgbClr val="99CCFF"/>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轮次 </a:t>
              </a:r>
              <a:r>
                <a:rPr lang="en-US" altLang="zh-CN" sz="1400" dirty="0">
                  <a:solidFill>
                    <a:schemeClr val="tx1"/>
                  </a:solidFill>
                  <a:latin typeface="+mj-ea"/>
                  <a:ea typeface="+mj-ea"/>
                </a:rPr>
                <a:t>1</a:t>
              </a:r>
            </a:p>
          </p:txBody>
        </p:sp>
        <p:sp>
          <p:nvSpPr>
            <p:cNvPr id="44" name="Text Box 43"/>
            <p:cNvSpPr txBox="1">
              <a:spLocks noChangeArrowheads="1"/>
            </p:cNvSpPr>
            <p:nvPr/>
          </p:nvSpPr>
          <p:spPr bwMode="auto">
            <a:xfrm>
              <a:off x="9303795" y="3049053"/>
              <a:ext cx="994586" cy="435784"/>
            </a:xfrm>
            <a:prstGeom prst="rect">
              <a:avLst/>
            </a:prstGeom>
            <a:solidFill>
              <a:srgbClr val="CCECFF"/>
            </a:solidFill>
            <a:ln>
              <a:noFill/>
            </a:ln>
            <a:effectLst/>
            <a:extLst>
              <a:ext uri="{91240B29-F687-4F45-9708-019B960494DF}">
                <a14:hiddenLine xmlns:a14="http://schemas.microsoft.com/office/drawing/2010/main" w="9525">
                  <a:solidFill>
                    <a:srgbClr val="99CCFF"/>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轮次 </a:t>
              </a:r>
              <a:r>
                <a:rPr lang="en-US" altLang="zh-CN" sz="1400" dirty="0">
                  <a:solidFill>
                    <a:schemeClr val="tx1"/>
                  </a:solidFill>
                  <a:latin typeface="+mj-ea"/>
                  <a:ea typeface="+mj-ea"/>
                </a:rPr>
                <a:t>2</a:t>
              </a:r>
            </a:p>
          </p:txBody>
        </p:sp>
        <p:sp>
          <p:nvSpPr>
            <p:cNvPr id="45" name="Text Box 44"/>
            <p:cNvSpPr txBox="1">
              <a:spLocks noChangeArrowheads="1"/>
            </p:cNvSpPr>
            <p:nvPr/>
          </p:nvSpPr>
          <p:spPr bwMode="auto">
            <a:xfrm>
              <a:off x="9303795" y="4570413"/>
              <a:ext cx="994586" cy="435784"/>
            </a:xfrm>
            <a:prstGeom prst="rect">
              <a:avLst/>
            </a:prstGeom>
            <a:solidFill>
              <a:srgbClr val="CCECFF"/>
            </a:solidFill>
            <a:ln>
              <a:noFill/>
            </a:ln>
            <a:effectLst/>
            <a:extLst>
              <a:ext uri="{91240B29-F687-4F45-9708-019B960494DF}">
                <a14:hiddenLine xmlns:a14="http://schemas.microsoft.com/office/drawing/2010/main" w="9525">
                  <a:solidFill>
                    <a:srgbClr val="99CCFF"/>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轮次 </a:t>
              </a:r>
              <a:r>
                <a:rPr lang="en-US" altLang="zh-CN" sz="1400" dirty="0">
                  <a:solidFill>
                    <a:schemeClr val="tx1"/>
                  </a:solidFill>
                  <a:latin typeface="+mj-ea"/>
                  <a:ea typeface="+mj-ea"/>
                </a:rPr>
                <a:t>3</a:t>
              </a:r>
            </a:p>
          </p:txBody>
        </p:sp>
      </p:grpSp>
    </p:spTree>
    <p:extLst>
      <p:ext uri="{BB962C8B-B14F-4D97-AF65-F5344CB8AC3E}">
        <p14:creationId xmlns:p14="http://schemas.microsoft.com/office/powerpoint/2010/main" val="273735397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125</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避免：慢开始算法</a:t>
            </a:r>
            <a:endParaRPr lang="en-US" altLang="zh-CN" dirty="0" smtClean="0">
              <a:solidFill>
                <a:srgbClr val="FF0000"/>
              </a:solidFill>
            </a:endParaRPr>
          </a:p>
          <a:p>
            <a:pPr lvl="1"/>
            <a:r>
              <a:rPr lang="zh-CN" altLang="en-US" dirty="0" smtClean="0"/>
              <a:t>使用</a:t>
            </a:r>
            <a:r>
              <a:rPr lang="zh-CN" altLang="en-US" dirty="0"/>
              <a:t>慢开始算法后，每经过一个传输轮次，拥塞</a:t>
            </a:r>
            <a:r>
              <a:rPr lang="zh-CN" altLang="en-US" dirty="0" smtClean="0"/>
              <a:t>窗口</a:t>
            </a:r>
            <a:r>
              <a:rPr lang="en-US" altLang="zh-CN" dirty="0" err="1" smtClean="0"/>
              <a:t>cwnd</a:t>
            </a:r>
            <a:r>
              <a:rPr lang="zh-CN" altLang="en-US" dirty="0" smtClean="0"/>
              <a:t>就</a:t>
            </a:r>
            <a:r>
              <a:rPr lang="zh-CN" altLang="en-US" dirty="0"/>
              <a:t>加倍。 </a:t>
            </a:r>
          </a:p>
          <a:p>
            <a:pPr lvl="1"/>
            <a:r>
              <a:rPr lang="zh-CN" altLang="en-US" dirty="0"/>
              <a:t>一个传输轮次所经历的时间其实就是往返时间 </a:t>
            </a:r>
            <a:r>
              <a:rPr lang="en-US" altLang="zh-CN" dirty="0"/>
              <a:t>RTT</a:t>
            </a:r>
            <a:r>
              <a:rPr lang="zh-CN" altLang="en-US" dirty="0"/>
              <a:t>。</a:t>
            </a:r>
          </a:p>
          <a:p>
            <a:pPr lvl="1"/>
            <a:r>
              <a:rPr lang="zh-CN" altLang="en-US" dirty="0"/>
              <a:t>“传输轮次”更加强调：把拥塞</a:t>
            </a:r>
            <a:r>
              <a:rPr lang="zh-CN" altLang="en-US" dirty="0" smtClean="0"/>
              <a:t>窗口</a:t>
            </a:r>
            <a:r>
              <a:rPr lang="en-US" altLang="zh-CN" dirty="0" err="1" smtClean="0"/>
              <a:t>cwnd</a:t>
            </a:r>
            <a:r>
              <a:rPr lang="zh-CN" altLang="en-US" dirty="0" smtClean="0"/>
              <a:t>所</a:t>
            </a:r>
            <a:r>
              <a:rPr lang="zh-CN" altLang="en-US" dirty="0"/>
              <a:t>允许发送的报文段都连续发送出去，并收到了对已发送的最后一个字节的确认。</a:t>
            </a:r>
          </a:p>
          <a:p>
            <a:pPr lvl="1"/>
            <a:r>
              <a:rPr lang="zh-CN" altLang="en-US" dirty="0" smtClean="0"/>
              <a:t>例如，拥塞窗口</a:t>
            </a:r>
            <a:r>
              <a:rPr lang="en-US" altLang="zh-CN" dirty="0" err="1" smtClean="0"/>
              <a:t>cwnd</a:t>
            </a:r>
            <a:r>
              <a:rPr lang="en-US" altLang="zh-CN" dirty="0" smtClean="0"/>
              <a:t>=4</a:t>
            </a:r>
            <a:r>
              <a:rPr lang="zh-CN" altLang="en-US" dirty="0" smtClean="0"/>
              <a:t>，这时的往返时间</a:t>
            </a:r>
            <a:r>
              <a:rPr lang="en-US" altLang="zh-CN" dirty="0" smtClean="0"/>
              <a:t>RTT</a:t>
            </a:r>
            <a:r>
              <a:rPr lang="zh-CN" altLang="en-US" dirty="0" smtClean="0"/>
              <a:t>就是发送方连续发送</a:t>
            </a:r>
            <a:r>
              <a:rPr lang="en-US" altLang="zh-CN" dirty="0" smtClean="0"/>
              <a:t>4</a:t>
            </a:r>
            <a:r>
              <a:rPr lang="zh-CN" altLang="en-US" dirty="0" smtClean="0"/>
              <a:t>个报文段，并收到这</a:t>
            </a:r>
            <a:r>
              <a:rPr lang="en-US" altLang="zh-CN" dirty="0" smtClean="0"/>
              <a:t>4</a:t>
            </a:r>
            <a:r>
              <a:rPr lang="zh-CN" altLang="en-US" dirty="0" smtClean="0"/>
              <a:t>个报文段的确认，总共经历的时间。 </a:t>
            </a:r>
            <a:endParaRPr lang="zh-CN" altLang="en-US" dirty="0"/>
          </a:p>
        </p:txBody>
      </p:sp>
    </p:spTree>
    <p:extLst>
      <p:ext uri="{BB962C8B-B14F-4D97-AF65-F5344CB8AC3E}">
        <p14:creationId xmlns:p14="http://schemas.microsoft.com/office/powerpoint/2010/main" val="203400342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126</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避免：慢开始算法</a:t>
            </a:r>
            <a:endParaRPr lang="en-US" altLang="zh-CN" dirty="0" smtClean="0">
              <a:solidFill>
                <a:srgbClr val="FF0000"/>
              </a:solidFill>
            </a:endParaRPr>
          </a:p>
          <a:p>
            <a:pPr lvl="1"/>
            <a:r>
              <a:rPr lang="zh-CN" altLang="en-US" dirty="0"/>
              <a:t>为了</a:t>
            </a:r>
            <a:r>
              <a:rPr lang="zh-CN" altLang="en-US" dirty="0" smtClean="0"/>
              <a:t>防止拥塞窗口</a:t>
            </a:r>
            <a:r>
              <a:rPr lang="en-US" altLang="zh-CN" dirty="0" err="1" smtClean="0"/>
              <a:t>cwnd</a:t>
            </a:r>
            <a:r>
              <a:rPr lang="zh-CN" altLang="en-US" dirty="0" smtClean="0"/>
              <a:t>增长过大引起网络拥塞，</a:t>
            </a:r>
            <a:r>
              <a:rPr lang="zh-CN" altLang="en-US" dirty="0"/>
              <a:t>设置慢开始</a:t>
            </a:r>
            <a:r>
              <a:rPr lang="zh-CN" altLang="en-US" dirty="0" smtClean="0"/>
              <a:t>门限状态变量</a:t>
            </a:r>
            <a:r>
              <a:rPr lang="en-US" altLang="zh-CN" dirty="0" err="1"/>
              <a:t>ssthresh</a:t>
            </a:r>
            <a:r>
              <a:rPr lang="zh-CN" altLang="en-US" dirty="0" smtClean="0"/>
              <a:t>。</a:t>
            </a:r>
            <a:endParaRPr lang="en-US" altLang="zh-CN" dirty="0" smtClean="0"/>
          </a:p>
          <a:p>
            <a:pPr lvl="2"/>
            <a:r>
              <a:rPr lang="zh-CN" altLang="en-US" dirty="0" smtClean="0"/>
              <a:t>当</a:t>
            </a:r>
            <a:r>
              <a:rPr lang="en-US" altLang="zh-CN" dirty="0" err="1" smtClean="0"/>
              <a:t>cwnd</a:t>
            </a:r>
            <a:r>
              <a:rPr lang="en-US" altLang="zh-CN" dirty="0" smtClean="0"/>
              <a:t>&lt;</a:t>
            </a:r>
            <a:r>
              <a:rPr lang="en-US" altLang="zh-CN" dirty="0" err="1" smtClean="0"/>
              <a:t>ssthresh</a:t>
            </a:r>
            <a:r>
              <a:rPr lang="zh-CN" altLang="en-US" dirty="0" smtClean="0"/>
              <a:t>时</a:t>
            </a:r>
            <a:r>
              <a:rPr lang="zh-CN" altLang="en-US" dirty="0"/>
              <a:t>，使用慢开始算法。</a:t>
            </a:r>
          </a:p>
          <a:p>
            <a:pPr lvl="2"/>
            <a:r>
              <a:rPr lang="zh-CN" altLang="en-US" dirty="0" smtClean="0"/>
              <a:t>当</a:t>
            </a:r>
            <a:r>
              <a:rPr lang="en-US" altLang="zh-CN" dirty="0" err="1" smtClean="0"/>
              <a:t>cwnd</a:t>
            </a:r>
            <a:r>
              <a:rPr lang="en-US" altLang="zh-CN" dirty="0" smtClean="0"/>
              <a:t>&gt;</a:t>
            </a:r>
            <a:r>
              <a:rPr lang="en-US" altLang="zh-CN" dirty="0" err="1" smtClean="0"/>
              <a:t>ssthresh</a:t>
            </a:r>
            <a:r>
              <a:rPr lang="zh-CN" altLang="en-US" dirty="0" smtClean="0"/>
              <a:t>时</a:t>
            </a:r>
            <a:r>
              <a:rPr lang="zh-CN" altLang="en-US" dirty="0"/>
              <a:t>，停止使用慢开始算法而改用拥塞避免算法。</a:t>
            </a:r>
          </a:p>
          <a:p>
            <a:pPr lvl="2"/>
            <a:r>
              <a:rPr lang="zh-CN" altLang="en-US" dirty="0" smtClean="0"/>
              <a:t>当</a:t>
            </a:r>
            <a:r>
              <a:rPr lang="en-US" altLang="zh-CN" dirty="0" err="1" smtClean="0"/>
              <a:t>cwnd</a:t>
            </a:r>
            <a:r>
              <a:rPr lang="en-US" altLang="zh-CN" dirty="0" smtClean="0"/>
              <a:t>=</a:t>
            </a:r>
            <a:r>
              <a:rPr lang="en-US" altLang="zh-CN" dirty="0" err="1" smtClean="0"/>
              <a:t>ssthresh</a:t>
            </a:r>
            <a:r>
              <a:rPr lang="zh-CN" altLang="en-US" dirty="0" smtClean="0"/>
              <a:t>时</a:t>
            </a:r>
            <a:r>
              <a:rPr lang="zh-CN" altLang="en-US" dirty="0"/>
              <a:t>，既可使用慢开始算法，也可使用拥塞避免算法。</a:t>
            </a:r>
          </a:p>
          <a:p>
            <a:pPr lvl="1"/>
            <a:r>
              <a:rPr lang="zh-CN" altLang="en-US" dirty="0"/>
              <a:t>拥塞避免算法的思路是让拥塞</a:t>
            </a:r>
            <a:r>
              <a:rPr lang="zh-CN" altLang="en-US" dirty="0" smtClean="0"/>
              <a:t>窗口</a:t>
            </a:r>
            <a:r>
              <a:rPr lang="en-US" altLang="zh-CN" dirty="0" err="1" smtClean="0"/>
              <a:t>cwnd</a:t>
            </a:r>
            <a:r>
              <a:rPr lang="zh-CN" altLang="en-US" dirty="0" smtClean="0"/>
              <a:t>缓慢</a:t>
            </a:r>
            <a:r>
              <a:rPr lang="zh-CN" altLang="en-US" dirty="0"/>
              <a:t>地增大，即每经过一个往返</a:t>
            </a:r>
            <a:r>
              <a:rPr lang="zh-CN" altLang="en-US" dirty="0" smtClean="0"/>
              <a:t>时间</a:t>
            </a:r>
            <a:r>
              <a:rPr lang="en-US" altLang="zh-CN" dirty="0" smtClean="0"/>
              <a:t>RTT</a:t>
            </a:r>
            <a:r>
              <a:rPr lang="zh-CN" altLang="en-US" dirty="0" smtClean="0"/>
              <a:t>就</a:t>
            </a:r>
            <a:r>
              <a:rPr lang="zh-CN" altLang="en-US" dirty="0"/>
              <a:t>把发送方的拥塞</a:t>
            </a:r>
            <a:r>
              <a:rPr lang="zh-CN" altLang="en-US" dirty="0" smtClean="0"/>
              <a:t>窗口</a:t>
            </a:r>
            <a:r>
              <a:rPr lang="en-US" altLang="zh-CN" dirty="0" err="1" smtClean="0"/>
              <a:t>cwnd</a:t>
            </a:r>
            <a:r>
              <a:rPr lang="zh-CN" altLang="en-US" dirty="0" smtClean="0"/>
              <a:t>加 </a:t>
            </a:r>
            <a:r>
              <a:rPr lang="en-US" altLang="zh-CN" dirty="0"/>
              <a:t>1</a:t>
            </a:r>
            <a:r>
              <a:rPr lang="zh-CN" altLang="en-US" dirty="0"/>
              <a:t>，而不是加倍，使拥塞</a:t>
            </a:r>
            <a:r>
              <a:rPr lang="zh-CN" altLang="en-US" dirty="0" smtClean="0"/>
              <a:t>窗口</a:t>
            </a:r>
            <a:r>
              <a:rPr lang="en-US" altLang="zh-CN" dirty="0" err="1" smtClean="0"/>
              <a:t>cwnd</a:t>
            </a:r>
            <a:r>
              <a:rPr lang="zh-CN" altLang="en-US" dirty="0" smtClean="0"/>
              <a:t>按</a:t>
            </a:r>
            <a:r>
              <a:rPr lang="zh-CN" altLang="en-US" dirty="0"/>
              <a:t>线性规律缓慢增长。</a:t>
            </a:r>
          </a:p>
          <a:p>
            <a:pPr lvl="1"/>
            <a:endParaRPr lang="zh-CN" altLang="en-US" dirty="0"/>
          </a:p>
        </p:txBody>
      </p:sp>
    </p:spTree>
    <p:extLst>
      <p:ext uri="{BB962C8B-B14F-4D97-AF65-F5344CB8AC3E}">
        <p14:creationId xmlns:p14="http://schemas.microsoft.com/office/powerpoint/2010/main" val="35758198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127</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避免：慢开始算法</a:t>
            </a:r>
            <a:endParaRPr lang="en-US" altLang="zh-CN" dirty="0" smtClean="0">
              <a:solidFill>
                <a:srgbClr val="FF0000"/>
              </a:solidFill>
            </a:endParaRPr>
          </a:p>
          <a:p>
            <a:pPr lvl="1"/>
            <a:r>
              <a:rPr lang="zh-CN" altLang="en-US" dirty="0"/>
              <a:t>无论在慢开始阶段还是在拥塞避免阶段，只要发送方判断网络出现拥塞（其根据就是没有按时收到确认），就要把慢开始门限 </a:t>
            </a:r>
            <a:r>
              <a:rPr lang="en-US" altLang="zh-CN" dirty="0" err="1" smtClean="0"/>
              <a:t>ssthresh</a:t>
            </a:r>
            <a:r>
              <a:rPr lang="zh-CN" altLang="en-US" dirty="0" smtClean="0"/>
              <a:t>设置</a:t>
            </a:r>
            <a:r>
              <a:rPr lang="zh-CN" altLang="en-US" dirty="0"/>
              <a:t>为出现拥塞时的发送方窗口值的一半（但不能小于</a:t>
            </a:r>
            <a:r>
              <a:rPr lang="en-US" altLang="zh-CN" dirty="0"/>
              <a:t>2</a:t>
            </a:r>
            <a:r>
              <a:rPr lang="zh-CN" altLang="en-US" dirty="0"/>
              <a:t>）。</a:t>
            </a:r>
          </a:p>
          <a:p>
            <a:pPr lvl="1"/>
            <a:r>
              <a:rPr lang="zh-CN" altLang="en-US" dirty="0"/>
              <a:t>然后把拥塞</a:t>
            </a:r>
            <a:r>
              <a:rPr lang="zh-CN" altLang="en-US" dirty="0" smtClean="0"/>
              <a:t>窗口</a:t>
            </a:r>
            <a:r>
              <a:rPr lang="en-US" altLang="zh-CN" dirty="0" err="1" smtClean="0"/>
              <a:t>cwnd</a:t>
            </a:r>
            <a:r>
              <a:rPr lang="zh-CN" altLang="en-US" dirty="0" smtClean="0"/>
              <a:t>重新</a:t>
            </a:r>
            <a:r>
              <a:rPr lang="zh-CN" altLang="en-US" dirty="0"/>
              <a:t>设置</a:t>
            </a:r>
            <a:r>
              <a:rPr lang="zh-CN" altLang="en-US" dirty="0" smtClean="0"/>
              <a:t>为</a:t>
            </a:r>
            <a:r>
              <a:rPr lang="en-US" altLang="zh-CN" dirty="0" smtClean="0"/>
              <a:t>1</a:t>
            </a:r>
            <a:r>
              <a:rPr lang="zh-CN" altLang="en-US" dirty="0" smtClean="0"/>
              <a:t>，重新执行</a:t>
            </a:r>
            <a:r>
              <a:rPr lang="zh-CN" altLang="en-US" dirty="0"/>
              <a:t>慢开始算法。</a:t>
            </a:r>
          </a:p>
          <a:p>
            <a:pPr lvl="1"/>
            <a:r>
              <a:rPr lang="zh-CN" altLang="en-US" dirty="0"/>
              <a:t>这样做的目的就是要迅速减少主机发送到网络中的分组数，使得发生拥塞的路由器有足够时间把队列中积压的分组处理完毕。 </a:t>
            </a:r>
          </a:p>
          <a:p>
            <a:pPr lvl="1"/>
            <a:endParaRPr lang="zh-CN" altLang="en-US" dirty="0"/>
          </a:p>
        </p:txBody>
      </p:sp>
    </p:spTree>
    <p:extLst>
      <p:ext uri="{BB962C8B-B14F-4D97-AF65-F5344CB8AC3E}">
        <p14:creationId xmlns:p14="http://schemas.microsoft.com/office/powerpoint/2010/main" val="204653946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128</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避免：慢开始算法</a:t>
            </a:r>
            <a:endParaRPr lang="en-US" altLang="zh-CN" dirty="0" smtClean="0">
              <a:solidFill>
                <a:srgbClr val="FF0000"/>
              </a:solidFill>
            </a:endParaRPr>
          </a:p>
          <a:p>
            <a:pPr lvl="1"/>
            <a:endParaRPr lang="zh-CN" altLang="en-US" dirty="0"/>
          </a:p>
        </p:txBody>
      </p:sp>
      <p:grpSp>
        <p:nvGrpSpPr>
          <p:cNvPr id="104" name="组合 103"/>
          <p:cNvGrpSpPr/>
          <p:nvPr/>
        </p:nvGrpSpPr>
        <p:grpSpPr>
          <a:xfrm>
            <a:off x="428780" y="1901651"/>
            <a:ext cx="8391692" cy="3476129"/>
            <a:chOff x="93639" y="580166"/>
            <a:chExt cx="9483356" cy="3928334"/>
          </a:xfrm>
        </p:grpSpPr>
        <p:sp>
          <p:nvSpPr>
            <p:cNvPr id="90" name="Line 335"/>
            <p:cNvSpPr>
              <a:spLocks noChangeShapeType="1"/>
            </p:cNvSpPr>
            <p:nvPr/>
          </p:nvSpPr>
          <p:spPr bwMode="auto">
            <a:xfrm>
              <a:off x="2378075" y="2117725"/>
              <a:ext cx="96361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 name="Line 248"/>
            <p:cNvSpPr>
              <a:spLocks noChangeShapeType="1"/>
            </p:cNvSpPr>
            <p:nvPr/>
          </p:nvSpPr>
          <p:spPr bwMode="auto">
            <a:xfrm>
              <a:off x="6157913" y="1354138"/>
              <a:ext cx="0" cy="1158875"/>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 name="Text Box 249"/>
            <p:cNvSpPr txBox="1">
              <a:spLocks noChangeArrowheads="1"/>
            </p:cNvSpPr>
            <p:nvPr/>
          </p:nvSpPr>
          <p:spPr bwMode="auto">
            <a:xfrm>
              <a:off x="5448043" y="1690908"/>
              <a:ext cx="1302007" cy="34781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dirty="0">
                  <a:solidFill>
                    <a:schemeClr val="tx1"/>
                  </a:solidFill>
                  <a:latin typeface="+mj-ea"/>
                  <a:ea typeface="+mj-ea"/>
                </a:rPr>
                <a:t>“</a:t>
              </a:r>
              <a:r>
                <a:rPr kumimoji="1" lang="zh-CN" altLang="en-US" sz="1400" dirty="0">
                  <a:solidFill>
                    <a:schemeClr val="tx1"/>
                  </a:solidFill>
                  <a:latin typeface="+mj-ea"/>
                  <a:ea typeface="+mj-ea"/>
                </a:rPr>
                <a:t>乘法减小”</a:t>
              </a:r>
            </a:p>
          </p:txBody>
        </p:sp>
        <p:sp>
          <p:nvSpPr>
            <p:cNvPr id="11" name="Rectangle 250"/>
            <p:cNvSpPr>
              <a:spLocks noChangeArrowheads="1"/>
            </p:cNvSpPr>
            <p:nvPr/>
          </p:nvSpPr>
          <p:spPr bwMode="auto">
            <a:xfrm>
              <a:off x="6750050" y="1074738"/>
              <a:ext cx="1558925" cy="1519237"/>
            </a:xfrm>
            <a:prstGeom prst="rect">
              <a:avLst/>
            </a:prstGeom>
            <a:solidFill>
              <a:srgbClr val="FF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2" name="Rectangle 251"/>
            <p:cNvSpPr>
              <a:spLocks noChangeArrowheads="1"/>
            </p:cNvSpPr>
            <p:nvPr/>
          </p:nvSpPr>
          <p:spPr bwMode="auto">
            <a:xfrm>
              <a:off x="3319463" y="792163"/>
              <a:ext cx="2174875" cy="151765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02" name="Freeform 317"/>
            <p:cNvSpPr>
              <a:spLocks/>
            </p:cNvSpPr>
            <p:nvPr/>
          </p:nvSpPr>
          <p:spPr bwMode="auto">
            <a:xfrm>
              <a:off x="2203450" y="1344613"/>
              <a:ext cx="5772150" cy="2205037"/>
            </a:xfrm>
            <a:custGeom>
              <a:avLst/>
              <a:gdLst>
                <a:gd name="T0" fmla="*/ 2147483647 w 3162"/>
                <a:gd name="T1" fmla="*/ 1134657317 h 1370"/>
                <a:gd name="T2" fmla="*/ 2147483647 w 3162"/>
                <a:gd name="T3" fmla="*/ 1865190903 h 1370"/>
                <a:gd name="T4" fmla="*/ 2147483647 w 3162"/>
                <a:gd name="T5" fmla="*/ 2147483647 h 1370"/>
                <a:gd name="T6" fmla="*/ 2147483647 w 3162"/>
                <a:gd name="T7" fmla="*/ 2147483647 h 1370"/>
                <a:gd name="T8" fmla="*/ 2147483647 w 3162"/>
                <a:gd name="T9" fmla="*/ 2147483647 h 1370"/>
                <a:gd name="T10" fmla="*/ 2147483647 w 3162"/>
                <a:gd name="T11" fmla="*/ 2147483647 h 1370"/>
                <a:gd name="T12" fmla="*/ 2147483647 w 3162"/>
                <a:gd name="T13" fmla="*/ 2147483647 h 1370"/>
                <a:gd name="T14" fmla="*/ 2147483647 w 3162"/>
                <a:gd name="T15" fmla="*/ 0 h 1370"/>
                <a:gd name="T16" fmla="*/ 2059396147 w 3162"/>
                <a:gd name="T17" fmla="*/ 1261593410 h 1370"/>
                <a:gd name="T18" fmla="*/ 1599531768 w 3162"/>
                <a:gd name="T19" fmla="*/ 2147483647 h 1370"/>
                <a:gd name="T20" fmla="*/ 1103010038 w 3162"/>
                <a:gd name="T21" fmla="*/ 2147483647 h 1370"/>
                <a:gd name="T22" fmla="*/ 623151237 w 3162"/>
                <a:gd name="T23" fmla="*/ 2147483647 h 1370"/>
                <a:gd name="T24" fmla="*/ 183279454 w 3162"/>
                <a:gd name="T25" fmla="*/ 2147483647 h 13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62" h="1370">
                  <a:moveTo>
                    <a:pt x="3162" y="438"/>
                  </a:moveTo>
                  <a:lnTo>
                    <a:pt x="2496" y="720"/>
                  </a:lnTo>
                  <a:lnTo>
                    <a:pt x="2352" y="954"/>
                  </a:lnTo>
                  <a:lnTo>
                    <a:pt x="2205" y="1200"/>
                  </a:lnTo>
                  <a:lnTo>
                    <a:pt x="2061" y="1320"/>
                  </a:lnTo>
                  <a:lnTo>
                    <a:pt x="1917" y="1368"/>
                  </a:lnTo>
                  <a:lnTo>
                    <a:pt x="1866" y="936"/>
                  </a:lnTo>
                  <a:lnTo>
                    <a:pt x="1773" y="0"/>
                  </a:lnTo>
                  <a:lnTo>
                    <a:pt x="618" y="487"/>
                  </a:lnTo>
                  <a:lnTo>
                    <a:pt x="480" y="961"/>
                  </a:lnTo>
                  <a:lnTo>
                    <a:pt x="331" y="1201"/>
                  </a:lnTo>
                  <a:lnTo>
                    <a:pt x="187" y="1321"/>
                  </a:lnTo>
                  <a:cubicBezTo>
                    <a:pt x="47" y="1370"/>
                    <a:pt x="0" y="1369"/>
                    <a:pt x="55" y="1369"/>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 name="Line 255"/>
            <p:cNvSpPr>
              <a:spLocks noChangeShapeType="1"/>
            </p:cNvSpPr>
            <p:nvPr/>
          </p:nvSpPr>
          <p:spPr bwMode="auto">
            <a:xfrm>
              <a:off x="2290763" y="958850"/>
              <a:ext cx="0" cy="2703513"/>
            </a:xfrm>
            <a:prstGeom prst="line">
              <a:avLst/>
            </a:prstGeom>
            <a:noFill/>
            <a:ln w="9525">
              <a:solidFill>
                <a:schemeClr val="tx1"/>
              </a:solidFill>
              <a:round/>
              <a:headEnd type="triangle" w="sm"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 name="Text Box 295"/>
            <p:cNvSpPr txBox="1">
              <a:spLocks noChangeArrowheads="1"/>
            </p:cNvSpPr>
            <p:nvPr/>
          </p:nvSpPr>
          <p:spPr bwMode="auto">
            <a:xfrm>
              <a:off x="7854951" y="3684588"/>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22</a:t>
              </a:r>
            </a:p>
          </p:txBody>
        </p:sp>
        <p:sp>
          <p:nvSpPr>
            <p:cNvPr id="8" name="Text Box 301"/>
            <p:cNvSpPr txBox="1">
              <a:spLocks noChangeArrowheads="1"/>
            </p:cNvSpPr>
            <p:nvPr/>
          </p:nvSpPr>
          <p:spPr bwMode="auto">
            <a:xfrm>
              <a:off x="1852613" y="1946275"/>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16</a:t>
              </a:r>
            </a:p>
          </p:txBody>
        </p:sp>
        <p:sp>
          <p:nvSpPr>
            <p:cNvPr id="13" name="Rectangle 252"/>
            <p:cNvSpPr>
              <a:spLocks noChangeArrowheads="1"/>
            </p:cNvSpPr>
            <p:nvPr/>
          </p:nvSpPr>
          <p:spPr bwMode="auto">
            <a:xfrm>
              <a:off x="5711825" y="3679825"/>
              <a:ext cx="1073150" cy="828675"/>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4" name="Rectangle 253"/>
            <p:cNvSpPr>
              <a:spLocks noChangeArrowheads="1"/>
            </p:cNvSpPr>
            <p:nvPr/>
          </p:nvSpPr>
          <p:spPr bwMode="auto">
            <a:xfrm>
              <a:off x="2298700" y="3670300"/>
              <a:ext cx="1073150" cy="828675"/>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5" name="Line 254"/>
            <p:cNvSpPr>
              <a:spLocks noChangeShapeType="1"/>
            </p:cNvSpPr>
            <p:nvPr/>
          </p:nvSpPr>
          <p:spPr bwMode="auto">
            <a:xfrm>
              <a:off x="2290763" y="3662363"/>
              <a:ext cx="6221412" cy="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6" name="Line 256"/>
            <p:cNvSpPr>
              <a:spLocks noChangeShapeType="1"/>
            </p:cNvSpPr>
            <p:nvPr/>
          </p:nvSpPr>
          <p:spPr bwMode="auto">
            <a:xfrm>
              <a:off x="2554288" y="3584575"/>
              <a:ext cx="0" cy="777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257"/>
            <p:cNvSpPr>
              <a:spLocks noChangeShapeType="1"/>
            </p:cNvSpPr>
            <p:nvPr/>
          </p:nvSpPr>
          <p:spPr bwMode="auto">
            <a:xfrm>
              <a:off x="2816225"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258"/>
            <p:cNvSpPr>
              <a:spLocks noChangeShapeType="1"/>
            </p:cNvSpPr>
            <p:nvPr/>
          </p:nvSpPr>
          <p:spPr bwMode="auto">
            <a:xfrm>
              <a:off x="3079750"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259"/>
            <p:cNvSpPr>
              <a:spLocks noChangeShapeType="1"/>
            </p:cNvSpPr>
            <p:nvPr/>
          </p:nvSpPr>
          <p:spPr bwMode="auto">
            <a:xfrm>
              <a:off x="3341688"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260"/>
            <p:cNvSpPr>
              <a:spLocks noChangeShapeType="1"/>
            </p:cNvSpPr>
            <p:nvPr/>
          </p:nvSpPr>
          <p:spPr bwMode="auto">
            <a:xfrm>
              <a:off x="3605213"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261"/>
            <p:cNvSpPr>
              <a:spLocks noChangeShapeType="1"/>
            </p:cNvSpPr>
            <p:nvPr/>
          </p:nvSpPr>
          <p:spPr bwMode="auto">
            <a:xfrm>
              <a:off x="3868738"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Line 262"/>
            <p:cNvSpPr>
              <a:spLocks noChangeShapeType="1"/>
            </p:cNvSpPr>
            <p:nvPr/>
          </p:nvSpPr>
          <p:spPr bwMode="auto">
            <a:xfrm>
              <a:off x="4130675"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3" name="Line 263"/>
            <p:cNvSpPr>
              <a:spLocks noChangeShapeType="1"/>
            </p:cNvSpPr>
            <p:nvPr/>
          </p:nvSpPr>
          <p:spPr bwMode="auto">
            <a:xfrm>
              <a:off x="4394200"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4" name="Line 264"/>
            <p:cNvSpPr>
              <a:spLocks noChangeShapeType="1"/>
            </p:cNvSpPr>
            <p:nvPr/>
          </p:nvSpPr>
          <p:spPr bwMode="auto">
            <a:xfrm>
              <a:off x="4656138"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5" name="Line 265"/>
            <p:cNvSpPr>
              <a:spLocks noChangeShapeType="1"/>
            </p:cNvSpPr>
            <p:nvPr/>
          </p:nvSpPr>
          <p:spPr bwMode="auto">
            <a:xfrm>
              <a:off x="4919663"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6" name="Line 266"/>
            <p:cNvSpPr>
              <a:spLocks noChangeShapeType="1"/>
            </p:cNvSpPr>
            <p:nvPr/>
          </p:nvSpPr>
          <p:spPr bwMode="auto">
            <a:xfrm>
              <a:off x="5183188"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7" name="Line 267"/>
            <p:cNvSpPr>
              <a:spLocks noChangeShapeType="1"/>
            </p:cNvSpPr>
            <p:nvPr/>
          </p:nvSpPr>
          <p:spPr bwMode="auto">
            <a:xfrm>
              <a:off x="5445125"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8" name="Line 268"/>
            <p:cNvSpPr>
              <a:spLocks noChangeShapeType="1"/>
            </p:cNvSpPr>
            <p:nvPr/>
          </p:nvSpPr>
          <p:spPr bwMode="auto">
            <a:xfrm>
              <a:off x="5708650"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Line 269"/>
            <p:cNvSpPr>
              <a:spLocks noChangeShapeType="1"/>
            </p:cNvSpPr>
            <p:nvPr/>
          </p:nvSpPr>
          <p:spPr bwMode="auto">
            <a:xfrm>
              <a:off x="5970588" y="3584575"/>
              <a:ext cx="0" cy="777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0" name="Line 270"/>
            <p:cNvSpPr>
              <a:spLocks noChangeShapeType="1"/>
            </p:cNvSpPr>
            <p:nvPr/>
          </p:nvSpPr>
          <p:spPr bwMode="auto">
            <a:xfrm>
              <a:off x="6234113"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1" name="Line 271"/>
            <p:cNvSpPr>
              <a:spLocks noChangeShapeType="1"/>
            </p:cNvSpPr>
            <p:nvPr/>
          </p:nvSpPr>
          <p:spPr bwMode="auto">
            <a:xfrm>
              <a:off x="6497638"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2" name="Line 272"/>
            <p:cNvSpPr>
              <a:spLocks noChangeShapeType="1"/>
            </p:cNvSpPr>
            <p:nvPr/>
          </p:nvSpPr>
          <p:spPr bwMode="auto">
            <a:xfrm>
              <a:off x="6759575"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73"/>
            <p:cNvSpPr>
              <a:spLocks noChangeShapeType="1"/>
            </p:cNvSpPr>
            <p:nvPr/>
          </p:nvSpPr>
          <p:spPr bwMode="auto">
            <a:xfrm>
              <a:off x="7023100"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74"/>
            <p:cNvSpPr>
              <a:spLocks noChangeShapeType="1"/>
            </p:cNvSpPr>
            <p:nvPr/>
          </p:nvSpPr>
          <p:spPr bwMode="auto">
            <a:xfrm>
              <a:off x="7285038"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75"/>
            <p:cNvSpPr>
              <a:spLocks noChangeShapeType="1"/>
            </p:cNvSpPr>
            <p:nvPr/>
          </p:nvSpPr>
          <p:spPr bwMode="auto">
            <a:xfrm>
              <a:off x="7548563"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76"/>
            <p:cNvSpPr>
              <a:spLocks noChangeShapeType="1"/>
            </p:cNvSpPr>
            <p:nvPr/>
          </p:nvSpPr>
          <p:spPr bwMode="auto">
            <a:xfrm>
              <a:off x="7812088"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7"/>
            <p:cNvSpPr>
              <a:spLocks noChangeShapeType="1"/>
            </p:cNvSpPr>
            <p:nvPr/>
          </p:nvSpPr>
          <p:spPr bwMode="auto">
            <a:xfrm>
              <a:off x="8074025"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79"/>
            <p:cNvSpPr>
              <a:spLocks noChangeShapeType="1"/>
            </p:cNvSpPr>
            <p:nvPr/>
          </p:nvSpPr>
          <p:spPr bwMode="auto">
            <a:xfrm>
              <a:off x="2290763" y="3276600"/>
              <a:ext cx="263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Line 280"/>
            <p:cNvSpPr>
              <a:spLocks noChangeShapeType="1"/>
            </p:cNvSpPr>
            <p:nvPr/>
          </p:nvSpPr>
          <p:spPr bwMode="auto">
            <a:xfrm>
              <a:off x="2290763" y="2889250"/>
              <a:ext cx="263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0" name="Line 281"/>
            <p:cNvSpPr>
              <a:spLocks noChangeShapeType="1"/>
            </p:cNvSpPr>
            <p:nvPr/>
          </p:nvSpPr>
          <p:spPr bwMode="auto">
            <a:xfrm>
              <a:off x="2290763" y="2503488"/>
              <a:ext cx="263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1" name="Line 282"/>
            <p:cNvSpPr>
              <a:spLocks noChangeShapeType="1"/>
            </p:cNvSpPr>
            <p:nvPr/>
          </p:nvSpPr>
          <p:spPr bwMode="auto">
            <a:xfrm>
              <a:off x="2290763" y="2117725"/>
              <a:ext cx="263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Line 283"/>
            <p:cNvSpPr>
              <a:spLocks noChangeShapeType="1"/>
            </p:cNvSpPr>
            <p:nvPr/>
          </p:nvSpPr>
          <p:spPr bwMode="auto">
            <a:xfrm>
              <a:off x="2290763" y="1731963"/>
              <a:ext cx="263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3" name="Line 284"/>
            <p:cNvSpPr>
              <a:spLocks noChangeShapeType="1"/>
            </p:cNvSpPr>
            <p:nvPr/>
          </p:nvSpPr>
          <p:spPr bwMode="auto">
            <a:xfrm>
              <a:off x="2290763" y="1344613"/>
              <a:ext cx="263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Text Box 285"/>
            <p:cNvSpPr txBox="1">
              <a:spLocks noChangeArrowheads="1"/>
            </p:cNvSpPr>
            <p:nvPr/>
          </p:nvSpPr>
          <p:spPr bwMode="auto">
            <a:xfrm>
              <a:off x="2641601" y="3684588"/>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a:t>
              </a:r>
            </a:p>
          </p:txBody>
        </p:sp>
        <p:sp>
          <p:nvSpPr>
            <p:cNvPr id="45" name="Text Box 286"/>
            <p:cNvSpPr txBox="1">
              <a:spLocks noChangeArrowheads="1"/>
            </p:cNvSpPr>
            <p:nvPr/>
          </p:nvSpPr>
          <p:spPr bwMode="auto">
            <a:xfrm>
              <a:off x="3167062" y="3684588"/>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4</a:t>
              </a:r>
            </a:p>
          </p:txBody>
        </p:sp>
        <p:sp>
          <p:nvSpPr>
            <p:cNvPr id="46" name="Text Box 287"/>
            <p:cNvSpPr txBox="1">
              <a:spLocks noChangeArrowheads="1"/>
            </p:cNvSpPr>
            <p:nvPr/>
          </p:nvSpPr>
          <p:spPr bwMode="auto">
            <a:xfrm>
              <a:off x="3692526" y="3684588"/>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6</a:t>
              </a:r>
            </a:p>
          </p:txBody>
        </p:sp>
        <p:sp>
          <p:nvSpPr>
            <p:cNvPr id="47" name="Text Box 288"/>
            <p:cNvSpPr txBox="1">
              <a:spLocks noChangeArrowheads="1"/>
            </p:cNvSpPr>
            <p:nvPr/>
          </p:nvSpPr>
          <p:spPr bwMode="auto">
            <a:xfrm>
              <a:off x="4233863" y="3684588"/>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8</a:t>
              </a:r>
            </a:p>
          </p:txBody>
        </p:sp>
        <p:sp>
          <p:nvSpPr>
            <p:cNvPr id="48" name="Text Box 289"/>
            <p:cNvSpPr txBox="1">
              <a:spLocks noChangeArrowheads="1"/>
            </p:cNvSpPr>
            <p:nvPr/>
          </p:nvSpPr>
          <p:spPr bwMode="auto">
            <a:xfrm>
              <a:off x="4672013" y="3684588"/>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10</a:t>
              </a:r>
            </a:p>
          </p:txBody>
        </p:sp>
        <p:sp>
          <p:nvSpPr>
            <p:cNvPr id="49" name="Text Box 290"/>
            <p:cNvSpPr txBox="1">
              <a:spLocks noChangeArrowheads="1"/>
            </p:cNvSpPr>
            <p:nvPr/>
          </p:nvSpPr>
          <p:spPr bwMode="auto">
            <a:xfrm>
              <a:off x="5240338" y="3684588"/>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12</a:t>
              </a:r>
            </a:p>
          </p:txBody>
        </p:sp>
        <p:sp>
          <p:nvSpPr>
            <p:cNvPr id="50" name="Text Box 291"/>
            <p:cNvSpPr txBox="1">
              <a:spLocks noChangeArrowheads="1"/>
            </p:cNvSpPr>
            <p:nvPr/>
          </p:nvSpPr>
          <p:spPr bwMode="auto">
            <a:xfrm>
              <a:off x="5737225" y="3684588"/>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14</a:t>
              </a:r>
            </a:p>
          </p:txBody>
        </p:sp>
        <p:sp>
          <p:nvSpPr>
            <p:cNvPr id="51" name="Text Box 292"/>
            <p:cNvSpPr txBox="1">
              <a:spLocks noChangeArrowheads="1"/>
            </p:cNvSpPr>
            <p:nvPr/>
          </p:nvSpPr>
          <p:spPr bwMode="auto">
            <a:xfrm>
              <a:off x="6262688" y="3684588"/>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16</a:t>
              </a:r>
            </a:p>
          </p:txBody>
        </p:sp>
        <p:sp>
          <p:nvSpPr>
            <p:cNvPr id="52" name="Text Box 293"/>
            <p:cNvSpPr txBox="1">
              <a:spLocks noChangeArrowheads="1"/>
            </p:cNvSpPr>
            <p:nvPr/>
          </p:nvSpPr>
          <p:spPr bwMode="auto">
            <a:xfrm>
              <a:off x="6818313" y="3684588"/>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18</a:t>
              </a:r>
            </a:p>
          </p:txBody>
        </p:sp>
        <p:sp>
          <p:nvSpPr>
            <p:cNvPr id="53" name="Text Box 294"/>
            <p:cNvSpPr txBox="1">
              <a:spLocks noChangeArrowheads="1"/>
            </p:cNvSpPr>
            <p:nvPr/>
          </p:nvSpPr>
          <p:spPr bwMode="auto">
            <a:xfrm>
              <a:off x="7343775" y="3684588"/>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dirty="0">
                  <a:solidFill>
                    <a:schemeClr val="tx1"/>
                  </a:solidFill>
                  <a:latin typeface="+mj-ea"/>
                  <a:ea typeface="+mj-ea"/>
                </a:rPr>
                <a:t>20</a:t>
              </a:r>
            </a:p>
          </p:txBody>
        </p:sp>
        <p:sp>
          <p:nvSpPr>
            <p:cNvPr id="54" name="Text Box 296"/>
            <p:cNvSpPr txBox="1">
              <a:spLocks noChangeArrowheads="1"/>
            </p:cNvSpPr>
            <p:nvPr/>
          </p:nvSpPr>
          <p:spPr bwMode="auto">
            <a:xfrm>
              <a:off x="2158999" y="3684588"/>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0</a:t>
              </a:r>
            </a:p>
          </p:txBody>
        </p:sp>
        <p:sp>
          <p:nvSpPr>
            <p:cNvPr id="55" name="Text Box 297"/>
            <p:cNvSpPr txBox="1">
              <a:spLocks noChangeArrowheads="1"/>
            </p:cNvSpPr>
            <p:nvPr/>
          </p:nvSpPr>
          <p:spPr bwMode="auto">
            <a:xfrm>
              <a:off x="1984376" y="3452813"/>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0</a:t>
              </a:r>
            </a:p>
          </p:txBody>
        </p:sp>
        <p:sp>
          <p:nvSpPr>
            <p:cNvPr id="56" name="Text Box 298"/>
            <p:cNvSpPr txBox="1">
              <a:spLocks noChangeArrowheads="1"/>
            </p:cNvSpPr>
            <p:nvPr/>
          </p:nvSpPr>
          <p:spPr bwMode="auto">
            <a:xfrm>
              <a:off x="1984376" y="3067050"/>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4</a:t>
              </a:r>
            </a:p>
          </p:txBody>
        </p:sp>
        <p:sp>
          <p:nvSpPr>
            <p:cNvPr id="57" name="Text Box 299"/>
            <p:cNvSpPr txBox="1">
              <a:spLocks noChangeArrowheads="1"/>
            </p:cNvSpPr>
            <p:nvPr/>
          </p:nvSpPr>
          <p:spPr bwMode="auto">
            <a:xfrm>
              <a:off x="1984376" y="2693989"/>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8</a:t>
              </a:r>
            </a:p>
          </p:txBody>
        </p:sp>
        <p:sp>
          <p:nvSpPr>
            <p:cNvPr id="58" name="Text Box 300"/>
            <p:cNvSpPr txBox="1">
              <a:spLocks noChangeArrowheads="1"/>
            </p:cNvSpPr>
            <p:nvPr/>
          </p:nvSpPr>
          <p:spPr bwMode="auto">
            <a:xfrm>
              <a:off x="1852613" y="2320925"/>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12</a:t>
              </a:r>
            </a:p>
          </p:txBody>
        </p:sp>
        <p:sp>
          <p:nvSpPr>
            <p:cNvPr id="59" name="Text Box 302"/>
            <p:cNvSpPr txBox="1">
              <a:spLocks noChangeArrowheads="1"/>
            </p:cNvSpPr>
            <p:nvPr/>
          </p:nvSpPr>
          <p:spPr bwMode="auto">
            <a:xfrm>
              <a:off x="1852613" y="1560513"/>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20</a:t>
              </a:r>
            </a:p>
          </p:txBody>
        </p:sp>
        <p:sp>
          <p:nvSpPr>
            <p:cNvPr id="60" name="Text Box 303"/>
            <p:cNvSpPr txBox="1">
              <a:spLocks noChangeArrowheads="1"/>
            </p:cNvSpPr>
            <p:nvPr/>
          </p:nvSpPr>
          <p:spPr bwMode="auto">
            <a:xfrm>
              <a:off x="1852613" y="1174750"/>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24</a:t>
              </a:r>
            </a:p>
          </p:txBody>
        </p:sp>
        <p:sp>
          <p:nvSpPr>
            <p:cNvPr id="61" name="Oval 304"/>
            <p:cNvSpPr>
              <a:spLocks noChangeArrowheads="1"/>
            </p:cNvSpPr>
            <p:nvPr/>
          </p:nvSpPr>
          <p:spPr bwMode="auto">
            <a:xfrm>
              <a:off x="3024188" y="2851150"/>
              <a:ext cx="103187" cy="904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2" name="Oval 305"/>
            <p:cNvSpPr>
              <a:spLocks noChangeArrowheads="1"/>
            </p:cNvSpPr>
            <p:nvPr/>
          </p:nvSpPr>
          <p:spPr bwMode="auto">
            <a:xfrm>
              <a:off x="2762250" y="3236913"/>
              <a:ext cx="101600"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3" name="Oval 306"/>
            <p:cNvSpPr>
              <a:spLocks noChangeArrowheads="1"/>
            </p:cNvSpPr>
            <p:nvPr/>
          </p:nvSpPr>
          <p:spPr bwMode="auto">
            <a:xfrm>
              <a:off x="2247900" y="3487738"/>
              <a:ext cx="101600"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4" name="Oval 307"/>
            <p:cNvSpPr>
              <a:spLocks noChangeArrowheads="1"/>
            </p:cNvSpPr>
            <p:nvPr/>
          </p:nvSpPr>
          <p:spPr bwMode="auto">
            <a:xfrm>
              <a:off x="2487613" y="3421063"/>
              <a:ext cx="103187"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5" name="Oval 308"/>
            <p:cNvSpPr>
              <a:spLocks noChangeArrowheads="1"/>
            </p:cNvSpPr>
            <p:nvPr/>
          </p:nvSpPr>
          <p:spPr bwMode="auto">
            <a:xfrm>
              <a:off x="3287713" y="2074863"/>
              <a:ext cx="101600"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6" name="Oval 309"/>
            <p:cNvSpPr>
              <a:spLocks noChangeArrowheads="1"/>
            </p:cNvSpPr>
            <p:nvPr/>
          </p:nvSpPr>
          <p:spPr bwMode="auto">
            <a:xfrm>
              <a:off x="3551238" y="1973263"/>
              <a:ext cx="101600"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7" name="Oval 310"/>
            <p:cNvSpPr>
              <a:spLocks noChangeArrowheads="1"/>
            </p:cNvSpPr>
            <p:nvPr/>
          </p:nvSpPr>
          <p:spPr bwMode="auto">
            <a:xfrm>
              <a:off x="3813175" y="1881188"/>
              <a:ext cx="103188"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8" name="Oval 311"/>
            <p:cNvSpPr>
              <a:spLocks noChangeArrowheads="1"/>
            </p:cNvSpPr>
            <p:nvPr/>
          </p:nvSpPr>
          <p:spPr bwMode="auto">
            <a:xfrm>
              <a:off x="4344988" y="1687513"/>
              <a:ext cx="101600"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9" name="Oval 312"/>
            <p:cNvSpPr>
              <a:spLocks noChangeArrowheads="1"/>
            </p:cNvSpPr>
            <p:nvPr/>
          </p:nvSpPr>
          <p:spPr bwMode="auto">
            <a:xfrm>
              <a:off x="4076700" y="1784350"/>
              <a:ext cx="101600" cy="904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0" name="Oval 313"/>
            <p:cNvSpPr>
              <a:spLocks noChangeArrowheads="1"/>
            </p:cNvSpPr>
            <p:nvPr/>
          </p:nvSpPr>
          <p:spPr bwMode="auto">
            <a:xfrm>
              <a:off x="4606925" y="1590675"/>
              <a:ext cx="103188" cy="904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1" name="Oval 314"/>
            <p:cNvSpPr>
              <a:spLocks noChangeArrowheads="1"/>
            </p:cNvSpPr>
            <p:nvPr/>
          </p:nvSpPr>
          <p:spPr bwMode="auto">
            <a:xfrm>
              <a:off x="4865688" y="1500188"/>
              <a:ext cx="101600"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2" name="Oval 315"/>
            <p:cNvSpPr>
              <a:spLocks noChangeArrowheads="1"/>
            </p:cNvSpPr>
            <p:nvPr/>
          </p:nvSpPr>
          <p:spPr bwMode="auto">
            <a:xfrm>
              <a:off x="5384800" y="1292225"/>
              <a:ext cx="103188" cy="904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3" name="Oval 316"/>
            <p:cNvSpPr>
              <a:spLocks noChangeArrowheads="1"/>
            </p:cNvSpPr>
            <p:nvPr/>
          </p:nvSpPr>
          <p:spPr bwMode="auto">
            <a:xfrm>
              <a:off x="5127625" y="1389063"/>
              <a:ext cx="103188"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4" name="Oval 318"/>
            <p:cNvSpPr>
              <a:spLocks noChangeArrowheads="1"/>
            </p:cNvSpPr>
            <p:nvPr/>
          </p:nvSpPr>
          <p:spPr bwMode="auto">
            <a:xfrm>
              <a:off x="6716713" y="2455863"/>
              <a:ext cx="101600"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5" name="Oval 319"/>
            <p:cNvSpPr>
              <a:spLocks noChangeArrowheads="1"/>
            </p:cNvSpPr>
            <p:nvPr/>
          </p:nvSpPr>
          <p:spPr bwMode="auto">
            <a:xfrm>
              <a:off x="5916613" y="3411538"/>
              <a:ext cx="101600"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6" name="Oval 320"/>
            <p:cNvSpPr>
              <a:spLocks noChangeArrowheads="1"/>
            </p:cNvSpPr>
            <p:nvPr/>
          </p:nvSpPr>
          <p:spPr bwMode="auto">
            <a:xfrm>
              <a:off x="6184900" y="3222625"/>
              <a:ext cx="101600" cy="904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7" name="Oval 321"/>
            <p:cNvSpPr>
              <a:spLocks noChangeArrowheads="1"/>
            </p:cNvSpPr>
            <p:nvPr/>
          </p:nvSpPr>
          <p:spPr bwMode="auto">
            <a:xfrm>
              <a:off x="5648325" y="3487738"/>
              <a:ext cx="101600"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8" name="Oval 322"/>
            <p:cNvSpPr>
              <a:spLocks noChangeArrowheads="1"/>
            </p:cNvSpPr>
            <p:nvPr/>
          </p:nvSpPr>
          <p:spPr bwMode="auto">
            <a:xfrm>
              <a:off x="6437313" y="2841625"/>
              <a:ext cx="101600" cy="904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9" name="Oval 323"/>
            <p:cNvSpPr>
              <a:spLocks noChangeArrowheads="1"/>
            </p:cNvSpPr>
            <p:nvPr/>
          </p:nvSpPr>
          <p:spPr bwMode="auto">
            <a:xfrm>
              <a:off x="6973888" y="2354263"/>
              <a:ext cx="101600"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0" name="Oval 324"/>
            <p:cNvSpPr>
              <a:spLocks noChangeArrowheads="1"/>
            </p:cNvSpPr>
            <p:nvPr/>
          </p:nvSpPr>
          <p:spPr bwMode="auto">
            <a:xfrm>
              <a:off x="7756525" y="2063750"/>
              <a:ext cx="101600" cy="904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1" name="Oval 325"/>
            <p:cNvSpPr>
              <a:spLocks noChangeArrowheads="1"/>
            </p:cNvSpPr>
            <p:nvPr/>
          </p:nvSpPr>
          <p:spPr bwMode="auto">
            <a:xfrm>
              <a:off x="7231063" y="2252663"/>
              <a:ext cx="101600"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2" name="Oval 326"/>
            <p:cNvSpPr>
              <a:spLocks noChangeArrowheads="1"/>
            </p:cNvSpPr>
            <p:nvPr/>
          </p:nvSpPr>
          <p:spPr bwMode="auto">
            <a:xfrm>
              <a:off x="7493000" y="2160588"/>
              <a:ext cx="103188"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3" name="Text Box 328"/>
            <p:cNvSpPr txBox="1">
              <a:spLocks noChangeArrowheads="1"/>
            </p:cNvSpPr>
            <p:nvPr/>
          </p:nvSpPr>
          <p:spPr bwMode="auto">
            <a:xfrm>
              <a:off x="1508205" y="580166"/>
              <a:ext cx="1596325"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拥塞</a:t>
              </a:r>
              <a:r>
                <a:rPr kumimoji="1" lang="zh-CN" altLang="en-US" sz="1400" dirty="0" smtClean="0">
                  <a:solidFill>
                    <a:schemeClr val="tx1"/>
                  </a:solidFill>
                  <a:latin typeface="+mj-ea"/>
                  <a:ea typeface="+mj-ea"/>
                </a:rPr>
                <a:t>窗口</a:t>
              </a:r>
              <a:r>
                <a:rPr kumimoji="1" lang="en-US" altLang="zh-CN" sz="1400" dirty="0" err="1" smtClean="0">
                  <a:solidFill>
                    <a:schemeClr val="tx1"/>
                  </a:solidFill>
                  <a:latin typeface="+mj-ea"/>
                  <a:ea typeface="+mj-ea"/>
                </a:rPr>
                <a:t>cwnd</a:t>
              </a:r>
              <a:endParaRPr kumimoji="1" lang="en-US" altLang="zh-CN" sz="1400" dirty="0">
                <a:solidFill>
                  <a:schemeClr val="tx1"/>
                </a:solidFill>
                <a:latin typeface="+mj-ea"/>
                <a:ea typeface="+mj-ea"/>
              </a:endParaRPr>
            </a:p>
          </p:txBody>
        </p:sp>
        <p:sp>
          <p:nvSpPr>
            <p:cNvPr id="84" name="Text Box 329"/>
            <p:cNvSpPr txBox="1">
              <a:spLocks noChangeArrowheads="1"/>
            </p:cNvSpPr>
            <p:nvPr/>
          </p:nvSpPr>
          <p:spPr bwMode="auto">
            <a:xfrm>
              <a:off x="348297" y="2289049"/>
              <a:ext cx="1616977"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r" eaLnBrk="1" hangingPunct="1">
                <a:spcBef>
                  <a:spcPct val="0"/>
                </a:spcBef>
                <a:buClrTx/>
                <a:buSzTx/>
                <a:buFontTx/>
                <a:buNone/>
              </a:pPr>
              <a:r>
                <a:rPr kumimoji="1" lang="zh-CN" altLang="en-US" sz="1400" dirty="0">
                  <a:solidFill>
                    <a:schemeClr val="tx1"/>
                  </a:solidFill>
                  <a:latin typeface="+mj-ea"/>
                  <a:ea typeface="+mj-ea"/>
                </a:rPr>
                <a:t>新</a:t>
              </a:r>
              <a:r>
                <a:rPr kumimoji="1" lang="zh-CN" altLang="en-US" sz="1400" dirty="0" smtClean="0">
                  <a:solidFill>
                    <a:schemeClr val="tx1"/>
                  </a:solidFill>
                  <a:latin typeface="+mj-ea"/>
                  <a:ea typeface="+mj-ea"/>
                </a:rPr>
                <a:t>的</a:t>
              </a:r>
              <a:r>
                <a:rPr kumimoji="1" lang="en-US" altLang="zh-CN" sz="1400" dirty="0" err="1" smtClean="0">
                  <a:solidFill>
                    <a:schemeClr val="tx1"/>
                  </a:solidFill>
                  <a:latin typeface="+mj-ea"/>
                  <a:ea typeface="+mj-ea"/>
                </a:rPr>
                <a:t>ssthresh</a:t>
              </a:r>
              <a:r>
                <a:rPr kumimoji="1" lang="zh-CN" altLang="en-US" sz="1400" dirty="0" smtClean="0">
                  <a:solidFill>
                    <a:schemeClr val="tx1"/>
                  </a:solidFill>
                  <a:latin typeface="+mj-ea"/>
                  <a:ea typeface="+mj-ea"/>
                </a:rPr>
                <a:t>值</a:t>
              </a:r>
              <a:endParaRPr kumimoji="1" lang="zh-CN" altLang="en-US" sz="1400" dirty="0">
                <a:solidFill>
                  <a:schemeClr val="tx1"/>
                </a:solidFill>
                <a:latin typeface="+mj-ea"/>
                <a:ea typeface="+mj-ea"/>
              </a:endParaRPr>
            </a:p>
          </p:txBody>
        </p:sp>
        <p:sp>
          <p:nvSpPr>
            <p:cNvPr id="85" name="Text Box 330"/>
            <p:cNvSpPr txBox="1">
              <a:spLocks noChangeArrowheads="1"/>
            </p:cNvSpPr>
            <p:nvPr/>
          </p:nvSpPr>
          <p:spPr bwMode="auto">
            <a:xfrm>
              <a:off x="5480992" y="726923"/>
              <a:ext cx="1020256"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rgbClr val="FF0000"/>
                  </a:solidFill>
                  <a:latin typeface="+mj-ea"/>
                  <a:ea typeface="+mj-ea"/>
                </a:rPr>
                <a:t>网络拥塞</a:t>
              </a:r>
            </a:p>
          </p:txBody>
        </p:sp>
        <p:sp>
          <p:nvSpPr>
            <p:cNvPr id="86" name="Line 331"/>
            <p:cNvSpPr>
              <a:spLocks noChangeShapeType="1"/>
            </p:cNvSpPr>
            <p:nvPr/>
          </p:nvSpPr>
          <p:spPr bwMode="auto">
            <a:xfrm flipH="1">
              <a:off x="5487988" y="1019175"/>
              <a:ext cx="346075" cy="29210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7" name="Text Box 332"/>
            <p:cNvSpPr txBox="1">
              <a:spLocks noChangeArrowheads="1"/>
            </p:cNvSpPr>
            <p:nvPr/>
          </p:nvSpPr>
          <p:spPr bwMode="auto">
            <a:xfrm>
              <a:off x="3650558" y="2950959"/>
              <a:ext cx="142604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指数规律增长</a:t>
              </a:r>
            </a:p>
          </p:txBody>
        </p:sp>
        <p:sp>
          <p:nvSpPr>
            <p:cNvPr id="88" name="Line 333"/>
            <p:cNvSpPr>
              <a:spLocks noChangeShapeType="1"/>
            </p:cNvSpPr>
            <p:nvPr/>
          </p:nvSpPr>
          <p:spPr bwMode="auto">
            <a:xfrm flipH="1" flipV="1">
              <a:off x="2952750" y="3121025"/>
              <a:ext cx="700088" cy="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1" name="Rectangle 338"/>
            <p:cNvSpPr>
              <a:spLocks noChangeArrowheads="1"/>
            </p:cNvSpPr>
            <p:nvPr/>
          </p:nvSpPr>
          <p:spPr bwMode="auto">
            <a:xfrm>
              <a:off x="2728913" y="3430588"/>
              <a:ext cx="2803525" cy="153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2" name="Rectangle 339"/>
            <p:cNvSpPr>
              <a:spLocks noChangeArrowheads="1"/>
            </p:cNvSpPr>
            <p:nvPr/>
          </p:nvSpPr>
          <p:spPr bwMode="auto">
            <a:xfrm>
              <a:off x="6146800" y="3430588"/>
              <a:ext cx="2014538" cy="153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3" name="Text Box 340"/>
            <p:cNvSpPr txBox="1">
              <a:spLocks noChangeArrowheads="1"/>
            </p:cNvSpPr>
            <p:nvPr/>
          </p:nvSpPr>
          <p:spPr bwMode="auto">
            <a:xfrm>
              <a:off x="93639" y="1925638"/>
              <a:ext cx="187965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r" eaLnBrk="1" hangingPunct="1">
                <a:spcBef>
                  <a:spcPct val="0"/>
                </a:spcBef>
                <a:buClrTx/>
                <a:buSzTx/>
                <a:buFontTx/>
                <a:buNone/>
              </a:pPr>
              <a:r>
                <a:rPr kumimoji="1" lang="en-US" altLang="zh-CN" sz="1400" dirty="0" err="1" smtClean="0">
                  <a:solidFill>
                    <a:schemeClr val="tx1"/>
                  </a:solidFill>
                  <a:latin typeface="+mj-ea"/>
                  <a:ea typeface="+mj-ea"/>
                </a:rPr>
                <a:t>ssthresh</a:t>
              </a:r>
              <a:r>
                <a:rPr kumimoji="1" lang="zh-CN" altLang="en-US" sz="1400" dirty="0" smtClean="0">
                  <a:solidFill>
                    <a:schemeClr val="tx1"/>
                  </a:solidFill>
                  <a:latin typeface="+mj-ea"/>
                  <a:ea typeface="+mj-ea"/>
                </a:rPr>
                <a:t>的</a:t>
              </a:r>
              <a:r>
                <a:rPr kumimoji="1" lang="zh-CN" altLang="en-US" sz="1400" dirty="0">
                  <a:solidFill>
                    <a:schemeClr val="tx1"/>
                  </a:solidFill>
                  <a:latin typeface="+mj-ea"/>
                  <a:ea typeface="+mj-ea"/>
                </a:rPr>
                <a:t>初始值</a:t>
              </a:r>
            </a:p>
          </p:txBody>
        </p:sp>
        <p:sp>
          <p:nvSpPr>
            <p:cNvPr id="94" name="Text Box 341"/>
            <p:cNvSpPr txBox="1">
              <a:spLocks noChangeArrowheads="1"/>
            </p:cNvSpPr>
            <p:nvPr/>
          </p:nvSpPr>
          <p:spPr bwMode="auto">
            <a:xfrm>
              <a:off x="779460" y="3340218"/>
              <a:ext cx="985836"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chemeClr val="tx1"/>
                  </a:solidFill>
                  <a:latin typeface="+mj-ea"/>
                  <a:ea typeface="+mj-ea"/>
                </a:rPr>
                <a:t>慢开始</a:t>
              </a:r>
            </a:p>
          </p:txBody>
        </p:sp>
        <p:sp>
          <p:nvSpPr>
            <p:cNvPr id="95" name="Line 342"/>
            <p:cNvSpPr>
              <a:spLocks noChangeShapeType="1"/>
            </p:cNvSpPr>
            <p:nvPr/>
          </p:nvSpPr>
          <p:spPr bwMode="auto">
            <a:xfrm>
              <a:off x="1633538" y="3527425"/>
              <a:ext cx="614363" cy="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6" name="Text Box 343"/>
            <p:cNvSpPr txBox="1">
              <a:spLocks noChangeArrowheads="1"/>
            </p:cNvSpPr>
            <p:nvPr/>
          </p:nvSpPr>
          <p:spPr bwMode="auto">
            <a:xfrm>
              <a:off x="2370929" y="4059150"/>
              <a:ext cx="985839"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chemeClr val="tx1"/>
                  </a:solidFill>
                  <a:latin typeface="+mj-ea"/>
                  <a:ea typeface="+mj-ea"/>
                </a:rPr>
                <a:t>慢开始</a:t>
              </a:r>
            </a:p>
          </p:txBody>
        </p:sp>
        <p:sp>
          <p:nvSpPr>
            <p:cNvPr id="97" name="Text Box 344"/>
            <p:cNvSpPr txBox="1">
              <a:spLocks noChangeArrowheads="1"/>
            </p:cNvSpPr>
            <p:nvPr/>
          </p:nvSpPr>
          <p:spPr bwMode="auto">
            <a:xfrm>
              <a:off x="5768616" y="4059150"/>
              <a:ext cx="985836"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chemeClr val="tx1"/>
                  </a:solidFill>
                  <a:latin typeface="+mj-ea"/>
                  <a:ea typeface="+mj-ea"/>
                </a:rPr>
                <a:t>慢开始</a:t>
              </a:r>
            </a:p>
          </p:txBody>
        </p:sp>
        <p:sp>
          <p:nvSpPr>
            <p:cNvPr id="98" name="Text Box 345"/>
            <p:cNvSpPr txBox="1">
              <a:spLocks noChangeArrowheads="1"/>
            </p:cNvSpPr>
            <p:nvPr/>
          </p:nvSpPr>
          <p:spPr bwMode="auto">
            <a:xfrm>
              <a:off x="3617679" y="758825"/>
              <a:ext cx="1426042" cy="59128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a:solidFill>
                    <a:schemeClr val="tx1"/>
                  </a:solidFill>
                  <a:latin typeface="+mj-ea"/>
                  <a:ea typeface="+mj-ea"/>
                </a:rPr>
                <a:t>拥塞避免</a:t>
              </a:r>
            </a:p>
            <a:p>
              <a:pPr algn="ctr" eaLnBrk="1" hangingPunct="1">
                <a:spcBef>
                  <a:spcPct val="0"/>
                </a:spcBef>
                <a:buClrTx/>
                <a:buSzTx/>
                <a:buFontTx/>
                <a:buNone/>
              </a:pPr>
              <a:r>
                <a:rPr kumimoji="1" lang="zh-CN" altLang="en-US" sz="1400">
                  <a:solidFill>
                    <a:schemeClr val="tx1"/>
                  </a:solidFill>
                  <a:latin typeface="+mj-ea"/>
                  <a:ea typeface="+mj-ea"/>
                </a:rPr>
                <a:t>“加法增大”</a:t>
              </a:r>
            </a:p>
          </p:txBody>
        </p:sp>
        <p:sp>
          <p:nvSpPr>
            <p:cNvPr id="99" name="Text Box 346"/>
            <p:cNvSpPr txBox="1">
              <a:spLocks noChangeArrowheads="1"/>
            </p:cNvSpPr>
            <p:nvPr/>
          </p:nvSpPr>
          <p:spPr bwMode="auto">
            <a:xfrm>
              <a:off x="6779980" y="1165225"/>
              <a:ext cx="1426042" cy="59128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a:solidFill>
                    <a:schemeClr val="tx1"/>
                  </a:solidFill>
                  <a:latin typeface="+mj-ea"/>
                  <a:ea typeface="+mj-ea"/>
                </a:rPr>
                <a:t>拥塞避免</a:t>
              </a:r>
            </a:p>
            <a:p>
              <a:pPr algn="ctr" eaLnBrk="1" hangingPunct="1">
                <a:spcBef>
                  <a:spcPct val="0"/>
                </a:spcBef>
                <a:buClrTx/>
                <a:buSzTx/>
                <a:buFontTx/>
                <a:buNone/>
              </a:pPr>
              <a:r>
                <a:rPr kumimoji="1" lang="zh-CN" altLang="en-US" sz="1400">
                  <a:solidFill>
                    <a:schemeClr val="tx1"/>
                  </a:solidFill>
                  <a:latin typeface="+mj-ea"/>
                  <a:ea typeface="+mj-ea"/>
                </a:rPr>
                <a:t>“加法增大”</a:t>
              </a:r>
            </a:p>
          </p:txBody>
        </p:sp>
        <p:sp>
          <p:nvSpPr>
            <p:cNvPr id="100" name="Line 337"/>
            <p:cNvSpPr>
              <a:spLocks noChangeShapeType="1"/>
            </p:cNvSpPr>
            <p:nvPr/>
          </p:nvSpPr>
          <p:spPr bwMode="auto">
            <a:xfrm rot="10800000">
              <a:off x="2378075" y="2503488"/>
              <a:ext cx="46450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1" name="Line 336"/>
            <p:cNvSpPr>
              <a:spLocks noChangeShapeType="1"/>
            </p:cNvSpPr>
            <p:nvPr/>
          </p:nvSpPr>
          <p:spPr bwMode="auto">
            <a:xfrm flipV="1">
              <a:off x="2378075" y="1343025"/>
              <a:ext cx="4194175" cy="15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3" name="Text Box 327"/>
            <p:cNvSpPr txBox="1">
              <a:spLocks noChangeArrowheads="1"/>
            </p:cNvSpPr>
            <p:nvPr/>
          </p:nvSpPr>
          <p:spPr bwMode="auto">
            <a:xfrm>
              <a:off x="8556738" y="3514126"/>
              <a:ext cx="1020257"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传输轮次</a:t>
              </a:r>
            </a:p>
          </p:txBody>
        </p:sp>
        <p:sp>
          <p:nvSpPr>
            <p:cNvPr id="89" name="Rectangle 334"/>
            <p:cNvSpPr>
              <a:spLocks noChangeArrowheads="1"/>
            </p:cNvSpPr>
            <p:nvPr/>
          </p:nvSpPr>
          <p:spPr bwMode="auto">
            <a:xfrm>
              <a:off x="2349498" y="1304655"/>
              <a:ext cx="204789" cy="2058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grpSp>
    </p:spTree>
    <p:extLst>
      <p:ext uri="{BB962C8B-B14F-4D97-AF65-F5344CB8AC3E}">
        <p14:creationId xmlns:p14="http://schemas.microsoft.com/office/powerpoint/2010/main" val="242832622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129</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避免：乘法减小（</a:t>
            </a:r>
            <a:r>
              <a:rPr lang="en-US" altLang="zh-CN" dirty="0">
                <a:solidFill>
                  <a:srgbClr val="FF0000"/>
                </a:solidFill>
              </a:rPr>
              <a:t>multiplicative decrease</a:t>
            </a:r>
            <a:r>
              <a:rPr lang="zh-CN" altLang="en-US" dirty="0" smtClean="0">
                <a:solidFill>
                  <a:srgbClr val="FF0000"/>
                </a:solidFill>
              </a:rPr>
              <a:t>）</a:t>
            </a:r>
            <a:endParaRPr lang="en-US" altLang="zh-CN" dirty="0" smtClean="0">
              <a:solidFill>
                <a:srgbClr val="FF0000"/>
              </a:solidFill>
            </a:endParaRPr>
          </a:p>
          <a:p>
            <a:pPr lvl="1"/>
            <a:r>
              <a:rPr lang="zh-CN" altLang="en-US" dirty="0"/>
              <a:t>“乘法减小“是指不论在慢开始阶段还是拥塞避免阶段，只要出现一次超时（即出现一次网络拥塞），就把慢开始</a:t>
            </a:r>
            <a:r>
              <a:rPr lang="zh-CN" altLang="en-US" dirty="0" smtClean="0"/>
              <a:t>门限值</a:t>
            </a:r>
            <a:r>
              <a:rPr lang="en-US" altLang="zh-CN" dirty="0" err="1" smtClean="0"/>
              <a:t>ssthresh</a:t>
            </a:r>
            <a:r>
              <a:rPr lang="zh-CN" altLang="en-US" dirty="0" smtClean="0"/>
              <a:t>设置</a:t>
            </a:r>
            <a:r>
              <a:rPr lang="zh-CN" altLang="en-US" dirty="0"/>
              <a:t>为当前的拥塞窗口值乘</a:t>
            </a:r>
            <a:r>
              <a:rPr lang="zh-CN" altLang="en-US" dirty="0" smtClean="0"/>
              <a:t>以</a:t>
            </a:r>
            <a:r>
              <a:rPr lang="en-US" altLang="zh-CN" dirty="0" smtClean="0"/>
              <a:t>0.5</a:t>
            </a:r>
            <a:r>
              <a:rPr lang="zh-CN" altLang="en-US" dirty="0"/>
              <a:t>。</a:t>
            </a:r>
          </a:p>
          <a:p>
            <a:pPr lvl="1"/>
            <a:r>
              <a:rPr lang="zh-CN" altLang="en-US" dirty="0"/>
              <a:t>当网络频繁出现拥塞时，</a:t>
            </a:r>
            <a:r>
              <a:rPr lang="en-US" altLang="zh-CN" dirty="0" err="1" smtClean="0"/>
              <a:t>ssthresh</a:t>
            </a:r>
            <a:r>
              <a:rPr lang="zh-CN" altLang="en-US" dirty="0" smtClean="0"/>
              <a:t>值</a:t>
            </a:r>
            <a:r>
              <a:rPr lang="zh-CN" altLang="en-US" dirty="0"/>
              <a:t>就下降得很快，以大大减少注入到网络中的分组数。然后把拥塞窗口</a:t>
            </a:r>
            <a:r>
              <a:rPr lang="en-US" altLang="zh-CN" dirty="0" err="1" smtClean="0"/>
              <a:t>cwnd</a:t>
            </a:r>
            <a:r>
              <a:rPr lang="zh-CN" altLang="en-US" dirty="0" smtClean="0"/>
              <a:t>重新设置为</a:t>
            </a:r>
            <a:r>
              <a:rPr lang="en-US" altLang="zh-CN" dirty="0" smtClean="0"/>
              <a:t>1</a:t>
            </a:r>
            <a:r>
              <a:rPr lang="zh-CN" altLang="en-US" dirty="0" smtClean="0"/>
              <a:t>，重新执行慢开始算法。</a:t>
            </a:r>
          </a:p>
          <a:p>
            <a:pPr lvl="1"/>
            <a:r>
              <a:rPr lang="zh-CN" altLang="en-US" dirty="0" smtClean="0"/>
              <a:t>这样</a:t>
            </a:r>
            <a:r>
              <a:rPr lang="zh-CN" altLang="en-US" dirty="0"/>
              <a:t>做的目的就是要迅速减少主机发送到网络中的分组数，使得发生拥塞的路由器有足够时间把队列中积压的分组处理完毕。 </a:t>
            </a:r>
          </a:p>
          <a:p>
            <a:pPr lvl="1"/>
            <a:endParaRPr lang="zh-CN" altLang="en-US" dirty="0"/>
          </a:p>
        </p:txBody>
      </p:sp>
    </p:spTree>
    <p:extLst>
      <p:ext uri="{BB962C8B-B14F-4D97-AF65-F5344CB8AC3E}">
        <p14:creationId xmlns:p14="http://schemas.microsoft.com/office/powerpoint/2010/main" val="2830222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t>运输层的重要功能就是复用和分用。应用层所有的应用进程都可以通过运输层再传送到</a:t>
            </a:r>
            <a:r>
              <a:rPr lang="en-US" altLang="zh-CN" dirty="0" smtClean="0"/>
              <a:t>IP</a:t>
            </a:r>
            <a:r>
              <a:rPr lang="zh-CN" altLang="en-US" dirty="0" smtClean="0"/>
              <a:t>层，这就是复用。运输层从</a:t>
            </a:r>
            <a:r>
              <a:rPr lang="en-US" altLang="zh-CN" dirty="0" smtClean="0"/>
              <a:t>IP</a:t>
            </a:r>
            <a:r>
              <a:rPr lang="zh-CN" altLang="en-US" dirty="0" smtClean="0"/>
              <a:t>层收到数据后必须交付指明的应用进程，这就是分用。</a:t>
            </a:r>
            <a:endParaRPr lang="en-US" altLang="zh-CN" dirty="0" smtClean="0"/>
          </a:p>
          <a:p>
            <a:r>
              <a:rPr lang="zh-CN" altLang="en-US" dirty="0"/>
              <a:t>这就说明</a:t>
            </a:r>
            <a:r>
              <a:rPr lang="zh-CN" altLang="en-US" dirty="0" smtClean="0"/>
              <a:t>：给应用层的每个应用进程赋予一个非常明确的标志是非常重要的。也就是说，应用层的应用进程必须要有明确的标识系统。</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a:t>
            </a:fld>
            <a:endParaRPr lang="en-US" altLang="zh-CN"/>
          </a:p>
        </p:txBody>
      </p:sp>
      <p:sp>
        <p:nvSpPr>
          <p:cNvPr id="5" name="文本占位符 4"/>
          <p:cNvSpPr>
            <a:spLocks noGrp="1"/>
          </p:cNvSpPr>
          <p:nvPr>
            <p:ph type="body" sz="quarter" idx="13"/>
          </p:nvPr>
        </p:nvSpPr>
        <p:spPr/>
        <p:txBody>
          <a:bodyPr/>
          <a:lstStyle/>
          <a:p>
            <a:r>
              <a:rPr lang="en-US" altLang="zh-CN" dirty="0" smtClean="0"/>
              <a:t>1.3</a:t>
            </a:r>
            <a:r>
              <a:rPr lang="zh-CN" altLang="en-US" dirty="0" smtClean="0"/>
              <a:t>运输层的</a:t>
            </a:r>
            <a:r>
              <a:rPr lang="zh-CN" altLang="en-US" dirty="0"/>
              <a:t>端口</a:t>
            </a:r>
          </a:p>
        </p:txBody>
      </p:sp>
    </p:spTree>
    <p:extLst>
      <p:ext uri="{BB962C8B-B14F-4D97-AF65-F5344CB8AC3E}">
        <p14:creationId xmlns:p14="http://schemas.microsoft.com/office/powerpoint/2010/main" val="384153747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130</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慢开始和拥塞避免：加法</a:t>
            </a:r>
            <a:r>
              <a:rPr lang="zh-CN" altLang="en-US" dirty="0" smtClean="0">
                <a:solidFill>
                  <a:srgbClr val="FF0000"/>
                </a:solidFill>
              </a:rPr>
              <a:t>增大（</a:t>
            </a:r>
            <a:r>
              <a:rPr lang="en-US" altLang="zh-CN" dirty="0" smtClean="0">
                <a:solidFill>
                  <a:srgbClr val="FF0000"/>
                </a:solidFill>
              </a:rPr>
              <a:t>additive </a:t>
            </a:r>
            <a:r>
              <a:rPr lang="en-US" altLang="zh-CN" dirty="0">
                <a:solidFill>
                  <a:srgbClr val="FF0000"/>
                </a:solidFill>
              </a:rPr>
              <a:t>increase</a:t>
            </a:r>
            <a:r>
              <a:rPr lang="zh-CN" altLang="en-US" dirty="0" smtClean="0">
                <a:solidFill>
                  <a:srgbClr val="FF0000"/>
                </a:solidFill>
              </a:rPr>
              <a:t>）</a:t>
            </a:r>
            <a:endParaRPr lang="en-US" altLang="zh-CN" dirty="0" smtClean="0">
              <a:solidFill>
                <a:srgbClr val="FF0000"/>
              </a:solidFill>
            </a:endParaRPr>
          </a:p>
          <a:p>
            <a:pPr lvl="1"/>
            <a:r>
              <a:rPr lang="zh-CN" altLang="en-US" dirty="0"/>
              <a:t>“加法增大”是指执行拥塞避免算法后，在收到对所有报文段的确认后（即经过一个往返时间），就把拥塞</a:t>
            </a:r>
            <a:r>
              <a:rPr lang="zh-CN" altLang="en-US" dirty="0" smtClean="0"/>
              <a:t>窗口</a:t>
            </a:r>
            <a:r>
              <a:rPr lang="en-US" altLang="zh-CN" dirty="0" err="1" smtClean="0"/>
              <a:t>cwnd</a:t>
            </a:r>
            <a:r>
              <a:rPr lang="zh-CN" altLang="en-US" dirty="0"/>
              <a:t>增加一</a:t>
            </a:r>
            <a:r>
              <a:rPr lang="zh-CN" altLang="en-US" dirty="0" smtClean="0"/>
              <a:t>个</a:t>
            </a:r>
            <a:r>
              <a:rPr lang="en-US" altLang="zh-CN" dirty="0" smtClean="0"/>
              <a:t>MSS</a:t>
            </a:r>
            <a:r>
              <a:rPr lang="zh-CN" altLang="en-US" dirty="0" smtClean="0"/>
              <a:t>大小</a:t>
            </a:r>
            <a:r>
              <a:rPr lang="zh-CN" altLang="en-US" dirty="0"/>
              <a:t>，使拥塞窗口缓慢增大，以防止网络过早出现拥塞</a:t>
            </a:r>
            <a:r>
              <a:rPr lang="zh-CN" altLang="en-US" dirty="0" smtClean="0"/>
              <a:t>。</a:t>
            </a:r>
            <a:endParaRPr lang="zh-CN" altLang="en-US" dirty="0"/>
          </a:p>
        </p:txBody>
      </p:sp>
    </p:spTree>
    <p:extLst>
      <p:ext uri="{BB962C8B-B14F-4D97-AF65-F5344CB8AC3E}">
        <p14:creationId xmlns:p14="http://schemas.microsoft.com/office/powerpoint/2010/main" val="61657326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131</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慢开始和拥塞避免</a:t>
            </a:r>
            <a:r>
              <a:rPr lang="zh-CN" altLang="en-US" dirty="0" smtClean="0">
                <a:solidFill>
                  <a:srgbClr val="FF0000"/>
                </a:solidFill>
              </a:rPr>
              <a:t>：</a:t>
            </a:r>
            <a:endParaRPr lang="en-US" altLang="zh-CN" dirty="0" smtClean="0">
              <a:solidFill>
                <a:srgbClr val="FF0000"/>
              </a:solidFill>
            </a:endParaRPr>
          </a:p>
          <a:p>
            <a:pPr lvl="1"/>
            <a:r>
              <a:rPr lang="zh-CN" altLang="en-US" dirty="0" smtClean="0">
                <a:solidFill>
                  <a:srgbClr val="FF0000"/>
                </a:solidFill>
              </a:rPr>
              <a:t> </a:t>
            </a:r>
            <a:r>
              <a:rPr lang="zh-CN" altLang="en-US" dirty="0" smtClean="0"/>
              <a:t>“拥塞避免”</a:t>
            </a:r>
            <a:r>
              <a:rPr lang="zh-CN" altLang="en-US" dirty="0"/>
              <a:t>并非指完全能够避免了拥塞。利用以上的措施要完全避免网络拥塞还是不可能的。</a:t>
            </a:r>
          </a:p>
          <a:p>
            <a:pPr lvl="1"/>
            <a:r>
              <a:rPr lang="zh-CN" altLang="en-US" dirty="0"/>
              <a:t>“拥塞避免”是说在拥塞避免阶段把拥塞窗口控制为按线性规律增长，使网络比较不容易出现拥塞。 </a:t>
            </a:r>
          </a:p>
        </p:txBody>
      </p:sp>
    </p:spTree>
    <p:extLst>
      <p:ext uri="{BB962C8B-B14F-4D97-AF65-F5344CB8AC3E}">
        <p14:creationId xmlns:p14="http://schemas.microsoft.com/office/powerpoint/2010/main" val="7587193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132</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快重传和快恢复：</a:t>
            </a:r>
            <a:endParaRPr lang="en-US" altLang="zh-CN" dirty="0" smtClean="0">
              <a:solidFill>
                <a:srgbClr val="FF0000"/>
              </a:solidFill>
            </a:endParaRPr>
          </a:p>
          <a:p>
            <a:pPr lvl="1"/>
            <a:r>
              <a:rPr lang="zh-CN" altLang="en-US" dirty="0"/>
              <a:t>快重传算法首先要求接收方每收到一个失序的报文段后就立即发出重复确认。这样做可以让发送方及早知道有报文段没有到达接收方。 </a:t>
            </a:r>
          </a:p>
          <a:p>
            <a:pPr lvl="1"/>
            <a:r>
              <a:rPr lang="zh-CN" altLang="en-US" dirty="0"/>
              <a:t>发送方只要一连收到三个重复确认就应当立即重传对方尚未收到的报文段。 </a:t>
            </a:r>
          </a:p>
          <a:p>
            <a:pPr lvl="1"/>
            <a:r>
              <a:rPr lang="zh-CN" altLang="en-US" dirty="0"/>
              <a:t>不难看出，快重传并非取消重传计时器，而是在某些情况下可更早地重传丢失的报文段。 </a:t>
            </a:r>
          </a:p>
        </p:txBody>
      </p:sp>
    </p:spTree>
    <p:extLst>
      <p:ext uri="{BB962C8B-B14F-4D97-AF65-F5344CB8AC3E}">
        <p14:creationId xmlns:p14="http://schemas.microsoft.com/office/powerpoint/2010/main" val="342165717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133</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快重传和快恢复：</a:t>
            </a:r>
            <a:endParaRPr lang="en-US" altLang="zh-CN" dirty="0" smtClean="0">
              <a:solidFill>
                <a:srgbClr val="FF0000"/>
              </a:solidFill>
            </a:endParaRPr>
          </a:p>
        </p:txBody>
      </p:sp>
      <p:grpSp>
        <p:nvGrpSpPr>
          <p:cNvPr id="49" name="组合 48"/>
          <p:cNvGrpSpPr/>
          <p:nvPr/>
        </p:nvGrpSpPr>
        <p:grpSpPr>
          <a:xfrm>
            <a:off x="1397460" y="1587111"/>
            <a:ext cx="6702932" cy="3980223"/>
            <a:chOff x="558800" y="1233435"/>
            <a:chExt cx="8249271" cy="4898444"/>
          </a:xfrm>
        </p:grpSpPr>
        <p:sp>
          <p:nvSpPr>
            <p:cNvPr id="6" name="Text Box 73"/>
            <p:cNvSpPr txBox="1">
              <a:spLocks noChangeArrowheads="1"/>
            </p:cNvSpPr>
            <p:nvPr/>
          </p:nvSpPr>
          <p:spPr bwMode="auto">
            <a:xfrm>
              <a:off x="3450658" y="1233435"/>
              <a:ext cx="890132"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rgbClr val="FF0000"/>
                  </a:solidFill>
                  <a:latin typeface="+mj-ea"/>
                  <a:ea typeface="+mj-ea"/>
                </a:rPr>
                <a:t>发送方</a:t>
              </a:r>
            </a:p>
          </p:txBody>
        </p:sp>
        <p:sp>
          <p:nvSpPr>
            <p:cNvPr id="7" name="Text Box 74"/>
            <p:cNvSpPr txBox="1">
              <a:spLocks noChangeArrowheads="1"/>
            </p:cNvSpPr>
            <p:nvPr/>
          </p:nvSpPr>
          <p:spPr bwMode="auto">
            <a:xfrm>
              <a:off x="6882834" y="1233436"/>
              <a:ext cx="890132"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rgbClr val="FF0000"/>
                  </a:solidFill>
                  <a:latin typeface="+mj-ea"/>
                  <a:ea typeface="+mj-ea"/>
                </a:rPr>
                <a:t>接收方</a:t>
              </a:r>
            </a:p>
          </p:txBody>
        </p:sp>
        <p:sp>
          <p:nvSpPr>
            <p:cNvPr id="8" name="Text Box 75"/>
            <p:cNvSpPr txBox="1">
              <a:spLocks noChangeArrowheads="1"/>
            </p:cNvSpPr>
            <p:nvPr/>
          </p:nvSpPr>
          <p:spPr bwMode="auto">
            <a:xfrm>
              <a:off x="2944813" y="1628775"/>
              <a:ext cx="1036119"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发送 </a:t>
              </a:r>
              <a:r>
                <a:rPr lang="en-US" altLang="zh-CN" sz="1400">
                  <a:solidFill>
                    <a:schemeClr val="tx1"/>
                  </a:solidFill>
                  <a:latin typeface="+mj-ea"/>
                  <a:ea typeface="+mj-ea"/>
                </a:rPr>
                <a:t>M</a:t>
              </a:r>
              <a:r>
                <a:rPr lang="en-US" altLang="zh-CN" sz="1400" baseline="-25000">
                  <a:solidFill>
                    <a:schemeClr val="tx1"/>
                  </a:solidFill>
                  <a:latin typeface="+mj-ea"/>
                  <a:ea typeface="+mj-ea"/>
                </a:rPr>
                <a:t>1</a:t>
              </a:r>
            </a:p>
          </p:txBody>
        </p:sp>
        <p:sp>
          <p:nvSpPr>
            <p:cNvPr id="9" name="Line 76"/>
            <p:cNvSpPr>
              <a:spLocks noChangeShapeType="1"/>
            </p:cNvSpPr>
            <p:nvPr/>
          </p:nvSpPr>
          <p:spPr bwMode="auto">
            <a:xfrm>
              <a:off x="3922713" y="1873250"/>
              <a:ext cx="3400425" cy="314325"/>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 name="Line 78"/>
            <p:cNvSpPr>
              <a:spLocks noChangeShapeType="1"/>
            </p:cNvSpPr>
            <p:nvPr/>
          </p:nvSpPr>
          <p:spPr bwMode="auto">
            <a:xfrm flipH="1">
              <a:off x="3922713" y="2309813"/>
              <a:ext cx="3400425" cy="314325"/>
            </a:xfrm>
            <a:prstGeom prst="line">
              <a:avLst/>
            </a:prstGeom>
            <a:noFill/>
            <a:ln w="38100">
              <a:solidFill>
                <a:srgbClr val="00B05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1" name="Text Box 79"/>
            <p:cNvSpPr txBox="1">
              <a:spLocks noChangeArrowheads="1"/>
            </p:cNvSpPr>
            <p:nvPr/>
          </p:nvSpPr>
          <p:spPr bwMode="auto">
            <a:xfrm>
              <a:off x="7221538" y="2133600"/>
              <a:ext cx="1101223"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a:solidFill>
                    <a:schemeClr val="tx1"/>
                  </a:solidFill>
                  <a:latin typeface="+mj-ea"/>
                  <a:ea typeface="+mj-ea"/>
                </a:rPr>
                <a:t> </a:t>
              </a:r>
              <a:r>
                <a:rPr lang="zh-CN" altLang="en-US" sz="1400">
                  <a:solidFill>
                    <a:schemeClr val="tx1"/>
                  </a:solidFill>
                  <a:latin typeface="+mj-ea"/>
                  <a:ea typeface="+mj-ea"/>
                </a:rPr>
                <a:t>确认 </a:t>
              </a:r>
              <a:r>
                <a:rPr lang="en-US" altLang="zh-CN" sz="1400">
                  <a:solidFill>
                    <a:schemeClr val="tx1"/>
                  </a:solidFill>
                  <a:latin typeface="+mj-ea"/>
                  <a:ea typeface="+mj-ea"/>
                </a:rPr>
                <a:t>M</a:t>
              </a:r>
              <a:r>
                <a:rPr lang="en-US" altLang="zh-CN" sz="1400" baseline="-25000">
                  <a:solidFill>
                    <a:schemeClr val="tx1"/>
                  </a:solidFill>
                  <a:latin typeface="+mj-ea"/>
                  <a:ea typeface="+mj-ea"/>
                </a:rPr>
                <a:t>1</a:t>
              </a:r>
              <a:endParaRPr lang="en-US" altLang="zh-CN" sz="1400">
                <a:solidFill>
                  <a:schemeClr val="tx1"/>
                </a:solidFill>
                <a:latin typeface="+mj-ea"/>
                <a:ea typeface="+mj-ea"/>
              </a:endParaRPr>
            </a:p>
          </p:txBody>
        </p:sp>
        <p:sp>
          <p:nvSpPr>
            <p:cNvPr id="12" name="Text Box 81"/>
            <p:cNvSpPr txBox="1">
              <a:spLocks noChangeArrowheads="1"/>
            </p:cNvSpPr>
            <p:nvPr/>
          </p:nvSpPr>
          <p:spPr bwMode="auto">
            <a:xfrm>
              <a:off x="3929063" y="5753099"/>
              <a:ext cx="310126"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i="1">
                  <a:solidFill>
                    <a:schemeClr val="tx1"/>
                  </a:solidFill>
                  <a:latin typeface="+mj-ea"/>
                  <a:ea typeface="+mj-ea"/>
                </a:rPr>
                <a:t>t</a:t>
              </a:r>
            </a:p>
          </p:txBody>
        </p:sp>
        <p:grpSp>
          <p:nvGrpSpPr>
            <p:cNvPr id="13" name="Group 82"/>
            <p:cNvGrpSpPr>
              <a:grpSpLocks/>
            </p:cNvGrpSpPr>
            <p:nvPr/>
          </p:nvGrpSpPr>
          <p:grpSpPr bwMode="auto">
            <a:xfrm>
              <a:off x="3922713" y="1719263"/>
              <a:ext cx="3400425" cy="4346575"/>
              <a:chOff x="1607" y="677"/>
              <a:chExt cx="1640" cy="2728"/>
            </a:xfrm>
          </p:grpSpPr>
          <p:sp>
            <p:nvSpPr>
              <p:cNvPr id="14" name="Line 83"/>
              <p:cNvSpPr>
                <a:spLocks noChangeShapeType="1"/>
              </p:cNvSpPr>
              <p:nvPr/>
            </p:nvSpPr>
            <p:spPr bwMode="auto">
              <a:xfrm>
                <a:off x="1607" y="677"/>
                <a:ext cx="0" cy="2728"/>
              </a:xfrm>
              <a:prstGeom prst="line">
                <a:avLst/>
              </a:prstGeom>
              <a:noFill/>
              <a:ln w="9525">
                <a:solidFill>
                  <a:schemeClr val="tx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5" name="Line 84"/>
              <p:cNvSpPr>
                <a:spLocks noChangeShapeType="1"/>
              </p:cNvSpPr>
              <p:nvPr/>
            </p:nvSpPr>
            <p:spPr bwMode="auto">
              <a:xfrm>
                <a:off x="3247" y="677"/>
                <a:ext cx="0" cy="2728"/>
              </a:xfrm>
              <a:prstGeom prst="line">
                <a:avLst/>
              </a:prstGeom>
              <a:noFill/>
              <a:ln w="9525">
                <a:solidFill>
                  <a:schemeClr val="tx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16" name="Text Box 86"/>
            <p:cNvSpPr txBox="1">
              <a:spLocks noChangeArrowheads="1"/>
            </p:cNvSpPr>
            <p:nvPr/>
          </p:nvSpPr>
          <p:spPr bwMode="auto">
            <a:xfrm>
              <a:off x="7221538" y="2620963"/>
              <a:ext cx="1495425"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a:solidFill>
                    <a:schemeClr val="tx1"/>
                  </a:solidFill>
                  <a:latin typeface="+mj-ea"/>
                  <a:ea typeface="+mj-ea"/>
                </a:rPr>
                <a:t> </a:t>
              </a:r>
              <a:r>
                <a:rPr lang="zh-CN" altLang="en-US" sz="1400">
                  <a:solidFill>
                    <a:schemeClr val="tx1"/>
                  </a:solidFill>
                  <a:latin typeface="+mj-ea"/>
                  <a:ea typeface="+mj-ea"/>
                </a:rPr>
                <a:t>确认 </a:t>
              </a:r>
              <a:r>
                <a:rPr lang="en-US" altLang="zh-CN" sz="1400">
                  <a:solidFill>
                    <a:schemeClr val="tx1"/>
                  </a:solidFill>
                  <a:latin typeface="+mj-ea"/>
                  <a:ea typeface="+mj-ea"/>
                </a:rPr>
                <a:t>M</a:t>
              </a:r>
              <a:r>
                <a:rPr lang="en-US" altLang="zh-CN" sz="1400" baseline="-25000">
                  <a:solidFill>
                    <a:schemeClr val="tx1"/>
                  </a:solidFill>
                  <a:latin typeface="+mj-ea"/>
                  <a:ea typeface="+mj-ea"/>
                </a:rPr>
                <a:t>2 </a:t>
              </a:r>
              <a:endParaRPr lang="en-US" altLang="zh-CN" sz="1400">
                <a:solidFill>
                  <a:schemeClr val="tx1"/>
                </a:solidFill>
                <a:latin typeface="+mj-ea"/>
                <a:ea typeface="+mj-ea"/>
              </a:endParaRPr>
            </a:p>
          </p:txBody>
        </p:sp>
        <p:sp>
          <p:nvSpPr>
            <p:cNvPr id="17" name="Line 87"/>
            <p:cNvSpPr>
              <a:spLocks noChangeShapeType="1"/>
            </p:cNvSpPr>
            <p:nvPr/>
          </p:nvSpPr>
          <p:spPr bwMode="auto">
            <a:xfrm flipH="1">
              <a:off x="3922713" y="2833688"/>
              <a:ext cx="3400425" cy="312737"/>
            </a:xfrm>
            <a:prstGeom prst="line">
              <a:avLst/>
            </a:prstGeom>
            <a:noFill/>
            <a:ln w="38100">
              <a:solidFill>
                <a:srgbClr val="00B05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8" name="Line 88"/>
            <p:cNvSpPr>
              <a:spLocks noChangeShapeType="1"/>
            </p:cNvSpPr>
            <p:nvPr/>
          </p:nvSpPr>
          <p:spPr bwMode="auto">
            <a:xfrm flipH="1">
              <a:off x="3922713" y="3878263"/>
              <a:ext cx="3400425" cy="311150"/>
            </a:xfrm>
            <a:prstGeom prst="line">
              <a:avLst/>
            </a:prstGeom>
            <a:noFill/>
            <a:ln w="38100">
              <a:solidFill>
                <a:srgbClr val="00B05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9" name="Line 89"/>
            <p:cNvSpPr>
              <a:spLocks noChangeShapeType="1"/>
            </p:cNvSpPr>
            <p:nvPr/>
          </p:nvSpPr>
          <p:spPr bwMode="auto">
            <a:xfrm flipH="1">
              <a:off x="3922713" y="4397375"/>
              <a:ext cx="3400425" cy="314325"/>
            </a:xfrm>
            <a:prstGeom prst="line">
              <a:avLst/>
            </a:prstGeom>
            <a:noFill/>
            <a:ln w="38100">
              <a:solidFill>
                <a:srgbClr val="00B05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0" name="Line 90"/>
            <p:cNvSpPr>
              <a:spLocks noChangeShapeType="1"/>
            </p:cNvSpPr>
            <p:nvPr/>
          </p:nvSpPr>
          <p:spPr bwMode="auto">
            <a:xfrm flipH="1">
              <a:off x="3922713" y="4916488"/>
              <a:ext cx="3400425" cy="315912"/>
            </a:xfrm>
            <a:prstGeom prst="line">
              <a:avLst/>
            </a:prstGeom>
            <a:noFill/>
            <a:ln w="38100">
              <a:solidFill>
                <a:srgbClr val="00B05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1" name="Text Box 91"/>
            <p:cNvSpPr txBox="1">
              <a:spLocks noChangeArrowheads="1"/>
            </p:cNvSpPr>
            <p:nvPr/>
          </p:nvSpPr>
          <p:spPr bwMode="auto">
            <a:xfrm>
              <a:off x="2944813" y="2132012"/>
              <a:ext cx="1036119"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发送 </a:t>
              </a:r>
              <a:r>
                <a:rPr lang="en-US" altLang="zh-CN" sz="1400">
                  <a:solidFill>
                    <a:schemeClr val="tx1"/>
                  </a:solidFill>
                  <a:latin typeface="+mj-ea"/>
                  <a:ea typeface="+mj-ea"/>
                </a:rPr>
                <a:t>M</a:t>
              </a:r>
              <a:r>
                <a:rPr lang="en-US" altLang="zh-CN" sz="1400" baseline="-25000">
                  <a:solidFill>
                    <a:schemeClr val="tx1"/>
                  </a:solidFill>
                  <a:latin typeface="+mj-ea"/>
                  <a:ea typeface="+mj-ea"/>
                </a:rPr>
                <a:t>2</a:t>
              </a:r>
            </a:p>
          </p:txBody>
        </p:sp>
        <p:sp>
          <p:nvSpPr>
            <p:cNvPr id="22" name="Text Box 92"/>
            <p:cNvSpPr txBox="1">
              <a:spLocks noChangeArrowheads="1"/>
            </p:cNvSpPr>
            <p:nvPr/>
          </p:nvSpPr>
          <p:spPr bwMode="auto">
            <a:xfrm>
              <a:off x="2944813" y="2641599"/>
              <a:ext cx="1036119"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发送 </a:t>
              </a:r>
              <a:r>
                <a:rPr lang="en-US" altLang="zh-CN" sz="1400">
                  <a:solidFill>
                    <a:schemeClr val="tx1"/>
                  </a:solidFill>
                  <a:latin typeface="+mj-ea"/>
                  <a:ea typeface="+mj-ea"/>
                </a:rPr>
                <a:t>M</a:t>
              </a:r>
              <a:r>
                <a:rPr lang="en-US" altLang="zh-CN" sz="1400" baseline="-25000">
                  <a:solidFill>
                    <a:schemeClr val="tx1"/>
                  </a:solidFill>
                  <a:latin typeface="+mj-ea"/>
                  <a:ea typeface="+mj-ea"/>
                </a:rPr>
                <a:t>3</a:t>
              </a:r>
            </a:p>
          </p:txBody>
        </p:sp>
        <p:sp>
          <p:nvSpPr>
            <p:cNvPr id="23" name="Text Box 93"/>
            <p:cNvSpPr txBox="1">
              <a:spLocks noChangeArrowheads="1"/>
            </p:cNvSpPr>
            <p:nvPr/>
          </p:nvSpPr>
          <p:spPr bwMode="auto">
            <a:xfrm>
              <a:off x="2944813" y="3148012"/>
              <a:ext cx="1036119"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发送 </a:t>
              </a:r>
              <a:r>
                <a:rPr lang="en-US" altLang="zh-CN" sz="1400">
                  <a:solidFill>
                    <a:schemeClr val="tx1"/>
                  </a:solidFill>
                  <a:latin typeface="+mj-ea"/>
                  <a:ea typeface="+mj-ea"/>
                </a:rPr>
                <a:t>M</a:t>
              </a:r>
              <a:r>
                <a:rPr lang="en-US" altLang="zh-CN" sz="1400" baseline="-25000">
                  <a:solidFill>
                    <a:schemeClr val="tx1"/>
                  </a:solidFill>
                  <a:latin typeface="+mj-ea"/>
                  <a:ea typeface="+mj-ea"/>
                </a:rPr>
                <a:t>4</a:t>
              </a:r>
            </a:p>
          </p:txBody>
        </p:sp>
        <p:sp>
          <p:nvSpPr>
            <p:cNvPr id="24" name="Line 94"/>
            <p:cNvSpPr>
              <a:spLocks noChangeShapeType="1"/>
            </p:cNvSpPr>
            <p:nvPr/>
          </p:nvSpPr>
          <p:spPr bwMode="auto">
            <a:xfrm>
              <a:off x="3922713" y="3457575"/>
              <a:ext cx="3400425" cy="314325"/>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5" name="Text Box 95"/>
            <p:cNvSpPr txBox="1">
              <a:spLocks noChangeArrowheads="1"/>
            </p:cNvSpPr>
            <p:nvPr/>
          </p:nvSpPr>
          <p:spPr bwMode="auto">
            <a:xfrm>
              <a:off x="5667078" y="2852738"/>
              <a:ext cx="643531"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400" b="1">
                  <a:solidFill>
                    <a:schemeClr val="tx1"/>
                  </a:solidFill>
                  <a:latin typeface="+mj-ea"/>
                  <a:ea typeface="+mj-ea"/>
                </a:rPr>
                <a:t>   </a:t>
              </a:r>
              <a:r>
                <a:rPr lang="zh-CN" altLang="en-US" sz="1400" b="1">
                  <a:solidFill>
                    <a:schemeClr val="tx1"/>
                  </a:solidFill>
                  <a:latin typeface="+mj-ea"/>
                  <a:ea typeface="+mj-ea"/>
                </a:rPr>
                <a:t>？</a:t>
              </a:r>
            </a:p>
          </p:txBody>
        </p:sp>
        <p:sp>
          <p:nvSpPr>
            <p:cNvPr id="26" name="Text Box 96"/>
            <p:cNvSpPr txBox="1">
              <a:spLocks noChangeArrowheads="1"/>
            </p:cNvSpPr>
            <p:nvPr/>
          </p:nvSpPr>
          <p:spPr bwMode="auto">
            <a:xfrm>
              <a:off x="2944813" y="3695702"/>
              <a:ext cx="1036119"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发送 </a:t>
              </a:r>
              <a:r>
                <a:rPr lang="en-US" altLang="zh-CN" sz="1400">
                  <a:solidFill>
                    <a:schemeClr val="tx1"/>
                  </a:solidFill>
                  <a:latin typeface="+mj-ea"/>
                  <a:ea typeface="+mj-ea"/>
                </a:rPr>
                <a:t>M</a:t>
              </a:r>
              <a:r>
                <a:rPr lang="en-US" altLang="zh-CN" sz="1400" baseline="-25000">
                  <a:solidFill>
                    <a:schemeClr val="tx1"/>
                  </a:solidFill>
                  <a:latin typeface="+mj-ea"/>
                  <a:ea typeface="+mj-ea"/>
                </a:rPr>
                <a:t>5</a:t>
              </a:r>
            </a:p>
          </p:txBody>
        </p:sp>
        <p:sp>
          <p:nvSpPr>
            <p:cNvPr id="27" name="Text Box 97"/>
            <p:cNvSpPr txBox="1">
              <a:spLocks noChangeArrowheads="1"/>
            </p:cNvSpPr>
            <p:nvPr/>
          </p:nvSpPr>
          <p:spPr bwMode="auto">
            <a:xfrm>
              <a:off x="2944813" y="4216399"/>
              <a:ext cx="1036119"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发送 </a:t>
              </a:r>
              <a:r>
                <a:rPr lang="en-US" altLang="zh-CN" sz="1400">
                  <a:solidFill>
                    <a:schemeClr val="tx1"/>
                  </a:solidFill>
                  <a:latin typeface="+mj-ea"/>
                  <a:ea typeface="+mj-ea"/>
                </a:rPr>
                <a:t>M</a:t>
              </a:r>
              <a:r>
                <a:rPr lang="en-US" altLang="zh-CN" sz="1400" baseline="-25000">
                  <a:solidFill>
                    <a:schemeClr val="tx1"/>
                  </a:solidFill>
                  <a:latin typeface="+mj-ea"/>
                  <a:ea typeface="+mj-ea"/>
                </a:rPr>
                <a:t>6</a:t>
              </a:r>
            </a:p>
          </p:txBody>
        </p:sp>
        <p:sp>
          <p:nvSpPr>
            <p:cNvPr id="28" name="Text Box 98"/>
            <p:cNvSpPr txBox="1">
              <a:spLocks noChangeArrowheads="1"/>
            </p:cNvSpPr>
            <p:nvPr/>
          </p:nvSpPr>
          <p:spPr bwMode="auto">
            <a:xfrm>
              <a:off x="7221538" y="3592513"/>
              <a:ext cx="1586533"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a:solidFill>
                    <a:schemeClr val="tx1"/>
                  </a:solidFill>
                  <a:latin typeface="+mj-ea"/>
                  <a:ea typeface="+mj-ea"/>
                </a:rPr>
                <a:t> </a:t>
              </a:r>
              <a:r>
                <a:rPr lang="zh-CN" altLang="en-US" sz="1400">
                  <a:solidFill>
                    <a:schemeClr val="tx1"/>
                  </a:solidFill>
                  <a:latin typeface="+mj-ea"/>
                  <a:ea typeface="+mj-ea"/>
                </a:rPr>
                <a:t>重复确认 </a:t>
              </a:r>
              <a:r>
                <a:rPr lang="en-US" altLang="zh-CN" sz="1400">
                  <a:solidFill>
                    <a:schemeClr val="tx1"/>
                  </a:solidFill>
                  <a:latin typeface="+mj-ea"/>
                  <a:ea typeface="+mj-ea"/>
                </a:rPr>
                <a:t>M</a:t>
              </a:r>
              <a:r>
                <a:rPr lang="en-US" altLang="zh-CN" sz="1400" baseline="-25000">
                  <a:solidFill>
                    <a:schemeClr val="tx1"/>
                  </a:solidFill>
                  <a:latin typeface="+mj-ea"/>
                  <a:ea typeface="+mj-ea"/>
                </a:rPr>
                <a:t>2 </a:t>
              </a:r>
              <a:endParaRPr lang="en-US" altLang="zh-CN" sz="1400">
                <a:solidFill>
                  <a:schemeClr val="tx1"/>
                </a:solidFill>
                <a:latin typeface="+mj-ea"/>
                <a:ea typeface="+mj-ea"/>
              </a:endParaRPr>
            </a:p>
          </p:txBody>
        </p:sp>
        <p:grpSp>
          <p:nvGrpSpPr>
            <p:cNvPr id="29" name="Group 117"/>
            <p:cNvGrpSpPr>
              <a:grpSpLocks/>
            </p:cNvGrpSpPr>
            <p:nvPr/>
          </p:nvGrpSpPr>
          <p:grpSpPr bwMode="auto">
            <a:xfrm>
              <a:off x="3922713" y="5440367"/>
              <a:ext cx="3400425" cy="566738"/>
              <a:chOff x="2471" y="3427"/>
              <a:chExt cx="2142" cy="357"/>
            </a:xfrm>
          </p:grpSpPr>
          <p:sp>
            <p:nvSpPr>
              <p:cNvPr id="30" name="Line 80"/>
              <p:cNvSpPr>
                <a:spLocks noChangeShapeType="1"/>
              </p:cNvSpPr>
              <p:nvPr/>
            </p:nvSpPr>
            <p:spPr bwMode="auto">
              <a:xfrm>
                <a:off x="2471" y="3427"/>
                <a:ext cx="2142" cy="199"/>
              </a:xfrm>
              <a:prstGeom prst="line">
                <a:avLst/>
              </a:prstGeom>
              <a:noFill/>
              <a:ln w="38100">
                <a:solidFill>
                  <a:srgbClr val="9900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1" name="Text Box 99"/>
              <p:cNvSpPr txBox="1">
                <a:spLocks noChangeArrowheads="1"/>
              </p:cNvSpPr>
              <p:nvPr/>
            </p:nvSpPr>
            <p:spPr bwMode="auto">
              <a:xfrm rot="317726">
                <a:off x="3056" y="3545"/>
                <a:ext cx="931"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立即重传 </a:t>
                </a:r>
                <a:r>
                  <a:rPr lang="en-US" altLang="zh-CN" sz="1400">
                    <a:solidFill>
                      <a:schemeClr val="tx1"/>
                    </a:solidFill>
                    <a:latin typeface="+mj-ea"/>
                    <a:ea typeface="+mj-ea"/>
                  </a:rPr>
                  <a:t>M</a:t>
                </a:r>
                <a:r>
                  <a:rPr lang="en-US" altLang="zh-CN" sz="1400" baseline="-25000">
                    <a:solidFill>
                      <a:schemeClr val="tx1"/>
                    </a:solidFill>
                    <a:latin typeface="+mj-ea"/>
                    <a:ea typeface="+mj-ea"/>
                  </a:rPr>
                  <a:t>3</a:t>
                </a:r>
              </a:p>
            </p:txBody>
          </p:sp>
        </p:grpSp>
        <p:sp>
          <p:nvSpPr>
            <p:cNvPr id="32" name="Text Box 100"/>
            <p:cNvSpPr txBox="1">
              <a:spLocks noChangeArrowheads="1"/>
            </p:cNvSpPr>
            <p:nvPr/>
          </p:nvSpPr>
          <p:spPr bwMode="auto">
            <a:xfrm>
              <a:off x="7221538" y="4146550"/>
              <a:ext cx="1586533"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 </a:t>
              </a:r>
              <a:r>
                <a:rPr lang="zh-CN" altLang="en-US" sz="1400" dirty="0">
                  <a:solidFill>
                    <a:schemeClr val="tx1"/>
                  </a:solidFill>
                  <a:latin typeface="+mj-ea"/>
                  <a:ea typeface="+mj-ea"/>
                </a:rPr>
                <a:t>重复确认 </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2 </a:t>
              </a:r>
              <a:endParaRPr lang="en-US" altLang="zh-CN" sz="1400" dirty="0">
                <a:solidFill>
                  <a:schemeClr val="tx1"/>
                </a:solidFill>
                <a:latin typeface="+mj-ea"/>
                <a:ea typeface="+mj-ea"/>
              </a:endParaRPr>
            </a:p>
          </p:txBody>
        </p:sp>
        <p:sp>
          <p:nvSpPr>
            <p:cNvPr id="33" name="Text Box 103"/>
            <p:cNvSpPr txBox="1">
              <a:spLocks noChangeArrowheads="1"/>
            </p:cNvSpPr>
            <p:nvPr/>
          </p:nvSpPr>
          <p:spPr bwMode="auto">
            <a:xfrm>
              <a:off x="7221538" y="4668837"/>
              <a:ext cx="1586533"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a:solidFill>
                    <a:schemeClr val="tx1"/>
                  </a:solidFill>
                  <a:latin typeface="+mj-ea"/>
                  <a:ea typeface="+mj-ea"/>
                </a:rPr>
                <a:t> </a:t>
              </a:r>
              <a:r>
                <a:rPr lang="zh-CN" altLang="en-US" sz="1400">
                  <a:solidFill>
                    <a:schemeClr val="tx1"/>
                  </a:solidFill>
                  <a:latin typeface="+mj-ea"/>
                  <a:ea typeface="+mj-ea"/>
                </a:rPr>
                <a:t>重复确认 </a:t>
              </a:r>
              <a:r>
                <a:rPr lang="en-US" altLang="zh-CN" sz="1400">
                  <a:solidFill>
                    <a:schemeClr val="tx1"/>
                  </a:solidFill>
                  <a:latin typeface="+mj-ea"/>
                  <a:ea typeface="+mj-ea"/>
                </a:rPr>
                <a:t>M</a:t>
              </a:r>
              <a:r>
                <a:rPr lang="en-US" altLang="zh-CN" sz="1400" baseline="-25000">
                  <a:solidFill>
                    <a:schemeClr val="tx1"/>
                  </a:solidFill>
                  <a:latin typeface="+mj-ea"/>
                  <a:ea typeface="+mj-ea"/>
                </a:rPr>
                <a:t>2 </a:t>
              </a:r>
              <a:endParaRPr lang="en-US" altLang="zh-CN" sz="1400">
                <a:solidFill>
                  <a:schemeClr val="tx1"/>
                </a:solidFill>
                <a:latin typeface="+mj-ea"/>
                <a:ea typeface="+mj-ea"/>
              </a:endParaRPr>
            </a:p>
          </p:txBody>
        </p:sp>
        <p:sp>
          <p:nvSpPr>
            <p:cNvPr id="34" name="Text Box 104"/>
            <p:cNvSpPr txBox="1">
              <a:spLocks noChangeArrowheads="1"/>
            </p:cNvSpPr>
            <p:nvPr/>
          </p:nvSpPr>
          <p:spPr bwMode="auto">
            <a:xfrm>
              <a:off x="7313614" y="5753099"/>
              <a:ext cx="310126"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i="1">
                  <a:solidFill>
                    <a:schemeClr val="tx1"/>
                  </a:solidFill>
                  <a:latin typeface="+mj-ea"/>
                  <a:ea typeface="+mj-ea"/>
                </a:rPr>
                <a:t>t</a:t>
              </a:r>
            </a:p>
          </p:txBody>
        </p:sp>
        <p:sp>
          <p:nvSpPr>
            <p:cNvPr id="35" name="Line 110"/>
            <p:cNvSpPr>
              <a:spLocks noChangeShapeType="1"/>
            </p:cNvSpPr>
            <p:nvPr/>
          </p:nvSpPr>
          <p:spPr bwMode="auto">
            <a:xfrm>
              <a:off x="3929063" y="5022850"/>
              <a:ext cx="3398837" cy="314325"/>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6" name="Text Box 111"/>
            <p:cNvSpPr txBox="1">
              <a:spLocks noChangeArrowheads="1"/>
            </p:cNvSpPr>
            <p:nvPr/>
          </p:nvSpPr>
          <p:spPr bwMode="auto">
            <a:xfrm>
              <a:off x="2944813" y="4770438"/>
              <a:ext cx="1036119"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发送 </a:t>
              </a:r>
              <a:r>
                <a:rPr lang="en-US" altLang="zh-CN" sz="1400">
                  <a:solidFill>
                    <a:schemeClr val="tx1"/>
                  </a:solidFill>
                  <a:latin typeface="+mj-ea"/>
                  <a:ea typeface="+mj-ea"/>
                </a:rPr>
                <a:t>M</a:t>
              </a:r>
              <a:r>
                <a:rPr lang="en-US" altLang="zh-CN" sz="1400" baseline="-25000">
                  <a:solidFill>
                    <a:schemeClr val="tx1"/>
                  </a:solidFill>
                  <a:latin typeface="+mj-ea"/>
                  <a:ea typeface="+mj-ea"/>
                </a:rPr>
                <a:t>7</a:t>
              </a:r>
            </a:p>
          </p:txBody>
        </p:sp>
        <p:grpSp>
          <p:nvGrpSpPr>
            <p:cNvPr id="37" name="Group 116"/>
            <p:cNvGrpSpPr>
              <a:grpSpLocks/>
            </p:cNvGrpSpPr>
            <p:nvPr/>
          </p:nvGrpSpPr>
          <p:grpSpPr bwMode="auto">
            <a:xfrm>
              <a:off x="558800" y="4183063"/>
              <a:ext cx="3336925" cy="1057275"/>
              <a:chOff x="352" y="2635"/>
              <a:chExt cx="2102" cy="666"/>
            </a:xfrm>
          </p:grpSpPr>
          <p:grpSp>
            <p:nvGrpSpPr>
              <p:cNvPr id="38" name="Group 105"/>
              <p:cNvGrpSpPr>
                <a:grpSpLocks/>
              </p:cNvGrpSpPr>
              <p:nvPr/>
            </p:nvGrpSpPr>
            <p:grpSpPr bwMode="auto">
              <a:xfrm>
                <a:off x="1729" y="2635"/>
                <a:ext cx="725" cy="666"/>
                <a:chOff x="1257" y="1749"/>
                <a:chExt cx="817" cy="460"/>
              </a:xfrm>
            </p:grpSpPr>
            <p:sp>
              <p:nvSpPr>
                <p:cNvPr id="40" name="Line 106"/>
                <p:cNvSpPr>
                  <a:spLocks noChangeShapeType="1"/>
                </p:cNvSpPr>
                <p:nvPr/>
              </p:nvSpPr>
              <p:spPr bwMode="auto">
                <a:xfrm>
                  <a:off x="1257" y="1749"/>
                  <a:ext cx="817" cy="0"/>
                </a:xfrm>
                <a:prstGeom prst="line">
                  <a:avLst/>
                </a:prstGeom>
                <a:noFill/>
                <a:ln w="28575">
                  <a:solidFill>
                    <a:schemeClr val="folHlink"/>
                  </a:solidFill>
                  <a:prstDash val="dash"/>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1" name="Line 107"/>
                <p:cNvSpPr>
                  <a:spLocks noChangeShapeType="1"/>
                </p:cNvSpPr>
                <p:nvPr/>
              </p:nvSpPr>
              <p:spPr bwMode="auto">
                <a:xfrm>
                  <a:off x="1257" y="1979"/>
                  <a:ext cx="817" cy="0"/>
                </a:xfrm>
                <a:prstGeom prst="line">
                  <a:avLst/>
                </a:prstGeom>
                <a:noFill/>
                <a:ln w="28575">
                  <a:solidFill>
                    <a:schemeClr val="folHlink"/>
                  </a:solidFill>
                  <a:prstDash val="dash"/>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2" name="Line 108"/>
                <p:cNvSpPr>
                  <a:spLocks noChangeShapeType="1"/>
                </p:cNvSpPr>
                <p:nvPr/>
              </p:nvSpPr>
              <p:spPr bwMode="auto">
                <a:xfrm>
                  <a:off x="1257" y="2209"/>
                  <a:ext cx="817" cy="0"/>
                </a:xfrm>
                <a:prstGeom prst="line">
                  <a:avLst/>
                </a:prstGeom>
                <a:noFill/>
                <a:ln w="28575">
                  <a:solidFill>
                    <a:schemeClr val="folHlink"/>
                  </a:solidFill>
                  <a:prstDash val="dash"/>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39" name="Text Box 112"/>
              <p:cNvSpPr txBox="1">
                <a:spLocks noChangeArrowheads="1"/>
              </p:cNvSpPr>
              <p:nvPr/>
            </p:nvSpPr>
            <p:spPr bwMode="auto">
              <a:xfrm>
                <a:off x="352" y="2665"/>
                <a:ext cx="1389" cy="6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smtClean="0">
                    <a:solidFill>
                      <a:schemeClr val="tx1"/>
                    </a:solidFill>
                    <a:latin typeface="+mj-ea"/>
                    <a:ea typeface="+mj-ea"/>
                  </a:rPr>
                  <a:t>收到</a:t>
                </a:r>
                <a:r>
                  <a:rPr lang="zh-CN" altLang="en-US" sz="1400" dirty="0">
                    <a:solidFill>
                      <a:schemeClr val="tx1"/>
                    </a:solidFill>
                    <a:latin typeface="+mj-ea"/>
                    <a:ea typeface="+mj-ea"/>
                  </a:rPr>
                  <a:t>三个连续的</a:t>
                </a:r>
              </a:p>
              <a:p>
                <a:pPr algn="ctr" eaLnBrk="1" hangingPunct="1">
                  <a:spcBef>
                    <a:spcPct val="0"/>
                  </a:spcBef>
                  <a:buClrTx/>
                  <a:buSzTx/>
                  <a:buFontTx/>
                  <a:buNone/>
                </a:pPr>
                <a:r>
                  <a:rPr lang="zh-CN" altLang="en-US" sz="1400" dirty="0" smtClean="0">
                    <a:solidFill>
                      <a:schemeClr val="tx1"/>
                    </a:solidFill>
                    <a:latin typeface="+mj-ea"/>
                    <a:ea typeface="+mj-ea"/>
                  </a:rPr>
                  <a:t>对</a:t>
                </a:r>
                <a:r>
                  <a:rPr lang="en-US" altLang="zh-CN" sz="1400" dirty="0" smtClean="0">
                    <a:solidFill>
                      <a:schemeClr val="tx1"/>
                    </a:solidFill>
                    <a:latin typeface="+mj-ea"/>
                    <a:ea typeface="+mj-ea"/>
                  </a:rPr>
                  <a:t>M</a:t>
                </a:r>
                <a:r>
                  <a:rPr lang="en-US" altLang="zh-CN" sz="1400" baseline="-25000" dirty="0" smtClean="0">
                    <a:solidFill>
                      <a:schemeClr val="tx1"/>
                    </a:solidFill>
                    <a:latin typeface="+mj-ea"/>
                    <a:ea typeface="+mj-ea"/>
                  </a:rPr>
                  <a:t>2</a:t>
                </a:r>
                <a:r>
                  <a:rPr lang="zh-CN" altLang="en-US" sz="1400" dirty="0" smtClean="0">
                    <a:solidFill>
                      <a:schemeClr val="tx1"/>
                    </a:solidFill>
                    <a:latin typeface="+mj-ea"/>
                    <a:ea typeface="+mj-ea"/>
                  </a:rPr>
                  <a:t>的</a:t>
                </a:r>
                <a:r>
                  <a:rPr lang="zh-CN" altLang="en-US" sz="1400" dirty="0">
                    <a:solidFill>
                      <a:schemeClr val="tx1"/>
                    </a:solidFill>
                    <a:latin typeface="+mj-ea"/>
                    <a:ea typeface="+mj-ea"/>
                  </a:rPr>
                  <a:t>重复确认</a:t>
                </a:r>
              </a:p>
              <a:p>
                <a:pPr algn="ctr" eaLnBrk="1" hangingPunct="1">
                  <a:buClrTx/>
                  <a:buSzTx/>
                  <a:buFontTx/>
                  <a:buNone/>
                </a:pPr>
                <a:r>
                  <a:rPr lang="zh-CN" altLang="en-US" sz="1400" dirty="0">
                    <a:solidFill>
                      <a:schemeClr val="tx1"/>
                    </a:solidFill>
                    <a:latin typeface="+mj-ea"/>
                    <a:ea typeface="+mj-ea"/>
                  </a:rPr>
                  <a:t>立即</a:t>
                </a:r>
                <a:r>
                  <a:rPr lang="zh-CN" altLang="en-US" sz="1400" dirty="0" smtClean="0">
                    <a:solidFill>
                      <a:schemeClr val="tx1"/>
                    </a:solidFill>
                    <a:latin typeface="+mj-ea"/>
                    <a:ea typeface="+mj-ea"/>
                  </a:rPr>
                  <a:t>重传</a:t>
                </a:r>
                <a:r>
                  <a:rPr lang="en-US" altLang="zh-CN" sz="1400" dirty="0" smtClean="0">
                    <a:solidFill>
                      <a:schemeClr val="tx1"/>
                    </a:solidFill>
                    <a:latin typeface="+mj-ea"/>
                    <a:ea typeface="+mj-ea"/>
                  </a:rPr>
                  <a:t>M</a:t>
                </a:r>
                <a:r>
                  <a:rPr lang="en-US" altLang="zh-CN" sz="1400" baseline="-25000" dirty="0" smtClean="0">
                    <a:solidFill>
                      <a:schemeClr val="tx1"/>
                    </a:solidFill>
                    <a:latin typeface="+mj-ea"/>
                    <a:ea typeface="+mj-ea"/>
                  </a:rPr>
                  <a:t>3</a:t>
                </a:r>
                <a:endParaRPr lang="en-US" altLang="zh-CN" sz="1400" baseline="-25000" dirty="0">
                  <a:solidFill>
                    <a:schemeClr val="tx1"/>
                  </a:solidFill>
                  <a:latin typeface="+mj-ea"/>
                  <a:ea typeface="+mj-ea"/>
                </a:endParaRPr>
              </a:p>
            </p:txBody>
          </p:sp>
        </p:grpSp>
        <p:sp>
          <p:nvSpPr>
            <p:cNvPr id="43" name="AutoShape 113"/>
            <p:cNvSpPr>
              <a:spLocks noChangeArrowheads="1"/>
            </p:cNvSpPr>
            <p:nvPr/>
          </p:nvSpPr>
          <p:spPr bwMode="auto">
            <a:xfrm>
              <a:off x="5674208" y="2708278"/>
              <a:ext cx="1006984" cy="927493"/>
            </a:xfrm>
            <a:prstGeom prst="irregularSeal1">
              <a:avLst/>
            </a:prstGeom>
            <a:solidFill>
              <a:srgbClr val="FFFF00"/>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44" name="Text Box 114"/>
            <p:cNvSpPr txBox="1">
              <a:spLocks noChangeArrowheads="1"/>
            </p:cNvSpPr>
            <p:nvPr/>
          </p:nvSpPr>
          <p:spPr bwMode="auto">
            <a:xfrm>
              <a:off x="5843110" y="2990176"/>
              <a:ext cx="669177"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丢失</a:t>
              </a:r>
            </a:p>
          </p:txBody>
        </p:sp>
        <p:sp>
          <p:nvSpPr>
            <p:cNvPr id="45" name="Line 77"/>
            <p:cNvSpPr>
              <a:spLocks noChangeShapeType="1"/>
            </p:cNvSpPr>
            <p:nvPr/>
          </p:nvSpPr>
          <p:spPr bwMode="auto">
            <a:xfrm>
              <a:off x="3922713" y="2417763"/>
              <a:ext cx="3400425" cy="314325"/>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6" name="Line 85"/>
            <p:cNvSpPr>
              <a:spLocks noChangeShapeType="1"/>
            </p:cNvSpPr>
            <p:nvPr/>
          </p:nvSpPr>
          <p:spPr bwMode="auto">
            <a:xfrm>
              <a:off x="3922713" y="2936875"/>
              <a:ext cx="1830387" cy="15875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7" name="Line 101"/>
            <p:cNvSpPr>
              <a:spLocks noChangeShapeType="1"/>
            </p:cNvSpPr>
            <p:nvPr/>
          </p:nvSpPr>
          <p:spPr bwMode="auto">
            <a:xfrm>
              <a:off x="3929063" y="3978275"/>
              <a:ext cx="3398837" cy="315913"/>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8" name="Line 102"/>
            <p:cNvSpPr>
              <a:spLocks noChangeShapeType="1"/>
            </p:cNvSpPr>
            <p:nvPr/>
          </p:nvSpPr>
          <p:spPr bwMode="auto">
            <a:xfrm>
              <a:off x="3929063" y="4500563"/>
              <a:ext cx="3398837" cy="314325"/>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Tree>
    <p:extLst>
      <p:ext uri="{BB962C8B-B14F-4D97-AF65-F5344CB8AC3E}">
        <p14:creationId xmlns:p14="http://schemas.microsoft.com/office/powerpoint/2010/main" val="4990686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134</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快重传和快恢复：</a:t>
            </a:r>
            <a:endParaRPr lang="en-US" altLang="zh-CN" dirty="0" smtClean="0">
              <a:solidFill>
                <a:srgbClr val="FF0000"/>
              </a:solidFill>
            </a:endParaRPr>
          </a:p>
          <a:p>
            <a:pPr lvl="1"/>
            <a:r>
              <a:rPr lang="zh-CN" altLang="en-US" dirty="0"/>
              <a:t>与快</a:t>
            </a:r>
            <a:r>
              <a:rPr lang="zh-CN" altLang="en-US" dirty="0" smtClean="0"/>
              <a:t>重传配合使用的还有快恢复算法，其过程有两个要点：</a:t>
            </a:r>
            <a:endParaRPr lang="en-US" altLang="zh-CN" dirty="0" smtClean="0"/>
          </a:p>
          <a:p>
            <a:pPr lvl="2"/>
            <a:r>
              <a:rPr lang="zh-CN" altLang="en-US" dirty="0"/>
              <a:t>当发送端收到连续三个重复的确认时，就执行“乘法减小”算法，把慢开始</a:t>
            </a:r>
            <a:r>
              <a:rPr lang="zh-CN" altLang="en-US" dirty="0" smtClean="0"/>
              <a:t>门限</a:t>
            </a:r>
            <a:r>
              <a:rPr lang="en-US" altLang="zh-CN" dirty="0" err="1" smtClean="0"/>
              <a:t>ssthresh</a:t>
            </a:r>
            <a:r>
              <a:rPr lang="zh-CN" altLang="en-US" dirty="0" smtClean="0"/>
              <a:t>减半，但</a:t>
            </a:r>
            <a:r>
              <a:rPr lang="zh-CN" altLang="en-US" dirty="0"/>
              <a:t>接下去不执行慢开始算法。 </a:t>
            </a:r>
          </a:p>
          <a:p>
            <a:pPr lvl="2"/>
            <a:r>
              <a:rPr lang="zh-CN" altLang="en-US" dirty="0" smtClean="0"/>
              <a:t>由于</a:t>
            </a:r>
            <a:r>
              <a:rPr lang="zh-CN" altLang="en-US" dirty="0"/>
              <a:t>发送方现在认为网络很可能没有发生拥塞，因此现在不执行慢开始算法，即拥塞</a:t>
            </a:r>
            <a:r>
              <a:rPr lang="zh-CN" altLang="en-US" dirty="0" smtClean="0"/>
              <a:t>窗口</a:t>
            </a:r>
            <a:r>
              <a:rPr lang="en-US" altLang="zh-CN" dirty="0" err="1" smtClean="0"/>
              <a:t>cwnd</a:t>
            </a:r>
            <a:r>
              <a:rPr lang="zh-CN" altLang="en-US" dirty="0" smtClean="0"/>
              <a:t>现在</a:t>
            </a:r>
            <a:r>
              <a:rPr lang="zh-CN" altLang="en-US" dirty="0"/>
              <a:t>不设置</a:t>
            </a:r>
            <a:r>
              <a:rPr lang="zh-CN" altLang="en-US" dirty="0" smtClean="0"/>
              <a:t>为</a:t>
            </a:r>
            <a:r>
              <a:rPr lang="en-US" altLang="zh-CN" dirty="0" smtClean="0"/>
              <a:t>1</a:t>
            </a:r>
            <a:r>
              <a:rPr lang="zh-CN" altLang="en-US" dirty="0"/>
              <a:t>，而是设置为慢开始</a:t>
            </a:r>
            <a:r>
              <a:rPr lang="zh-CN" altLang="en-US" dirty="0" smtClean="0"/>
              <a:t>门限</a:t>
            </a:r>
            <a:r>
              <a:rPr lang="en-US" altLang="zh-CN" dirty="0" err="1" smtClean="0"/>
              <a:t>ssthresh</a:t>
            </a:r>
            <a:r>
              <a:rPr lang="zh-CN" altLang="en-US" dirty="0" smtClean="0"/>
              <a:t>减半</a:t>
            </a:r>
            <a:r>
              <a:rPr lang="zh-CN" altLang="en-US" dirty="0"/>
              <a:t>后的数值，然后开始执行拥塞避免算法（“加法增大”），使拥塞窗口缓慢地线性增大</a:t>
            </a:r>
            <a:r>
              <a:rPr lang="zh-CN" altLang="en-US" dirty="0" smtClean="0"/>
              <a:t>。</a:t>
            </a:r>
            <a:endParaRPr lang="zh-CN" altLang="en-US" dirty="0"/>
          </a:p>
        </p:txBody>
      </p:sp>
    </p:spTree>
    <p:extLst>
      <p:ext uri="{BB962C8B-B14F-4D97-AF65-F5344CB8AC3E}">
        <p14:creationId xmlns:p14="http://schemas.microsoft.com/office/powerpoint/2010/main" val="331746485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135</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快重传和快恢复：</a:t>
            </a:r>
            <a:endParaRPr lang="en-US" altLang="zh-CN" dirty="0" smtClean="0">
              <a:solidFill>
                <a:srgbClr val="FF0000"/>
              </a:solidFill>
            </a:endParaRPr>
          </a:p>
          <a:p>
            <a:pPr lvl="1"/>
            <a:endParaRPr lang="zh-CN" altLang="en-US" dirty="0"/>
          </a:p>
        </p:txBody>
      </p:sp>
      <p:grpSp>
        <p:nvGrpSpPr>
          <p:cNvPr id="115" name="组合 114"/>
          <p:cNvGrpSpPr/>
          <p:nvPr/>
        </p:nvGrpSpPr>
        <p:grpSpPr>
          <a:xfrm>
            <a:off x="467544" y="1864538"/>
            <a:ext cx="8170332" cy="3297218"/>
            <a:chOff x="172255" y="2190750"/>
            <a:chExt cx="9232836" cy="3726002"/>
          </a:xfrm>
        </p:grpSpPr>
        <p:sp>
          <p:nvSpPr>
            <p:cNvPr id="14" name="Line 84"/>
            <p:cNvSpPr>
              <a:spLocks noChangeShapeType="1"/>
            </p:cNvSpPr>
            <p:nvPr/>
          </p:nvSpPr>
          <p:spPr bwMode="auto">
            <a:xfrm>
              <a:off x="2460625" y="3827463"/>
              <a:ext cx="8778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4" name="Freeform 68"/>
            <p:cNvSpPr>
              <a:spLocks/>
            </p:cNvSpPr>
            <p:nvPr/>
          </p:nvSpPr>
          <p:spPr bwMode="auto">
            <a:xfrm>
              <a:off x="2300288" y="2957513"/>
              <a:ext cx="2947987" cy="2482850"/>
            </a:xfrm>
            <a:custGeom>
              <a:avLst/>
              <a:gdLst>
                <a:gd name="T0" fmla="*/ 2147483647 w 1773"/>
                <a:gd name="T1" fmla="*/ 0 h 1370"/>
                <a:gd name="T2" fmla="*/ 1708528894 w 1773"/>
                <a:gd name="T3" fmla="*/ 1599517213 h 1370"/>
                <a:gd name="T4" fmla="*/ 1327011491 w 1773"/>
                <a:gd name="T5" fmla="*/ 2147483647 h 1370"/>
                <a:gd name="T6" fmla="*/ 915084761 w 1773"/>
                <a:gd name="T7" fmla="*/ 2147483647 h 1370"/>
                <a:gd name="T8" fmla="*/ 516981813 w 1773"/>
                <a:gd name="T9" fmla="*/ 2147483647 h 1370"/>
                <a:gd name="T10" fmla="*/ 152053279 w 1773"/>
                <a:gd name="T11" fmla="*/ 2147483647 h 1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73" h="1370">
                  <a:moveTo>
                    <a:pt x="1773" y="0"/>
                  </a:moveTo>
                  <a:lnTo>
                    <a:pt x="618" y="487"/>
                  </a:lnTo>
                  <a:lnTo>
                    <a:pt x="480" y="961"/>
                  </a:lnTo>
                  <a:lnTo>
                    <a:pt x="331" y="1201"/>
                  </a:lnTo>
                  <a:lnTo>
                    <a:pt x="187" y="1321"/>
                  </a:lnTo>
                  <a:cubicBezTo>
                    <a:pt x="47" y="1370"/>
                    <a:pt x="0" y="1369"/>
                    <a:pt x="55" y="1369"/>
                  </a:cubicBezTo>
                </a:path>
              </a:pathLst>
            </a:custGeom>
            <a:noFill/>
            <a:ln w="28575" cmpd="sng">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5" name="Text Box 54"/>
            <p:cNvSpPr txBox="1">
              <a:spLocks noChangeArrowheads="1"/>
            </p:cNvSpPr>
            <p:nvPr/>
          </p:nvSpPr>
          <p:spPr bwMode="auto">
            <a:xfrm>
              <a:off x="1981200" y="2741613"/>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24</a:t>
              </a:r>
            </a:p>
          </p:txBody>
        </p:sp>
        <p:sp>
          <p:nvSpPr>
            <p:cNvPr id="26" name="Line 5"/>
            <p:cNvSpPr>
              <a:spLocks noChangeShapeType="1"/>
            </p:cNvSpPr>
            <p:nvPr/>
          </p:nvSpPr>
          <p:spPr bwMode="auto">
            <a:xfrm>
              <a:off x="2379663" y="5567363"/>
              <a:ext cx="5665787" cy="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7" name="Line 6"/>
            <p:cNvSpPr>
              <a:spLocks noChangeShapeType="1"/>
            </p:cNvSpPr>
            <p:nvPr/>
          </p:nvSpPr>
          <p:spPr bwMode="auto">
            <a:xfrm>
              <a:off x="2379663" y="2522538"/>
              <a:ext cx="0" cy="3044825"/>
            </a:xfrm>
            <a:prstGeom prst="line">
              <a:avLst/>
            </a:prstGeom>
            <a:noFill/>
            <a:ln w="9525">
              <a:solidFill>
                <a:schemeClr val="tx1"/>
              </a:solidFill>
              <a:round/>
              <a:headEnd type="triangle" w="sm"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8" name="Line 7"/>
            <p:cNvSpPr>
              <a:spLocks noChangeShapeType="1"/>
            </p:cNvSpPr>
            <p:nvPr/>
          </p:nvSpPr>
          <p:spPr bwMode="auto">
            <a:xfrm>
              <a:off x="2619375" y="5480050"/>
              <a:ext cx="0" cy="873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Line 8"/>
            <p:cNvSpPr>
              <a:spLocks noChangeShapeType="1"/>
            </p:cNvSpPr>
            <p:nvPr/>
          </p:nvSpPr>
          <p:spPr bwMode="auto">
            <a:xfrm>
              <a:off x="285908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0" name="Line 9"/>
            <p:cNvSpPr>
              <a:spLocks noChangeShapeType="1"/>
            </p:cNvSpPr>
            <p:nvPr/>
          </p:nvSpPr>
          <p:spPr bwMode="auto">
            <a:xfrm>
              <a:off x="309880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1" name="Line 10"/>
            <p:cNvSpPr>
              <a:spLocks noChangeShapeType="1"/>
            </p:cNvSpPr>
            <p:nvPr/>
          </p:nvSpPr>
          <p:spPr bwMode="auto">
            <a:xfrm>
              <a:off x="333851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2" name="Line 11"/>
            <p:cNvSpPr>
              <a:spLocks noChangeShapeType="1"/>
            </p:cNvSpPr>
            <p:nvPr/>
          </p:nvSpPr>
          <p:spPr bwMode="auto">
            <a:xfrm>
              <a:off x="357663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12"/>
            <p:cNvSpPr>
              <a:spLocks noChangeShapeType="1"/>
            </p:cNvSpPr>
            <p:nvPr/>
          </p:nvSpPr>
          <p:spPr bwMode="auto">
            <a:xfrm>
              <a:off x="381635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13"/>
            <p:cNvSpPr>
              <a:spLocks noChangeShapeType="1"/>
            </p:cNvSpPr>
            <p:nvPr/>
          </p:nvSpPr>
          <p:spPr bwMode="auto">
            <a:xfrm>
              <a:off x="405606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14"/>
            <p:cNvSpPr>
              <a:spLocks noChangeShapeType="1"/>
            </p:cNvSpPr>
            <p:nvPr/>
          </p:nvSpPr>
          <p:spPr bwMode="auto">
            <a:xfrm>
              <a:off x="4295775"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15"/>
            <p:cNvSpPr>
              <a:spLocks noChangeShapeType="1"/>
            </p:cNvSpPr>
            <p:nvPr/>
          </p:nvSpPr>
          <p:spPr bwMode="auto">
            <a:xfrm>
              <a:off x="453390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16"/>
            <p:cNvSpPr>
              <a:spLocks noChangeShapeType="1"/>
            </p:cNvSpPr>
            <p:nvPr/>
          </p:nvSpPr>
          <p:spPr bwMode="auto">
            <a:xfrm>
              <a:off x="477361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17"/>
            <p:cNvSpPr>
              <a:spLocks noChangeShapeType="1"/>
            </p:cNvSpPr>
            <p:nvPr/>
          </p:nvSpPr>
          <p:spPr bwMode="auto">
            <a:xfrm>
              <a:off x="5013325"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Line 18"/>
            <p:cNvSpPr>
              <a:spLocks noChangeShapeType="1"/>
            </p:cNvSpPr>
            <p:nvPr/>
          </p:nvSpPr>
          <p:spPr bwMode="auto">
            <a:xfrm>
              <a:off x="525303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0" name="Line 19"/>
            <p:cNvSpPr>
              <a:spLocks noChangeShapeType="1"/>
            </p:cNvSpPr>
            <p:nvPr/>
          </p:nvSpPr>
          <p:spPr bwMode="auto">
            <a:xfrm>
              <a:off x="549116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1" name="Line 20"/>
            <p:cNvSpPr>
              <a:spLocks noChangeShapeType="1"/>
            </p:cNvSpPr>
            <p:nvPr/>
          </p:nvSpPr>
          <p:spPr bwMode="auto">
            <a:xfrm>
              <a:off x="5730875" y="5480050"/>
              <a:ext cx="0" cy="873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Line 21"/>
            <p:cNvSpPr>
              <a:spLocks noChangeShapeType="1"/>
            </p:cNvSpPr>
            <p:nvPr/>
          </p:nvSpPr>
          <p:spPr bwMode="auto">
            <a:xfrm>
              <a:off x="597058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3" name="Line 22"/>
            <p:cNvSpPr>
              <a:spLocks noChangeShapeType="1"/>
            </p:cNvSpPr>
            <p:nvPr/>
          </p:nvSpPr>
          <p:spPr bwMode="auto">
            <a:xfrm>
              <a:off x="621030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23"/>
            <p:cNvSpPr>
              <a:spLocks noChangeShapeType="1"/>
            </p:cNvSpPr>
            <p:nvPr/>
          </p:nvSpPr>
          <p:spPr bwMode="auto">
            <a:xfrm>
              <a:off x="645001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24"/>
            <p:cNvSpPr>
              <a:spLocks noChangeShapeType="1"/>
            </p:cNvSpPr>
            <p:nvPr/>
          </p:nvSpPr>
          <p:spPr bwMode="auto">
            <a:xfrm>
              <a:off x="668813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25"/>
            <p:cNvSpPr>
              <a:spLocks noChangeShapeType="1"/>
            </p:cNvSpPr>
            <p:nvPr/>
          </p:nvSpPr>
          <p:spPr bwMode="auto">
            <a:xfrm>
              <a:off x="692785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26"/>
            <p:cNvSpPr>
              <a:spLocks noChangeShapeType="1"/>
            </p:cNvSpPr>
            <p:nvPr/>
          </p:nvSpPr>
          <p:spPr bwMode="auto">
            <a:xfrm>
              <a:off x="716756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27"/>
            <p:cNvSpPr>
              <a:spLocks noChangeShapeType="1"/>
            </p:cNvSpPr>
            <p:nvPr/>
          </p:nvSpPr>
          <p:spPr bwMode="auto">
            <a:xfrm>
              <a:off x="7407275"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28"/>
            <p:cNvSpPr>
              <a:spLocks noChangeShapeType="1"/>
            </p:cNvSpPr>
            <p:nvPr/>
          </p:nvSpPr>
          <p:spPr bwMode="auto">
            <a:xfrm>
              <a:off x="764540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30"/>
            <p:cNvSpPr>
              <a:spLocks noChangeShapeType="1"/>
            </p:cNvSpPr>
            <p:nvPr/>
          </p:nvSpPr>
          <p:spPr bwMode="auto">
            <a:xfrm>
              <a:off x="2379663" y="5132388"/>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31"/>
            <p:cNvSpPr>
              <a:spLocks noChangeShapeType="1"/>
            </p:cNvSpPr>
            <p:nvPr/>
          </p:nvSpPr>
          <p:spPr bwMode="auto">
            <a:xfrm>
              <a:off x="2379663" y="4697413"/>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32"/>
            <p:cNvSpPr>
              <a:spLocks noChangeShapeType="1"/>
            </p:cNvSpPr>
            <p:nvPr/>
          </p:nvSpPr>
          <p:spPr bwMode="auto">
            <a:xfrm>
              <a:off x="2379663" y="4262438"/>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33"/>
            <p:cNvSpPr>
              <a:spLocks noChangeShapeType="1"/>
            </p:cNvSpPr>
            <p:nvPr/>
          </p:nvSpPr>
          <p:spPr bwMode="auto">
            <a:xfrm>
              <a:off x="2379663" y="3827463"/>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34"/>
            <p:cNvSpPr>
              <a:spLocks noChangeShapeType="1"/>
            </p:cNvSpPr>
            <p:nvPr/>
          </p:nvSpPr>
          <p:spPr bwMode="auto">
            <a:xfrm>
              <a:off x="2379663" y="3392488"/>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35"/>
            <p:cNvSpPr>
              <a:spLocks noChangeShapeType="1"/>
            </p:cNvSpPr>
            <p:nvPr/>
          </p:nvSpPr>
          <p:spPr bwMode="auto">
            <a:xfrm>
              <a:off x="2379663" y="2957513"/>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Text Box 36"/>
            <p:cNvSpPr txBox="1">
              <a:spLocks noChangeArrowheads="1"/>
            </p:cNvSpPr>
            <p:nvPr/>
          </p:nvSpPr>
          <p:spPr bwMode="auto">
            <a:xfrm>
              <a:off x="2698751" y="5568950"/>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a:t>
              </a:r>
            </a:p>
          </p:txBody>
        </p:sp>
        <p:sp>
          <p:nvSpPr>
            <p:cNvPr id="57" name="Text Box 37"/>
            <p:cNvSpPr txBox="1">
              <a:spLocks noChangeArrowheads="1"/>
            </p:cNvSpPr>
            <p:nvPr/>
          </p:nvSpPr>
          <p:spPr bwMode="auto">
            <a:xfrm>
              <a:off x="3178175" y="5568950"/>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4</a:t>
              </a:r>
            </a:p>
          </p:txBody>
        </p:sp>
        <p:sp>
          <p:nvSpPr>
            <p:cNvPr id="58" name="Text Box 38"/>
            <p:cNvSpPr txBox="1">
              <a:spLocks noChangeArrowheads="1"/>
            </p:cNvSpPr>
            <p:nvPr/>
          </p:nvSpPr>
          <p:spPr bwMode="auto">
            <a:xfrm>
              <a:off x="3657600" y="5568950"/>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6</a:t>
              </a:r>
            </a:p>
          </p:txBody>
        </p:sp>
        <p:sp>
          <p:nvSpPr>
            <p:cNvPr id="59" name="Text Box 39"/>
            <p:cNvSpPr txBox="1">
              <a:spLocks noChangeArrowheads="1"/>
            </p:cNvSpPr>
            <p:nvPr/>
          </p:nvSpPr>
          <p:spPr bwMode="auto">
            <a:xfrm>
              <a:off x="4148138" y="5568950"/>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8</a:t>
              </a:r>
            </a:p>
          </p:txBody>
        </p:sp>
        <p:sp>
          <p:nvSpPr>
            <p:cNvPr id="60" name="Text Box 40"/>
            <p:cNvSpPr txBox="1">
              <a:spLocks noChangeArrowheads="1"/>
            </p:cNvSpPr>
            <p:nvPr/>
          </p:nvSpPr>
          <p:spPr bwMode="auto">
            <a:xfrm>
              <a:off x="4548188" y="55689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10</a:t>
              </a:r>
            </a:p>
          </p:txBody>
        </p:sp>
        <p:sp>
          <p:nvSpPr>
            <p:cNvPr id="61" name="Text Box 41"/>
            <p:cNvSpPr txBox="1">
              <a:spLocks noChangeArrowheads="1"/>
            </p:cNvSpPr>
            <p:nvPr/>
          </p:nvSpPr>
          <p:spPr bwMode="auto">
            <a:xfrm>
              <a:off x="5065713" y="55689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12</a:t>
              </a:r>
            </a:p>
          </p:txBody>
        </p:sp>
        <p:sp>
          <p:nvSpPr>
            <p:cNvPr id="62" name="Text Box 42"/>
            <p:cNvSpPr txBox="1">
              <a:spLocks noChangeArrowheads="1"/>
            </p:cNvSpPr>
            <p:nvPr/>
          </p:nvSpPr>
          <p:spPr bwMode="auto">
            <a:xfrm>
              <a:off x="5518150" y="55689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14</a:t>
              </a:r>
            </a:p>
          </p:txBody>
        </p:sp>
        <p:sp>
          <p:nvSpPr>
            <p:cNvPr id="63" name="Text Box 43"/>
            <p:cNvSpPr txBox="1">
              <a:spLocks noChangeArrowheads="1"/>
            </p:cNvSpPr>
            <p:nvPr/>
          </p:nvSpPr>
          <p:spPr bwMode="auto">
            <a:xfrm>
              <a:off x="5997575" y="55689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16</a:t>
              </a:r>
            </a:p>
          </p:txBody>
        </p:sp>
        <p:sp>
          <p:nvSpPr>
            <p:cNvPr id="64" name="Text Box 44"/>
            <p:cNvSpPr txBox="1">
              <a:spLocks noChangeArrowheads="1"/>
            </p:cNvSpPr>
            <p:nvPr/>
          </p:nvSpPr>
          <p:spPr bwMode="auto">
            <a:xfrm>
              <a:off x="6502400" y="55689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18</a:t>
              </a:r>
            </a:p>
          </p:txBody>
        </p:sp>
        <p:sp>
          <p:nvSpPr>
            <p:cNvPr id="65" name="Text Box 45"/>
            <p:cNvSpPr txBox="1">
              <a:spLocks noChangeArrowheads="1"/>
            </p:cNvSpPr>
            <p:nvPr/>
          </p:nvSpPr>
          <p:spPr bwMode="auto">
            <a:xfrm>
              <a:off x="6981825" y="55689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20</a:t>
              </a:r>
            </a:p>
          </p:txBody>
        </p:sp>
        <p:sp>
          <p:nvSpPr>
            <p:cNvPr id="66" name="Text Box 46"/>
            <p:cNvSpPr txBox="1">
              <a:spLocks noChangeArrowheads="1"/>
            </p:cNvSpPr>
            <p:nvPr/>
          </p:nvSpPr>
          <p:spPr bwMode="auto">
            <a:xfrm>
              <a:off x="7446963" y="55689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22</a:t>
              </a:r>
            </a:p>
          </p:txBody>
        </p:sp>
        <p:sp>
          <p:nvSpPr>
            <p:cNvPr id="67" name="Text Box 47"/>
            <p:cNvSpPr txBox="1">
              <a:spLocks noChangeArrowheads="1"/>
            </p:cNvSpPr>
            <p:nvPr/>
          </p:nvSpPr>
          <p:spPr bwMode="auto">
            <a:xfrm>
              <a:off x="2260600" y="5568950"/>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0</a:t>
              </a:r>
            </a:p>
          </p:txBody>
        </p:sp>
        <p:sp>
          <p:nvSpPr>
            <p:cNvPr id="68" name="Text Box 48"/>
            <p:cNvSpPr txBox="1">
              <a:spLocks noChangeArrowheads="1"/>
            </p:cNvSpPr>
            <p:nvPr/>
          </p:nvSpPr>
          <p:spPr bwMode="auto">
            <a:xfrm>
              <a:off x="2101850" y="5308600"/>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0</a:t>
              </a:r>
            </a:p>
          </p:txBody>
        </p:sp>
        <p:sp>
          <p:nvSpPr>
            <p:cNvPr id="69" name="Text Box 49"/>
            <p:cNvSpPr txBox="1">
              <a:spLocks noChangeArrowheads="1"/>
            </p:cNvSpPr>
            <p:nvPr/>
          </p:nvSpPr>
          <p:spPr bwMode="auto">
            <a:xfrm>
              <a:off x="2101850" y="4873625"/>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4</a:t>
              </a:r>
            </a:p>
          </p:txBody>
        </p:sp>
        <p:sp>
          <p:nvSpPr>
            <p:cNvPr id="70" name="Text Box 50"/>
            <p:cNvSpPr txBox="1">
              <a:spLocks noChangeArrowheads="1"/>
            </p:cNvSpPr>
            <p:nvPr/>
          </p:nvSpPr>
          <p:spPr bwMode="auto">
            <a:xfrm>
              <a:off x="2101850" y="4452938"/>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8</a:t>
              </a:r>
            </a:p>
          </p:txBody>
        </p:sp>
        <p:sp>
          <p:nvSpPr>
            <p:cNvPr id="71" name="Text Box 51"/>
            <p:cNvSpPr txBox="1">
              <a:spLocks noChangeArrowheads="1"/>
            </p:cNvSpPr>
            <p:nvPr/>
          </p:nvSpPr>
          <p:spPr bwMode="auto">
            <a:xfrm>
              <a:off x="1981200" y="40322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12</a:t>
              </a:r>
            </a:p>
          </p:txBody>
        </p:sp>
        <p:sp>
          <p:nvSpPr>
            <p:cNvPr id="72" name="Text Box 52"/>
            <p:cNvSpPr txBox="1">
              <a:spLocks noChangeArrowheads="1"/>
            </p:cNvSpPr>
            <p:nvPr/>
          </p:nvSpPr>
          <p:spPr bwMode="auto">
            <a:xfrm>
              <a:off x="1981200" y="3611562"/>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16</a:t>
              </a:r>
            </a:p>
          </p:txBody>
        </p:sp>
        <p:sp>
          <p:nvSpPr>
            <p:cNvPr id="73" name="Text Box 53"/>
            <p:cNvSpPr txBox="1">
              <a:spLocks noChangeArrowheads="1"/>
            </p:cNvSpPr>
            <p:nvPr/>
          </p:nvSpPr>
          <p:spPr bwMode="auto">
            <a:xfrm>
              <a:off x="1981200" y="3176588"/>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20</a:t>
              </a:r>
            </a:p>
          </p:txBody>
        </p:sp>
        <p:sp>
          <p:nvSpPr>
            <p:cNvPr id="79" name="Oval 69"/>
            <p:cNvSpPr>
              <a:spLocks noChangeArrowheads="1"/>
            </p:cNvSpPr>
            <p:nvPr/>
          </p:nvSpPr>
          <p:spPr bwMode="auto">
            <a:xfrm>
              <a:off x="6408738" y="4208463"/>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0" name="Oval 70"/>
            <p:cNvSpPr>
              <a:spLocks noChangeArrowheads="1"/>
            </p:cNvSpPr>
            <p:nvPr/>
          </p:nvSpPr>
          <p:spPr bwMode="auto">
            <a:xfrm>
              <a:off x="5681663" y="5284788"/>
              <a:ext cx="92075"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1" name="Oval 71"/>
            <p:cNvSpPr>
              <a:spLocks noChangeArrowheads="1"/>
            </p:cNvSpPr>
            <p:nvPr/>
          </p:nvSpPr>
          <p:spPr bwMode="auto">
            <a:xfrm>
              <a:off x="5926138" y="5072063"/>
              <a:ext cx="92075"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2" name="Oval 72"/>
            <p:cNvSpPr>
              <a:spLocks noChangeArrowheads="1"/>
            </p:cNvSpPr>
            <p:nvPr/>
          </p:nvSpPr>
          <p:spPr bwMode="auto">
            <a:xfrm>
              <a:off x="5437188" y="5372100"/>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3" name="Oval 73"/>
            <p:cNvSpPr>
              <a:spLocks noChangeArrowheads="1"/>
            </p:cNvSpPr>
            <p:nvPr/>
          </p:nvSpPr>
          <p:spPr bwMode="auto">
            <a:xfrm>
              <a:off x="6154738" y="4643438"/>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4" name="Oval 74"/>
            <p:cNvSpPr>
              <a:spLocks noChangeArrowheads="1"/>
            </p:cNvSpPr>
            <p:nvPr/>
          </p:nvSpPr>
          <p:spPr bwMode="auto">
            <a:xfrm>
              <a:off x="6643688" y="4094163"/>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5" name="Oval 75"/>
            <p:cNvSpPr>
              <a:spLocks noChangeArrowheads="1"/>
            </p:cNvSpPr>
            <p:nvPr/>
          </p:nvSpPr>
          <p:spPr bwMode="auto">
            <a:xfrm>
              <a:off x="7356475" y="3767138"/>
              <a:ext cx="93663"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6" name="Oval 76"/>
            <p:cNvSpPr>
              <a:spLocks noChangeArrowheads="1"/>
            </p:cNvSpPr>
            <p:nvPr/>
          </p:nvSpPr>
          <p:spPr bwMode="auto">
            <a:xfrm>
              <a:off x="6878638" y="3979863"/>
              <a:ext cx="92075"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7" name="Oval 77"/>
            <p:cNvSpPr>
              <a:spLocks noChangeArrowheads="1"/>
            </p:cNvSpPr>
            <p:nvPr/>
          </p:nvSpPr>
          <p:spPr bwMode="auto">
            <a:xfrm>
              <a:off x="7116763" y="3876675"/>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8" name="Text Box 78"/>
            <p:cNvSpPr txBox="1">
              <a:spLocks noChangeArrowheads="1"/>
            </p:cNvSpPr>
            <p:nvPr/>
          </p:nvSpPr>
          <p:spPr bwMode="auto">
            <a:xfrm>
              <a:off x="8045450" y="5395049"/>
              <a:ext cx="1020216"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传输轮次</a:t>
              </a:r>
            </a:p>
          </p:txBody>
        </p:sp>
        <p:sp>
          <p:nvSpPr>
            <p:cNvPr id="89" name="Text Box 79"/>
            <p:cNvSpPr txBox="1">
              <a:spLocks noChangeArrowheads="1"/>
            </p:cNvSpPr>
            <p:nvPr/>
          </p:nvSpPr>
          <p:spPr bwMode="auto">
            <a:xfrm>
              <a:off x="1446213" y="2190750"/>
              <a:ext cx="1596262"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a:solidFill>
                    <a:schemeClr val="tx1"/>
                  </a:solidFill>
                  <a:latin typeface="+mj-ea"/>
                  <a:ea typeface="+mj-ea"/>
                </a:rPr>
                <a:t>拥塞窗口 </a:t>
              </a:r>
              <a:r>
                <a:rPr kumimoji="1" lang="en-US" altLang="zh-CN" sz="1400">
                  <a:solidFill>
                    <a:schemeClr val="tx1"/>
                  </a:solidFill>
                  <a:latin typeface="+mj-ea"/>
                  <a:ea typeface="+mj-ea"/>
                </a:rPr>
                <a:t>cwnd</a:t>
              </a:r>
            </a:p>
          </p:txBody>
        </p:sp>
        <p:sp>
          <p:nvSpPr>
            <p:cNvPr id="90" name="Text Box 80"/>
            <p:cNvSpPr txBox="1">
              <a:spLocks noChangeArrowheads="1"/>
            </p:cNvSpPr>
            <p:nvPr/>
          </p:nvSpPr>
          <p:spPr bwMode="auto">
            <a:xfrm>
              <a:off x="5655187" y="2271713"/>
              <a:ext cx="2056374" cy="59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a:solidFill>
                    <a:schemeClr val="tx1"/>
                  </a:solidFill>
                  <a:latin typeface="+mj-ea"/>
                  <a:ea typeface="+mj-ea"/>
                </a:rPr>
                <a:t>收到 </a:t>
              </a:r>
              <a:r>
                <a:rPr kumimoji="1" lang="en-US" altLang="zh-CN" sz="1400">
                  <a:solidFill>
                    <a:schemeClr val="tx1"/>
                  </a:solidFill>
                  <a:latin typeface="+mj-ea"/>
                  <a:ea typeface="+mj-ea"/>
                </a:rPr>
                <a:t>3 </a:t>
              </a:r>
              <a:r>
                <a:rPr kumimoji="1" lang="zh-CN" altLang="en-US" sz="1400">
                  <a:solidFill>
                    <a:schemeClr val="tx1"/>
                  </a:solidFill>
                  <a:latin typeface="+mj-ea"/>
                  <a:ea typeface="+mj-ea"/>
                </a:rPr>
                <a:t>个重复的确认</a:t>
              </a:r>
            </a:p>
            <a:p>
              <a:pPr algn="ctr" eaLnBrk="1" hangingPunct="1">
                <a:spcBef>
                  <a:spcPct val="0"/>
                </a:spcBef>
                <a:buClrTx/>
                <a:buSzTx/>
                <a:buFontTx/>
                <a:buNone/>
              </a:pPr>
              <a:r>
                <a:rPr kumimoji="1" lang="zh-CN" altLang="en-US" sz="1400">
                  <a:solidFill>
                    <a:schemeClr val="tx1"/>
                  </a:solidFill>
                  <a:latin typeface="+mj-ea"/>
                  <a:ea typeface="+mj-ea"/>
                </a:rPr>
                <a:t>执行快重传算法</a:t>
              </a:r>
            </a:p>
          </p:txBody>
        </p:sp>
        <p:sp>
          <p:nvSpPr>
            <p:cNvPr id="91" name="Line 81"/>
            <p:cNvSpPr>
              <a:spLocks noChangeShapeType="1"/>
            </p:cNvSpPr>
            <p:nvPr/>
          </p:nvSpPr>
          <p:spPr bwMode="auto">
            <a:xfrm flipH="1">
              <a:off x="5273675" y="2708275"/>
              <a:ext cx="508000" cy="238125"/>
            </a:xfrm>
            <a:prstGeom prst="line">
              <a:avLst/>
            </a:prstGeom>
            <a:noFill/>
            <a:ln w="9525">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2" name="Line 82"/>
            <p:cNvSpPr>
              <a:spLocks noChangeShapeType="1"/>
            </p:cNvSpPr>
            <p:nvPr/>
          </p:nvSpPr>
          <p:spPr bwMode="auto">
            <a:xfrm>
              <a:off x="3595688" y="3201988"/>
              <a:ext cx="601662" cy="24606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3" name="Rectangle 83"/>
            <p:cNvSpPr>
              <a:spLocks noChangeArrowheads="1"/>
            </p:cNvSpPr>
            <p:nvPr/>
          </p:nvSpPr>
          <p:spPr bwMode="auto">
            <a:xfrm>
              <a:off x="2460625" y="2870200"/>
              <a:ext cx="198438" cy="23209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4" name="Line 86"/>
            <p:cNvSpPr>
              <a:spLocks noChangeShapeType="1"/>
            </p:cNvSpPr>
            <p:nvPr/>
          </p:nvSpPr>
          <p:spPr bwMode="auto">
            <a:xfrm rot="10800000">
              <a:off x="2460625" y="4262438"/>
              <a:ext cx="3030538" cy="95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5" name="Rectangle 87"/>
            <p:cNvSpPr>
              <a:spLocks noChangeArrowheads="1"/>
            </p:cNvSpPr>
            <p:nvPr/>
          </p:nvSpPr>
          <p:spPr bwMode="auto">
            <a:xfrm>
              <a:off x="2779713" y="5307013"/>
              <a:ext cx="2552700" cy="173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6" name="Rectangle 88"/>
            <p:cNvSpPr>
              <a:spLocks noChangeArrowheads="1"/>
            </p:cNvSpPr>
            <p:nvPr/>
          </p:nvSpPr>
          <p:spPr bwMode="auto">
            <a:xfrm>
              <a:off x="5891213" y="5307013"/>
              <a:ext cx="1835150" cy="173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7" name="Line 89"/>
            <p:cNvSpPr>
              <a:spLocks noChangeShapeType="1"/>
            </p:cNvSpPr>
            <p:nvPr/>
          </p:nvSpPr>
          <p:spPr bwMode="auto">
            <a:xfrm>
              <a:off x="4813300" y="2968625"/>
              <a:ext cx="0" cy="1304925"/>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8" name="Text Box 90"/>
            <p:cNvSpPr txBox="1">
              <a:spLocks noChangeArrowheads="1"/>
            </p:cNvSpPr>
            <p:nvPr/>
          </p:nvSpPr>
          <p:spPr bwMode="auto">
            <a:xfrm>
              <a:off x="882649" y="5212487"/>
              <a:ext cx="898525"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r" eaLnBrk="1" hangingPunct="1">
                <a:spcBef>
                  <a:spcPct val="0"/>
                </a:spcBef>
                <a:buClrTx/>
                <a:buSzTx/>
                <a:buFontTx/>
                <a:buNone/>
              </a:pPr>
              <a:r>
                <a:rPr kumimoji="1" lang="zh-CN" altLang="en-US" sz="1400" dirty="0">
                  <a:solidFill>
                    <a:schemeClr val="tx1"/>
                  </a:solidFill>
                  <a:latin typeface="+mj-ea"/>
                  <a:ea typeface="+mj-ea"/>
                </a:rPr>
                <a:t>慢开始</a:t>
              </a:r>
            </a:p>
          </p:txBody>
        </p:sp>
        <p:sp>
          <p:nvSpPr>
            <p:cNvPr id="99" name="Line 91"/>
            <p:cNvSpPr>
              <a:spLocks noChangeShapeType="1"/>
            </p:cNvSpPr>
            <p:nvPr/>
          </p:nvSpPr>
          <p:spPr bwMode="auto">
            <a:xfrm flipV="1">
              <a:off x="1781175" y="5414963"/>
              <a:ext cx="558800" cy="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0" name="Text Box 92"/>
            <p:cNvSpPr txBox="1">
              <a:spLocks noChangeArrowheads="1"/>
            </p:cNvSpPr>
            <p:nvPr/>
          </p:nvSpPr>
          <p:spPr bwMode="auto">
            <a:xfrm>
              <a:off x="4071576" y="3452603"/>
              <a:ext cx="1255713" cy="34780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dirty="0">
                  <a:solidFill>
                    <a:schemeClr val="tx1"/>
                  </a:solidFill>
                  <a:latin typeface="+mj-ea"/>
                  <a:ea typeface="+mj-ea"/>
                </a:rPr>
                <a:t>“</a:t>
              </a:r>
              <a:r>
                <a:rPr kumimoji="1" lang="zh-CN" altLang="en-US" sz="1400" dirty="0">
                  <a:solidFill>
                    <a:schemeClr val="tx1"/>
                  </a:solidFill>
                  <a:latin typeface="+mj-ea"/>
                  <a:ea typeface="+mj-ea"/>
                </a:rPr>
                <a:t>乘法减小”</a:t>
              </a:r>
            </a:p>
          </p:txBody>
        </p:sp>
        <p:sp>
          <p:nvSpPr>
            <p:cNvPr id="101" name="Text Box 93"/>
            <p:cNvSpPr txBox="1">
              <a:spLocks noChangeArrowheads="1"/>
            </p:cNvSpPr>
            <p:nvPr/>
          </p:nvSpPr>
          <p:spPr bwMode="auto">
            <a:xfrm>
              <a:off x="5459208" y="3087688"/>
              <a:ext cx="1425986" cy="59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a:solidFill>
                    <a:schemeClr val="tx1"/>
                  </a:solidFill>
                  <a:latin typeface="+mj-ea"/>
                  <a:ea typeface="+mj-ea"/>
                </a:rPr>
                <a:t>拥塞避免</a:t>
              </a:r>
            </a:p>
            <a:p>
              <a:pPr algn="ctr" eaLnBrk="1" hangingPunct="1">
                <a:spcBef>
                  <a:spcPct val="0"/>
                </a:spcBef>
                <a:buClrTx/>
                <a:buSzTx/>
                <a:buFontTx/>
                <a:buNone/>
              </a:pPr>
              <a:r>
                <a:rPr kumimoji="1" lang="zh-CN" altLang="en-US" sz="1400">
                  <a:solidFill>
                    <a:schemeClr val="tx1"/>
                  </a:solidFill>
                  <a:latin typeface="+mj-ea"/>
                  <a:ea typeface="+mj-ea"/>
                </a:rPr>
                <a:t>“加法增大”</a:t>
              </a:r>
            </a:p>
          </p:txBody>
        </p:sp>
        <p:sp>
          <p:nvSpPr>
            <p:cNvPr id="102" name="Freeform 94"/>
            <p:cNvSpPr>
              <a:spLocks/>
            </p:cNvSpPr>
            <p:nvPr/>
          </p:nvSpPr>
          <p:spPr bwMode="auto">
            <a:xfrm>
              <a:off x="5238750" y="2971800"/>
              <a:ext cx="2314575" cy="2457450"/>
            </a:xfrm>
            <a:custGeom>
              <a:avLst/>
              <a:gdLst>
                <a:gd name="T0" fmla="*/ 0 w 1392"/>
                <a:gd name="T1" fmla="*/ 0 h 1356"/>
                <a:gd name="T2" fmla="*/ 420250000 w 1392"/>
                <a:gd name="T3" fmla="*/ 2147483647 h 1356"/>
                <a:gd name="T4" fmla="*/ 829440921 w 1392"/>
                <a:gd name="T5" fmla="*/ 2147483647 h 1356"/>
                <a:gd name="T6" fmla="*/ 1238631842 w 1392"/>
                <a:gd name="T7" fmla="*/ 2147483647 h 1356"/>
                <a:gd name="T8" fmla="*/ 1592525703 w 1392"/>
                <a:gd name="T9" fmla="*/ 2147483647 h 1356"/>
                <a:gd name="T10" fmla="*/ 2012775703 w 1392"/>
                <a:gd name="T11" fmla="*/ 2147483647 h 1356"/>
                <a:gd name="T12" fmla="*/ 2147483647 w 1392"/>
                <a:gd name="T13" fmla="*/ 1405703082 h 13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2" h="1356">
                  <a:moveTo>
                    <a:pt x="0" y="0"/>
                  </a:moveTo>
                  <a:lnTo>
                    <a:pt x="152" y="1356"/>
                  </a:lnTo>
                  <a:lnTo>
                    <a:pt x="300" y="1300"/>
                  </a:lnTo>
                  <a:lnTo>
                    <a:pt x="448" y="1188"/>
                  </a:lnTo>
                  <a:lnTo>
                    <a:pt x="576" y="952"/>
                  </a:lnTo>
                  <a:lnTo>
                    <a:pt x="728" y="708"/>
                  </a:lnTo>
                  <a:lnTo>
                    <a:pt x="1392" y="428"/>
                  </a:ln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Text Box 105"/>
            <p:cNvSpPr txBox="1">
              <a:spLocks noChangeArrowheads="1"/>
            </p:cNvSpPr>
            <p:nvPr/>
          </p:nvSpPr>
          <p:spPr bwMode="auto">
            <a:xfrm>
              <a:off x="7711561" y="3057526"/>
              <a:ext cx="1675097" cy="5912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400" dirty="0">
                  <a:solidFill>
                    <a:schemeClr val="tx1"/>
                  </a:solidFill>
                  <a:latin typeface="+mj-ea"/>
                  <a:ea typeface="+mj-ea"/>
                </a:rPr>
                <a:t>TCP Reno</a:t>
              </a:r>
            </a:p>
            <a:p>
              <a:pPr algn="ctr" eaLnBrk="1" hangingPunct="1">
                <a:spcBef>
                  <a:spcPct val="0"/>
                </a:spcBef>
                <a:buClrTx/>
                <a:buSzTx/>
                <a:buFontTx/>
                <a:buNone/>
              </a:pPr>
              <a:r>
                <a:rPr kumimoji="1" lang="zh-CN" altLang="en-US" sz="1400" dirty="0">
                  <a:solidFill>
                    <a:schemeClr val="tx1"/>
                  </a:solidFill>
                  <a:latin typeface="+mj-ea"/>
                  <a:ea typeface="+mj-ea"/>
                </a:rPr>
                <a:t>版本</a:t>
              </a:r>
            </a:p>
          </p:txBody>
        </p:sp>
        <p:sp>
          <p:nvSpPr>
            <p:cNvPr id="104" name="Text Box 106"/>
            <p:cNvSpPr txBox="1">
              <a:spLocks noChangeArrowheads="1"/>
            </p:cNvSpPr>
            <p:nvPr/>
          </p:nvSpPr>
          <p:spPr bwMode="auto">
            <a:xfrm>
              <a:off x="7729994" y="4254144"/>
              <a:ext cx="1675097" cy="59126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400">
                  <a:solidFill>
                    <a:schemeClr val="tx1"/>
                  </a:solidFill>
                  <a:latin typeface="+mj-ea"/>
                  <a:ea typeface="+mj-ea"/>
                </a:rPr>
                <a:t>TCP Tahoe </a:t>
              </a:r>
              <a:r>
                <a:rPr kumimoji="1" lang="zh-CN" altLang="en-US" sz="1400">
                  <a:solidFill>
                    <a:schemeClr val="tx1"/>
                  </a:solidFill>
                  <a:latin typeface="+mj-ea"/>
                  <a:ea typeface="+mj-ea"/>
                </a:rPr>
                <a:t>版本</a:t>
              </a:r>
            </a:p>
            <a:p>
              <a:pPr algn="ctr" eaLnBrk="1" hangingPunct="1">
                <a:spcBef>
                  <a:spcPct val="0"/>
                </a:spcBef>
                <a:buClrTx/>
                <a:buSzTx/>
                <a:buFontTx/>
                <a:buNone/>
              </a:pPr>
              <a:r>
                <a:rPr kumimoji="1" lang="en-US" altLang="zh-CN" sz="1400">
                  <a:solidFill>
                    <a:schemeClr val="tx1"/>
                  </a:solidFill>
                  <a:latin typeface="+mj-ea"/>
                  <a:ea typeface="+mj-ea"/>
                </a:rPr>
                <a:t>(</a:t>
              </a:r>
              <a:r>
                <a:rPr kumimoji="1" lang="zh-CN" altLang="en-US" sz="1400">
                  <a:solidFill>
                    <a:schemeClr val="tx1"/>
                  </a:solidFill>
                  <a:latin typeface="+mj-ea"/>
                  <a:ea typeface="+mj-ea"/>
                </a:rPr>
                <a:t>已废弃不用）</a:t>
              </a:r>
            </a:p>
          </p:txBody>
        </p:sp>
        <p:sp>
          <p:nvSpPr>
            <p:cNvPr id="105" name="Text Box 107"/>
            <p:cNvSpPr txBox="1">
              <a:spLocks noChangeArrowheads="1"/>
            </p:cNvSpPr>
            <p:nvPr/>
          </p:nvSpPr>
          <p:spPr bwMode="auto">
            <a:xfrm>
              <a:off x="172255" y="3629025"/>
              <a:ext cx="1879576"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400">
                  <a:solidFill>
                    <a:schemeClr val="tx1"/>
                  </a:solidFill>
                  <a:latin typeface="+mj-ea"/>
                  <a:ea typeface="+mj-ea"/>
                </a:rPr>
                <a:t>ssthresh </a:t>
              </a:r>
              <a:r>
                <a:rPr kumimoji="1" lang="zh-CN" altLang="en-US" sz="1400">
                  <a:solidFill>
                    <a:schemeClr val="tx1"/>
                  </a:solidFill>
                  <a:latin typeface="+mj-ea"/>
                  <a:ea typeface="+mj-ea"/>
                </a:rPr>
                <a:t>的初始值</a:t>
              </a:r>
            </a:p>
          </p:txBody>
        </p:sp>
        <p:sp>
          <p:nvSpPr>
            <p:cNvPr id="106" name="Text Box 108"/>
            <p:cNvSpPr txBox="1">
              <a:spLocks noChangeArrowheads="1"/>
            </p:cNvSpPr>
            <p:nvPr/>
          </p:nvSpPr>
          <p:spPr bwMode="auto">
            <a:xfrm>
              <a:off x="2444546" y="2922588"/>
              <a:ext cx="1425986" cy="59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a:solidFill>
                    <a:schemeClr val="tx1"/>
                  </a:solidFill>
                  <a:latin typeface="+mj-ea"/>
                  <a:ea typeface="+mj-ea"/>
                </a:rPr>
                <a:t>拥塞避免</a:t>
              </a:r>
            </a:p>
            <a:p>
              <a:pPr algn="ctr" eaLnBrk="1" hangingPunct="1">
                <a:spcBef>
                  <a:spcPct val="0"/>
                </a:spcBef>
                <a:buClrTx/>
                <a:buSzTx/>
                <a:buFontTx/>
                <a:buNone/>
              </a:pPr>
              <a:r>
                <a:rPr kumimoji="1" lang="zh-CN" altLang="en-US" sz="1400">
                  <a:solidFill>
                    <a:schemeClr val="tx1"/>
                  </a:solidFill>
                  <a:latin typeface="+mj-ea"/>
                  <a:ea typeface="+mj-ea"/>
                </a:rPr>
                <a:t>“加法增大”</a:t>
              </a:r>
            </a:p>
          </p:txBody>
        </p:sp>
        <p:sp>
          <p:nvSpPr>
            <p:cNvPr id="107" name="Text Box 109"/>
            <p:cNvSpPr txBox="1">
              <a:spLocks noChangeArrowheads="1"/>
            </p:cNvSpPr>
            <p:nvPr/>
          </p:nvSpPr>
          <p:spPr bwMode="auto">
            <a:xfrm>
              <a:off x="325565" y="4041775"/>
              <a:ext cx="1736470"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a:solidFill>
                    <a:schemeClr val="tx1"/>
                  </a:solidFill>
                  <a:latin typeface="+mj-ea"/>
                  <a:ea typeface="+mj-ea"/>
                </a:rPr>
                <a:t>新的 </a:t>
              </a:r>
              <a:r>
                <a:rPr kumimoji="1" lang="en-US" altLang="zh-CN" sz="1400">
                  <a:solidFill>
                    <a:schemeClr val="tx1"/>
                  </a:solidFill>
                  <a:latin typeface="+mj-ea"/>
                  <a:ea typeface="+mj-ea"/>
                </a:rPr>
                <a:t>ssthresh </a:t>
              </a:r>
              <a:r>
                <a:rPr kumimoji="1" lang="zh-CN" altLang="en-US" sz="1400">
                  <a:solidFill>
                    <a:schemeClr val="tx1"/>
                  </a:solidFill>
                  <a:latin typeface="+mj-ea"/>
                  <a:ea typeface="+mj-ea"/>
                </a:rPr>
                <a:t>值</a:t>
              </a:r>
            </a:p>
          </p:txBody>
        </p:sp>
        <p:sp>
          <p:nvSpPr>
            <p:cNvPr id="108" name="Line 110"/>
            <p:cNvSpPr>
              <a:spLocks noChangeShapeType="1"/>
            </p:cNvSpPr>
            <p:nvPr/>
          </p:nvSpPr>
          <p:spPr bwMode="auto">
            <a:xfrm>
              <a:off x="6310312" y="4518025"/>
              <a:ext cx="14160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9" name="Line 111"/>
            <p:cNvSpPr>
              <a:spLocks noChangeShapeType="1"/>
            </p:cNvSpPr>
            <p:nvPr/>
          </p:nvSpPr>
          <p:spPr bwMode="auto">
            <a:xfrm>
              <a:off x="4845050" y="5248275"/>
              <a:ext cx="558800" cy="174625"/>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0" name="Text Box 112"/>
            <p:cNvSpPr txBox="1">
              <a:spLocks noChangeArrowheads="1"/>
            </p:cNvSpPr>
            <p:nvPr/>
          </p:nvSpPr>
          <p:spPr bwMode="auto">
            <a:xfrm>
              <a:off x="4087812" y="4986850"/>
              <a:ext cx="881060" cy="3478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慢</a:t>
              </a:r>
              <a:r>
                <a:rPr kumimoji="1" lang="zh-CN" altLang="en-US" sz="1400" dirty="0" smtClean="0">
                  <a:solidFill>
                    <a:schemeClr val="tx1"/>
                  </a:solidFill>
                  <a:latin typeface="+mj-ea"/>
                  <a:ea typeface="+mj-ea"/>
                </a:rPr>
                <a:t>开始</a:t>
              </a:r>
              <a:endParaRPr kumimoji="1" lang="zh-CN" altLang="en-US" sz="1400" dirty="0">
                <a:solidFill>
                  <a:schemeClr val="tx1"/>
                </a:solidFill>
                <a:latin typeface="+mj-ea"/>
                <a:ea typeface="+mj-ea"/>
              </a:endParaRPr>
            </a:p>
          </p:txBody>
        </p:sp>
        <p:sp>
          <p:nvSpPr>
            <p:cNvPr id="111" name="Text Box 113"/>
            <p:cNvSpPr txBox="1">
              <a:spLocks noChangeArrowheads="1"/>
            </p:cNvSpPr>
            <p:nvPr/>
          </p:nvSpPr>
          <p:spPr bwMode="auto">
            <a:xfrm>
              <a:off x="4087812" y="4361942"/>
              <a:ext cx="896938"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快恢复</a:t>
              </a:r>
            </a:p>
          </p:txBody>
        </p:sp>
        <p:sp>
          <p:nvSpPr>
            <p:cNvPr id="112" name="Line 114"/>
            <p:cNvSpPr>
              <a:spLocks noChangeShapeType="1"/>
            </p:cNvSpPr>
            <p:nvPr/>
          </p:nvSpPr>
          <p:spPr bwMode="auto">
            <a:xfrm flipV="1">
              <a:off x="4876800" y="4300538"/>
              <a:ext cx="585788" cy="217487"/>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3" name="Freeform 95"/>
            <p:cNvSpPr>
              <a:spLocks/>
            </p:cNvSpPr>
            <p:nvPr/>
          </p:nvSpPr>
          <p:spPr bwMode="auto">
            <a:xfrm>
              <a:off x="5253038" y="2946400"/>
              <a:ext cx="2224087" cy="1327150"/>
            </a:xfrm>
            <a:custGeom>
              <a:avLst/>
              <a:gdLst>
                <a:gd name="T0" fmla="*/ 0 w 1338"/>
                <a:gd name="T1" fmla="*/ 0 h 732"/>
                <a:gd name="T2" fmla="*/ 381302927 w 1338"/>
                <a:gd name="T3" fmla="*/ 2147483647 h 732"/>
                <a:gd name="T4" fmla="*/ 2147483647 w 1338"/>
                <a:gd name="T5" fmla="*/ 769190395 h 732"/>
                <a:gd name="T6" fmla="*/ 0 60000 65536"/>
                <a:gd name="T7" fmla="*/ 0 60000 65536"/>
                <a:gd name="T8" fmla="*/ 0 60000 65536"/>
              </a:gdLst>
              <a:ahLst/>
              <a:cxnLst>
                <a:cxn ang="T6">
                  <a:pos x="T0" y="T1"/>
                </a:cxn>
                <a:cxn ang="T7">
                  <a:pos x="T2" y="T3"/>
                </a:cxn>
                <a:cxn ang="T8">
                  <a:pos x="T4" y="T5"/>
                </a:cxn>
              </a:cxnLst>
              <a:rect l="0" t="0" r="r" b="b"/>
              <a:pathLst>
                <a:path w="1338" h="732">
                  <a:moveTo>
                    <a:pt x="0" y="0"/>
                  </a:moveTo>
                  <a:lnTo>
                    <a:pt x="138" y="732"/>
                  </a:lnTo>
                  <a:lnTo>
                    <a:pt x="1338" y="234"/>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14" name="Line 85"/>
            <p:cNvSpPr>
              <a:spLocks noChangeShapeType="1"/>
            </p:cNvSpPr>
            <p:nvPr/>
          </p:nvSpPr>
          <p:spPr bwMode="auto">
            <a:xfrm>
              <a:off x="2460625" y="2957513"/>
              <a:ext cx="43878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 name="Oval 55"/>
            <p:cNvSpPr>
              <a:spLocks noChangeArrowheads="1"/>
            </p:cNvSpPr>
            <p:nvPr/>
          </p:nvSpPr>
          <p:spPr bwMode="auto">
            <a:xfrm>
              <a:off x="3048000" y="4654550"/>
              <a:ext cx="93663"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 name="Oval 60"/>
            <p:cNvSpPr>
              <a:spLocks noChangeArrowheads="1"/>
            </p:cNvSpPr>
            <p:nvPr/>
          </p:nvSpPr>
          <p:spPr bwMode="auto">
            <a:xfrm>
              <a:off x="3527425" y="3663950"/>
              <a:ext cx="92075"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 name="Oval 61"/>
            <p:cNvSpPr>
              <a:spLocks noChangeArrowheads="1"/>
            </p:cNvSpPr>
            <p:nvPr/>
          </p:nvSpPr>
          <p:spPr bwMode="auto">
            <a:xfrm>
              <a:off x="3767138" y="3560763"/>
              <a:ext cx="92075"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 name="Oval 62"/>
            <p:cNvSpPr>
              <a:spLocks noChangeArrowheads="1"/>
            </p:cNvSpPr>
            <p:nvPr/>
          </p:nvSpPr>
          <p:spPr bwMode="auto">
            <a:xfrm>
              <a:off x="4249738" y="3343275"/>
              <a:ext cx="93662"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0" name="Oval 63"/>
            <p:cNvSpPr>
              <a:spLocks noChangeArrowheads="1"/>
            </p:cNvSpPr>
            <p:nvPr/>
          </p:nvSpPr>
          <p:spPr bwMode="auto">
            <a:xfrm>
              <a:off x="4005263" y="3452813"/>
              <a:ext cx="93662" cy="100012"/>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1" name="Oval 64"/>
            <p:cNvSpPr>
              <a:spLocks noChangeArrowheads="1"/>
            </p:cNvSpPr>
            <p:nvPr/>
          </p:nvSpPr>
          <p:spPr bwMode="auto">
            <a:xfrm>
              <a:off x="4489450" y="3233738"/>
              <a:ext cx="93663"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2" name="Oval 65"/>
            <p:cNvSpPr>
              <a:spLocks noChangeArrowheads="1"/>
            </p:cNvSpPr>
            <p:nvPr/>
          </p:nvSpPr>
          <p:spPr bwMode="auto">
            <a:xfrm>
              <a:off x="4724400" y="3130550"/>
              <a:ext cx="92075"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3" name="Oval 67"/>
            <p:cNvSpPr>
              <a:spLocks noChangeArrowheads="1"/>
            </p:cNvSpPr>
            <p:nvPr/>
          </p:nvSpPr>
          <p:spPr bwMode="auto">
            <a:xfrm>
              <a:off x="4962525" y="3006725"/>
              <a:ext cx="93663"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4" name="Oval 56"/>
            <p:cNvSpPr>
              <a:spLocks noChangeArrowheads="1"/>
            </p:cNvSpPr>
            <p:nvPr/>
          </p:nvSpPr>
          <p:spPr bwMode="auto">
            <a:xfrm>
              <a:off x="2809875" y="5063126"/>
              <a:ext cx="92075"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5" name="Oval 57"/>
            <p:cNvSpPr>
              <a:spLocks noChangeArrowheads="1"/>
            </p:cNvSpPr>
            <p:nvPr/>
          </p:nvSpPr>
          <p:spPr bwMode="auto">
            <a:xfrm>
              <a:off x="2339975" y="5372100"/>
              <a:ext cx="93663"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6" name="Oval 58"/>
            <p:cNvSpPr>
              <a:spLocks noChangeArrowheads="1"/>
            </p:cNvSpPr>
            <p:nvPr/>
          </p:nvSpPr>
          <p:spPr bwMode="auto">
            <a:xfrm>
              <a:off x="2560638" y="5295900"/>
              <a:ext cx="92075"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7" name="Oval 59"/>
            <p:cNvSpPr>
              <a:spLocks noChangeArrowheads="1"/>
            </p:cNvSpPr>
            <p:nvPr/>
          </p:nvSpPr>
          <p:spPr bwMode="auto">
            <a:xfrm>
              <a:off x="3287713" y="3779838"/>
              <a:ext cx="93662"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5" name="Oval 96"/>
            <p:cNvSpPr>
              <a:spLocks noChangeArrowheads="1"/>
            </p:cNvSpPr>
            <p:nvPr/>
          </p:nvSpPr>
          <p:spPr bwMode="auto">
            <a:xfrm>
              <a:off x="5443538" y="4208463"/>
              <a:ext cx="93662"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6" name="Oval 97"/>
            <p:cNvSpPr>
              <a:spLocks noChangeArrowheads="1"/>
            </p:cNvSpPr>
            <p:nvPr/>
          </p:nvSpPr>
          <p:spPr bwMode="auto">
            <a:xfrm>
              <a:off x="5689600" y="4106863"/>
              <a:ext cx="93663"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7" name="Oval 98"/>
            <p:cNvSpPr>
              <a:spLocks noChangeArrowheads="1"/>
            </p:cNvSpPr>
            <p:nvPr/>
          </p:nvSpPr>
          <p:spPr bwMode="auto">
            <a:xfrm>
              <a:off x="5922963" y="3994150"/>
              <a:ext cx="92075"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8" name="Oval 99"/>
            <p:cNvSpPr>
              <a:spLocks noChangeArrowheads="1"/>
            </p:cNvSpPr>
            <p:nvPr/>
          </p:nvSpPr>
          <p:spPr bwMode="auto">
            <a:xfrm>
              <a:off x="6161088" y="3895725"/>
              <a:ext cx="93662"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9" name="Oval 100"/>
            <p:cNvSpPr>
              <a:spLocks noChangeArrowheads="1"/>
            </p:cNvSpPr>
            <p:nvPr/>
          </p:nvSpPr>
          <p:spPr bwMode="auto">
            <a:xfrm>
              <a:off x="6403975" y="3781425"/>
              <a:ext cx="93663"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20" name="Oval 101"/>
            <p:cNvSpPr>
              <a:spLocks noChangeArrowheads="1"/>
            </p:cNvSpPr>
            <p:nvPr/>
          </p:nvSpPr>
          <p:spPr bwMode="auto">
            <a:xfrm>
              <a:off x="6643688" y="3683000"/>
              <a:ext cx="93662"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21" name="Oval 102"/>
            <p:cNvSpPr>
              <a:spLocks noChangeArrowheads="1"/>
            </p:cNvSpPr>
            <p:nvPr/>
          </p:nvSpPr>
          <p:spPr bwMode="auto">
            <a:xfrm>
              <a:off x="6883400" y="3563938"/>
              <a:ext cx="92075"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22" name="Oval 103"/>
            <p:cNvSpPr>
              <a:spLocks noChangeArrowheads="1"/>
            </p:cNvSpPr>
            <p:nvPr/>
          </p:nvSpPr>
          <p:spPr bwMode="auto">
            <a:xfrm>
              <a:off x="7123113" y="3448050"/>
              <a:ext cx="92075"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23" name="Oval 104"/>
            <p:cNvSpPr>
              <a:spLocks noChangeArrowheads="1"/>
            </p:cNvSpPr>
            <p:nvPr/>
          </p:nvSpPr>
          <p:spPr bwMode="auto">
            <a:xfrm>
              <a:off x="7356475" y="3351213"/>
              <a:ext cx="93663"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8" name="Oval 66"/>
            <p:cNvSpPr>
              <a:spLocks noChangeArrowheads="1"/>
            </p:cNvSpPr>
            <p:nvPr/>
          </p:nvSpPr>
          <p:spPr bwMode="auto">
            <a:xfrm>
              <a:off x="5197475" y="2897188"/>
              <a:ext cx="93663"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grpSp>
    </p:spTree>
    <p:extLst>
      <p:ext uri="{BB962C8B-B14F-4D97-AF65-F5344CB8AC3E}">
        <p14:creationId xmlns:p14="http://schemas.microsoft.com/office/powerpoint/2010/main" val="368847656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136</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快重传和快恢复：</a:t>
            </a:r>
            <a:endParaRPr lang="en-US" altLang="zh-CN" dirty="0" smtClean="0">
              <a:solidFill>
                <a:srgbClr val="FF0000"/>
              </a:solidFill>
            </a:endParaRPr>
          </a:p>
          <a:p>
            <a:pPr lvl="1"/>
            <a:r>
              <a:rPr lang="zh-CN" altLang="en-US" dirty="0"/>
              <a:t>发送方的发送窗口的上限值应当取为接收方</a:t>
            </a:r>
            <a:r>
              <a:rPr lang="zh-CN" altLang="en-US" dirty="0" smtClean="0"/>
              <a:t>窗口</a:t>
            </a:r>
            <a:r>
              <a:rPr lang="en-US" altLang="zh-CN" dirty="0" err="1" smtClean="0"/>
              <a:t>rwnd</a:t>
            </a:r>
            <a:r>
              <a:rPr lang="zh-CN" altLang="en-US" dirty="0" smtClean="0"/>
              <a:t>和</a:t>
            </a:r>
            <a:r>
              <a:rPr lang="zh-CN" altLang="en-US" dirty="0"/>
              <a:t>拥塞窗口 </a:t>
            </a:r>
            <a:r>
              <a:rPr lang="en-US" altLang="zh-CN" dirty="0" err="1" smtClean="0"/>
              <a:t>cwnd</a:t>
            </a:r>
            <a:r>
              <a:rPr lang="zh-CN" altLang="en-US" dirty="0" smtClean="0"/>
              <a:t>这</a:t>
            </a:r>
            <a:r>
              <a:rPr lang="zh-CN" altLang="en-US" dirty="0"/>
              <a:t>两个变量中较小的一个，即应按以下公式确定</a:t>
            </a:r>
            <a:r>
              <a:rPr lang="zh-CN" altLang="en-US" dirty="0" smtClean="0"/>
              <a:t>：</a:t>
            </a:r>
            <a:endParaRPr lang="en-US" altLang="zh-CN" dirty="0" smtClean="0"/>
          </a:p>
          <a:p>
            <a:pPr lvl="1"/>
            <a:endParaRPr lang="zh-CN" altLang="en-US" dirty="0"/>
          </a:p>
          <a:p>
            <a:pPr marL="405217" lvl="1" indent="0" algn="ctr">
              <a:buNone/>
            </a:pPr>
            <a:r>
              <a:rPr lang="zh-CN" altLang="en-US" dirty="0">
                <a:solidFill>
                  <a:srgbClr val="FF0000"/>
                </a:solidFill>
              </a:rPr>
              <a:t>发送窗口的上</a:t>
            </a:r>
            <a:r>
              <a:rPr lang="zh-CN" altLang="en-US" dirty="0" smtClean="0">
                <a:solidFill>
                  <a:srgbClr val="FF0000"/>
                </a:solidFill>
              </a:rPr>
              <a:t>限值</a:t>
            </a:r>
            <a:r>
              <a:rPr lang="en-US" altLang="zh-CN" dirty="0" smtClean="0">
                <a:solidFill>
                  <a:srgbClr val="FF0000"/>
                </a:solidFill>
              </a:rPr>
              <a:t>=Min </a:t>
            </a:r>
            <a:r>
              <a:rPr lang="en-US" altLang="zh-CN" dirty="0">
                <a:solidFill>
                  <a:srgbClr val="FF0000"/>
                </a:solidFill>
              </a:rPr>
              <a:t>[</a:t>
            </a:r>
            <a:r>
              <a:rPr lang="en-US" altLang="zh-CN" dirty="0" err="1">
                <a:solidFill>
                  <a:srgbClr val="FF0000"/>
                </a:solidFill>
              </a:rPr>
              <a:t>rwnd</a:t>
            </a:r>
            <a:r>
              <a:rPr lang="en-US" altLang="zh-CN" dirty="0">
                <a:solidFill>
                  <a:srgbClr val="FF0000"/>
                </a:solidFill>
              </a:rPr>
              <a:t>, </a:t>
            </a:r>
            <a:r>
              <a:rPr lang="en-US" altLang="zh-CN" dirty="0" err="1">
                <a:solidFill>
                  <a:srgbClr val="FF0000"/>
                </a:solidFill>
              </a:rPr>
              <a:t>cwnd</a:t>
            </a:r>
            <a:r>
              <a:rPr lang="en-US" altLang="zh-CN" dirty="0" smtClean="0">
                <a:solidFill>
                  <a:srgbClr val="FF0000"/>
                </a:solidFill>
              </a:rPr>
              <a:t>]</a:t>
            </a:r>
          </a:p>
          <a:p>
            <a:pPr lvl="1"/>
            <a:endParaRPr lang="en-US" altLang="zh-CN" dirty="0" smtClean="0"/>
          </a:p>
          <a:p>
            <a:pPr lvl="1"/>
            <a:r>
              <a:rPr lang="zh-CN" altLang="en-US" dirty="0" smtClean="0"/>
              <a:t>当 </a:t>
            </a:r>
            <a:r>
              <a:rPr lang="en-US" altLang="zh-CN" dirty="0" err="1" smtClean="0"/>
              <a:t>rwnd</a:t>
            </a:r>
            <a:r>
              <a:rPr lang="en-US" altLang="zh-CN" dirty="0" smtClean="0"/>
              <a:t>&lt;</a:t>
            </a:r>
            <a:r>
              <a:rPr lang="en-US" altLang="zh-CN" dirty="0" err="1" smtClean="0"/>
              <a:t>cwnd</a:t>
            </a:r>
            <a:r>
              <a:rPr lang="en-US" altLang="zh-CN" dirty="0" smtClean="0"/>
              <a:t> </a:t>
            </a:r>
            <a:r>
              <a:rPr lang="zh-CN" altLang="en-US" dirty="0"/>
              <a:t>时，是接收方的接收能力限制发送窗口的最大值。</a:t>
            </a:r>
          </a:p>
          <a:p>
            <a:pPr lvl="1"/>
            <a:r>
              <a:rPr lang="zh-CN" altLang="en-US" dirty="0"/>
              <a:t>当 </a:t>
            </a:r>
            <a:r>
              <a:rPr lang="en-US" altLang="zh-CN" dirty="0" err="1" smtClean="0"/>
              <a:t>cwnd</a:t>
            </a:r>
            <a:r>
              <a:rPr lang="en-US" altLang="zh-CN" dirty="0" smtClean="0"/>
              <a:t>&lt;</a:t>
            </a:r>
            <a:r>
              <a:rPr lang="en-US" altLang="zh-CN" dirty="0" err="1" smtClean="0"/>
              <a:t>rwnd</a:t>
            </a:r>
            <a:r>
              <a:rPr lang="en-US" altLang="zh-CN" dirty="0" smtClean="0"/>
              <a:t> </a:t>
            </a:r>
            <a:r>
              <a:rPr lang="zh-CN" altLang="en-US" dirty="0"/>
              <a:t>时，则是网络的拥塞限制发送窗口的最大值。 </a:t>
            </a:r>
          </a:p>
        </p:txBody>
      </p:sp>
    </p:spTree>
    <p:extLst>
      <p:ext uri="{BB962C8B-B14F-4D97-AF65-F5344CB8AC3E}">
        <p14:creationId xmlns:p14="http://schemas.microsoft.com/office/powerpoint/2010/main" val="143366254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137</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8.3</a:t>
            </a:r>
            <a:r>
              <a:rPr lang="zh-CN" altLang="en-US" dirty="0" smtClean="0"/>
              <a:t>随机早期检测</a:t>
            </a:r>
            <a:r>
              <a:rPr lang="en-US" altLang="zh-CN" dirty="0" smtClean="0"/>
              <a:t>RED</a:t>
            </a:r>
            <a:endParaRPr lang="zh-CN" altLang="en-US" dirty="0"/>
          </a:p>
        </p:txBody>
      </p:sp>
      <p:sp>
        <p:nvSpPr>
          <p:cNvPr id="6" name="内容占位符 5"/>
          <p:cNvSpPr>
            <a:spLocks noGrp="1"/>
          </p:cNvSpPr>
          <p:nvPr>
            <p:ph idx="1"/>
          </p:nvPr>
        </p:nvSpPr>
        <p:spPr/>
        <p:txBody>
          <a:bodyPr/>
          <a:lstStyle/>
          <a:p>
            <a:endParaRPr lang="zh-CN" altLang="en-US"/>
          </a:p>
        </p:txBody>
      </p:sp>
    </p:spTree>
    <p:extLst>
      <p:ext uri="{BB962C8B-B14F-4D97-AF65-F5344CB8AC3E}">
        <p14:creationId xmlns:p14="http://schemas.microsoft.com/office/powerpoint/2010/main" val="170808016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9.TCP</a:t>
            </a:r>
            <a:r>
              <a:rPr lang="zh-CN" altLang="en-US" dirty="0" smtClean="0"/>
              <a:t>的运输连接管理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138</a:t>
            </a:fld>
            <a:endParaRPr lang="en-US" altLang="zh-CN"/>
          </a:p>
        </p:txBody>
      </p:sp>
      <p:sp>
        <p:nvSpPr>
          <p:cNvPr id="6" name="内容占位符 5"/>
          <p:cNvSpPr>
            <a:spLocks noGrp="1"/>
          </p:cNvSpPr>
          <p:nvPr>
            <p:ph idx="1"/>
          </p:nvPr>
        </p:nvSpPr>
        <p:spPr/>
        <p:txBody>
          <a:bodyPr/>
          <a:lstStyle/>
          <a:p>
            <a:r>
              <a:rPr lang="en-US" altLang="zh-CN" dirty="0" smtClean="0"/>
              <a:t>TCP</a:t>
            </a:r>
            <a:r>
              <a:rPr lang="zh-CN" altLang="en-US" dirty="0" smtClean="0"/>
              <a:t>是面向连接的协议。</a:t>
            </a:r>
            <a:endParaRPr lang="en-US" altLang="zh-CN" dirty="0" smtClean="0"/>
          </a:p>
          <a:p>
            <a:r>
              <a:rPr lang="zh-CN" altLang="en-US" dirty="0"/>
              <a:t>运输连接</a:t>
            </a:r>
            <a:r>
              <a:rPr lang="zh-CN" altLang="en-US" dirty="0" smtClean="0"/>
              <a:t>是用来传送</a:t>
            </a:r>
            <a:r>
              <a:rPr lang="en-US" altLang="zh-CN" dirty="0" smtClean="0"/>
              <a:t>TCP</a:t>
            </a:r>
            <a:r>
              <a:rPr lang="zh-CN" altLang="en-US" dirty="0" smtClean="0"/>
              <a:t>报文的。</a:t>
            </a:r>
            <a:r>
              <a:rPr lang="en-US" altLang="zh-CN" dirty="0" smtClean="0"/>
              <a:t>TCP</a:t>
            </a:r>
            <a:r>
              <a:rPr lang="zh-CN" altLang="en-US" dirty="0" smtClean="0"/>
              <a:t>运输连接的建立和释放是每一次面向连接的通信中必不可少的过程。</a:t>
            </a:r>
            <a:endParaRPr lang="en-US" altLang="zh-CN" dirty="0" smtClean="0"/>
          </a:p>
          <a:p>
            <a:r>
              <a:rPr lang="zh-CN" altLang="en-US" dirty="0"/>
              <a:t>运输</a:t>
            </a:r>
            <a:r>
              <a:rPr lang="zh-CN" altLang="en-US" dirty="0" smtClean="0"/>
              <a:t>连接有</a:t>
            </a:r>
            <a:r>
              <a:rPr lang="zh-CN" altLang="en-US" dirty="0"/>
              <a:t>三个阶段，即：</a:t>
            </a:r>
            <a:r>
              <a:rPr lang="zh-CN" altLang="en-US" dirty="0">
                <a:solidFill>
                  <a:srgbClr val="FF0000"/>
                </a:solidFill>
              </a:rPr>
              <a:t>连接建立</a:t>
            </a:r>
            <a:r>
              <a:rPr lang="zh-CN" altLang="en-US" dirty="0"/>
              <a:t>、</a:t>
            </a:r>
            <a:r>
              <a:rPr lang="zh-CN" altLang="en-US" dirty="0">
                <a:solidFill>
                  <a:srgbClr val="FF0000"/>
                </a:solidFill>
              </a:rPr>
              <a:t>数据传送</a:t>
            </a:r>
            <a:r>
              <a:rPr lang="zh-CN" altLang="en-US" dirty="0"/>
              <a:t>和</a:t>
            </a:r>
            <a:r>
              <a:rPr lang="zh-CN" altLang="en-US" dirty="0">
                <a:solidFill>
                  <a:srgbClr val="FF0000"/>
                </a:solidFill>
              </a:rPr>
              <a:t>连接释放</a:t>
            </a:r>
            <a:r>
              <a:rPr lang="zh-CN" altLang="en-US" dirty="0"/>
              <a:t>。运输连接的管理就是使运输连接的建立和释放都能正常地进行</a:t>
            </a:r>
            <a:r>
              <a:rPr lang="zh-CN" altLang="en-US" dirty="0" smtClean="0"/>
              <a:t>。</a:t>
            </a:r>
            <a:endParaRPr lang="zh-CN" altLang="en-US" dirty="0"/>
          </a:p>
        </p:txBody>
      </p:sp>
      <p:sp>
        <p:nvSpPr>
          <p:cNvPr id="5" name="文本占位符 4"/>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27612393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9.TCP</a:t>
            </a:r>
            <a:r>
              <a:rPr lang="zh-CN" altLang="en-US" dirty="0" smtClean="0"/>
              <a:t>的运输连接管理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139</a:t>
            </a:fld>
            <a:endParaRPr lang="en-US" altLang="zh-CN"/>
          </a:p>
        </p:txBody>
      </p:sp>
      <p:sp>
        <p:nvSpPr>
          <p:cNvPr id="6" name="内容占位符 5"/>
          <p:cNvSpPr>
            <a:spLocks noGrp="1"/>
          </p:cNvSpPr>
          <p:nvPr>
            <p:ph idx="1"/>
          </p:nvPr>
        </p:nvSpPr>
        <p:spPr/>
        <p:txBody>
          <a:bodyPr/>
          <a:lstStyle/>
          <a:p>
            <a:r>
              <a:rPr lang="en-US" altLang="zh-CN" dirty="0" smtClean="0"/>
              <a:t>TCP</a:t>
            </a:r>
            <a:r>
              <a:rPr lang="zh-CN" altLang="en-US" dirty="0"/>
              <a:t>是面向连接的协议，在连接建立过程中要解决以下三个问题：</a:t>
            </a:r>
          </a:p>
          <a:p>
            <a:pPr lvl="1"/>
            <a:r>
              <a:rPr lang="zh-CN" altLang="en-US" dirty="0"/>
              <a:t>要使每一方能够确知对方的存在。</a:t>
            </a:r>
          </a:p>
          <a:p>
            <a:pPr lvl="1"/>
            <a:r>
              <a:rPr lang="zh-CN" altLang="en-US" dirty="0"/>
              <a:t>要允许双方协商一些参数（如最大报文段长度，最大窗口大小，服务质量等）。</a:t>
            </a:r>
          </a:p>
          <a:p>
            <a:pPr lvl="1"/>
            <a:r>
              <a:rPr lang="zh-CN" altLang="en-US" dirty="0"/>
              <a:t>能够对运输实体资源（如缓存大小，连接表中的项目等）进行分配</a:t>
            </a:r>
            <a:r>
              <a:rPr lang="zh-CN" altLang="en-US" dirty="0" smtClean="0"/>
              <a:t>。</a:t>
            </a:r>
            <a:endParaRPr lang="en-US" altLang="zh-CN" dirty="0" smtClean="0"/>
          </a:p>
          <a:p>
            <a:r>
              <a:rPr lang="en-US" altLang="zh-CN" dirty="0" smtClean="0"/>
              <a:t>TCP</a:t>
            </a:r>
            <a:r>
              <a:rPr lang="zh-CN" altLang="en-US" dirty="0" smtClean="0"/>
              <a:t>连接</a:t>
            </a:r>
            <a:r>
              <a:rPr lang="zh-CN" altLang="en-US" dirty="0"/>
              <a:t>的建立都是采用客户服务器方式</a:t>
            </a:r>
            <a:r>
              <a:rPr lang="zh-CN" altLang="en-US" dirty="0" smtClean="0"/>
              <a:t>。主动</a:t>
            </a:r>
            <a:r>
              <a:rPr lang="zh-CN" altLang="en-US" dirty="0"/>
              <a:t>发起连接建立的应用进程叫做客户</a:t>
            </a:r>
            <a:r>
              <a:rPr lang="en-US" altLang="zh-CN" dirty="0"/>
              <a:t>(client</a:t>
            </a:r>
            <a:r>
              <a:rPr lang="en-US" altLang="zh-CN" dirty="0" smtClean="0"/>
              <a:t>)</a:t>
            </a:r>
            <a:r>
              <a:rPr lang="zh-CN" altLang="en-US" dirty="0" smtClean="0"/>
              <a:t>，被动</a:t>
            </a:r>
            <a:r>
              <a:rPr lang="zh-CN" altLang="en-US" dirty="0"/>
              <a:t>等待连接建立的应用进程叫做服务器</a:t>
            </a:r>
            <a:r>
              <a:rPr lang="en-US" altLang="zh-CN" dirty="0"/>
              <a:t>(server)</a:t>
            </a:r>
            <a:r>
              <a:rPr lang="zh-CN" altLang="en-US" dirty="0" smtClean="0"/>
              <a:t>。</a:t>
            </a:r>
            <a:endParaRPr lang="zh-CN" altLang="en-US" dirty="0"/>
          </a:p>
        </p:txBody>
      </p:sp>
      <p:sp>
        <p:nvSpPr>
          <p:cNvPr id="5" name="文本占位符 4"/>
          <p:cNvSpPr>
            <a:spLocks noGrp="1"/>
          </p:cNvSpPr>
          <p:nvPr>
            <p:ph type="body" sz="quarter" idx="13"/>
          </p:nvPr>
        </p:nvSpPr>
        <p:spPr/>
        <p:txBody>
          <a:bodyPr/>
          <a:lstStyle/>
          <a:p>
            <a:endParaRPr lang="zh-CN" altLang="en-US" dirty="0"/>
          </a:p>
        </p:txBody>
      </p:sp>
    </p:spTree>
    <p:extLst>
      <p:ext uri="{BB962C8B-B14F-4D97-AF65-F5344CB8AC3E}">
        <p14:creationId xmlns:p14="http://schemas.microsoft.com/office/powerpoint/2010/main" val="4069441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t>讨论：应用进程标识的几种可能性。</a:t>
            </a:r>
            <a:endParaRPr lang="en-US" altLang="zh-CN" dirty="0" smtClean="0"/>
          </a:p>
          <a:p>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a:t>
            </a:fld>
            <a:endParaRPr lang="en-US" altLang="zh-CN"/>
          </a:p>
        </p:txBody>
      </p:sp>
      <p:sp>
        <p:nvSpPr>
          <p:cNvPr id="5" name="文本占位符 4"/>
          <p:cNvSpPr>
            <a:spLocks noGrp="1"/>
          </p:cNvSpPr>
          <p:nvPr>
            <p:ph type="body" sz="quarter" idx="13"/>
          </p:nvPr>
        </p:nvSpPr>
        <p:spPr/>
        <p:txBody>
          <a:bodyPr/>
          <a:lstStyle/>
          <a:p>
            <a:r>
              <a:rPr lang="en-US" altLang="zh-CN" dirty="0"/>
              <a:t>1.3</a:t>
            </a:r>
            <a:r>
              <a:rPr lang="zh-CN" altLang="en-US" dirty="0"/>
              <a:t>运输层的端口</a:t>
            </a:r>
          </a:p>
        </p:txBody>
      </p:sp>
      <p:pic>
        <p:nvPicPr>
          <p:cNvPr id="2050" name="Picture 2" descr="C:\Users\RuanXiaolong\Desktop\应用程序标识的三种可能.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253" y="1849388"/>
            <a:ext cx="7523163"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53747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9.TCP</a:t>
            </a:r>
            <a:r>
              <a:rPr lang="zh-CN" altLang="en-US" dirty="0" smtClean="0"/>
              <a:t>的运输连接管理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140</a:t>
            </a:fld>
            <a:endParaRPr lang="en-US" altLang="zh-CN"/>
          </a:p>
        </p:txBody>
      </p:sp>
      <p:sp>
        <p:nvSpPr>
          <p:cNvPr id="5" name="文本占位符 4"/>
          <p:cNvSpPr>
            <a:spLocks noGrp="1"/>
          </p:cNvSpPr>
          <p:nvPr>
            <p:ph type="body" sz="quarter" idx="13"/>
          </p:nvPr>
        </p:nvSpPr>
        <p:spPr/>
        <p:txBody>
          <a:bodyPr/>
          <a:lstStyle/>
          <a:p>
            <a:r>
              <a:rPr lang="en-US" altLang="zh-CN" dirty="0" smtClean="0"/>
              <a:t>9.1 TCP</a:t>
            </a:r>
            <a:r>
              <a:rPr lang="zh-CN" altLang="en-US" dirty="0" smtClean="0"/>
              <a:t>连接建立</a:t>
            </a:r>
            <a:endParaRPr lang="zh-CN" altLang="en-US" dirty="0"/>
          </a:p>
        </p:txBody>
      </p:sp>
      <p:grpSp>
        <p:nvGrpSpPr>
          <p:cNvPr id="51" name="组合 50"/>
          <p:cNvGrpSpPr/>
          <p:nvPr/>
        </p:nvGrpSpPr>
        <p:grpSpPr>
          <a:xfrm>
            <a:off x="1385667" y="1282579"/>
            <a:ext cx="6211460" cy="4197082"/>
            <a:chOff x="395288" y="1223893"/>
            <a:chExt cx="8208966" cy="5546795"/>
          </a:xfrm>
        </p:grpSpPr>
        <p:grpSp>
          <p:nvGrpSpPr>
            <p:cNvPr id="7" name="Group 2"/>
            <p:cNvGrpSpPr>
              <a:grpSpLocks/>
            </p:cNvGrpSpPr>
            <p:nvPr/>
          </p:nvGrpSpPr>
          <p:grpSpPr bwMode="auto">
            <a:xfrm>
              <a:off x="1427162" y="3005138"/>
              <a:ext cx="6084888" cy="3765550"/>
              <a:chOff x="899" y="1893"/>
              <a:chExt cx="3833" cy="2372"/>
            </a:xfrm>
          </p:grpSpPr>
          <p:grpSp>
            <p:nvGrpSpPr>
              <p:cNvPr id="8" name="Group 3"/>
              <p:cNvGrpSpPr>
                <a:grpSpLocks/>
              </p:cNvGrpSpPr>
              <p:nvPr/>
            </p:nvGrpSpPr>
            <p:grpSpPr bwMode="auto">
              <a:xfrm>
                <a:off x="899" y="1916"/>
                <a:ext cx="622" cy="1048"/>
                <a:chOff x="899" y="1916"/>
                <a:chExt cx="622" cy="1048"/>
              </a:xfrm>
            </p:grpSpPr>
            <p:sp>
              <p:nvSpPr>
                <p:cNvPr id="21" name="Rectangle 4"/>
                <p:cNvSpPr>
                  <a:spLocks noChangeArrowheads="1"/>
                </p:cNvSpPr>
                <p:nvPr/>
              </p:nvSpPr>
              <p:spPr bwMode="auto">
                <a:xfrm>
                  <a:off x="899" y="1916"/>
                  <a:ext cx="622" cy="1048"/>
                </a:xfrm>
                <a:prstGeom prst="rect">
                  <a:avLst/>
                </a:prstGeom>
                <a:solidFill>
                  <a:srgbClr val="FFCCCC"/>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22" name="Rectangle 5"/>
                <p:cNvSpPr>
                  <a:spLocks noChangeArrowheads="1"/>
                </p:cNvSpPr>
                <p:nvPr/>
              </p:nvSpPr>
              <p:spPr bwMode="auto">
                <a:xfrm>
                  <a:off x="899" y="2169"/>
                  <a:ext cx="615" cy="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SYN-</a:t>
                  </a:r>
                </a:p>
                <a:p>
                  <a:pPr algn="ctr">
                    <a:spcBef>
                      <a:spcPct val="0"/>
                    </a:spcBef>
                    <a:buClrTx/>
                    <a:buSzTx/>
                    <a:buFontTx/>
                    <a:buNone/>
                  </a:pPr>
                  <a:r>
                    <a:rPr kumimoji="1" lang="en-US" altLang="zh-CN" sz="1200" dirty="0">
                      <a:solidFill>
                        <a:schemeClr val="tx1"/>
                      </a:solidFill>
                      <a:latin typeface="+mj-ea"/>
                      <a:ea typeface="+mj-ea"/>
                    </a:rPr>
                    <a:t>SENT</a:t>
                  </a:r>
                </a:p>
              </p:txBody>
            </p:sp>
          </p:grpSp>
          <p:grpSp>
            <p:nvGrpSpPr>
              <p:cNvPr id="9" name="Group 6"/>
              <p:cNvGrpSpPr>
                <a:grpSpLocks/>
              </p:cNvGrpSpPr>
              <p:nvPr/>
            </p:nvGrpSpPr>
            <p:grpSpPr bwMode="auto">
              <a:xfrm>
                <a:off x="905" y="3013"/>
                <a:ext cx="609" cy="1252"/>
                <a:chOff x="905" y="3013"/>
                <a:chExt cx="609" cy="1252"/>
              </a:xfrm>
            </p:grpSpPr>
            <p:sp>
              <p:nvSpPr>
                <p:cNvPr id="19" name="Rectangle 7"/>
                <p:cNvSpPr>
                  <a:spLocks noChangeArrowheads="1"/>
                </p:cNvSpPr>
                <p:nvPr/>
              </p:nvSpPr>
              <p:spPr bwMode="auto">
                <a:xfrm>
                  <a:off x="905" y="3013"/>
                  <a:ext cx="609" cy="1252"/>
                </a:xfrm>
                <a:prstGeom prst="rect">
                  <a:avLst/>
                </a:prstGeom>
                <a:solidFill>
                  <a:srgbClr val="CCFF99"/>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20" name="Rectangle 8"/>
                <p:cNvSpPr>
                  <a:spLocks noChangeArrowheads="1"/>
                </p:cNvSpPr>
                <p:nvPr/>
              </p:nvSpPr>
              <p:spPr bwMode="auto">
                <a:xfrm>
                  <a:off x="911" y="3449"/>
                  <a:ext cx="595" cy="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ESTAB-</a:t>
                  </a:r>
                </a:p>
                <a:p>
                  <a:pPr algn="ctr">
                    <a:spcBef>
                      <a:spcPct val="0"/>
                    </a:spcBef>
                    <a:buClrTx/>
                    <a:buSzTx/>
                    <a:buFontTx/>
                    <a:buNone/>
                  </a:pPr>
                  <a:r>
                    <a:rPr kumimoji="1" lang="en-US" altLang="zh-CN" sz="1200" dirty="0">
                      <a:solidFill>
                        <a:schemeClr val="tx1"/>
                      </a:solidFill>
                      <a:latin typeface="+mj-ea"/>
                      <a:ea typeface="+mj-ea"/>
                    </a:rPr>
                    <a:t>LISHED</a:t>
                  </a:r>
                </a:p>
              </p:txBody>
            </p:sp>
          </p:grpSp>
          <p:grpSp>
            <p:nvGrpSpPr>
              <p:cNvPr id="10" name="Group 9"/>
              <p:cNvGrpSpPr>
                <a:grpSpLocks/>
              </p:cNvGrpSpPr>
              <p:nvPr/>
            </p:nvGrpSpPr>
            <p:grpSpPr bwMode="auto">
              <a:xfrm>
                <a:off x="4111" y="2445"/>
                <a:ext cx="621" cy="1064"/>
                <a:chOff x="4111" y="2445"/>
                <a:chExt cx="621" cy="1064"/>
              </a:xfrm>
            </p:grpSpPr>
            <p:sp>
              <p:nvSpPr>
                <p:cNvPr id="17" name="Rectangle 10"/>
                <p:cNvSpPr>
                  <a:spLocks noChangeArrowheads="1"/>
                </p:cNvSpPr>
                <p:nvPr/>
              </p:nvSpPr>
              <p:spPr bwMode="auto">
                <a:xfrm>
                  <a:off x="4111" y="2445"/>
                  <a:ext cx="621" cy="1064"/>
                </a:xfrm>
                <a:prstGeom prst="rect">
                  <a:avLst/>
                </a:prstGeom>
                <a:solidFill>
                  <a:srgbClr val="FFCCCC"/>
                </a:solidFill>
                <a:ln>
                  <a:noFill/>
                </a:ln>
                <a:effectLst/>
                <a:extLst>
                  <a:ext uri="{91240B29-F687-4F45-9708-019B960494DF}">
                    <a14:hiddenLine xmlns:a14="http://schemas.microsoft.com/office/drawing/2010/main" w="12700"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8" name="Rectangle 11"/>
                <p:cNvSpPr>
                  <a:spLocks noChangeArrowheads="1"/>
                </p:cNvSpPr>
                <p:nvPr/>
              </p:nvSpPr>
              <p:spPr bwMode="auto">
                <a:xfrm>
                  <a:off x="4117" y="2721"/>
                  <a:ext cx="615" cy="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SYN-</a:t>
                  </a:r>
                </a:p>
                <a:p>
                  <a:pPr algn="ctr">
                    <a:spcBef>
                      <a:spcPct val="0"/>
                    </a:spcBef>
                    <a:buClrTx/>
                    <a:buSzTx/>
                    <a:buFontTx/>
                    <a:buNone/>
                  </a:pPr>
                  <a:r>
                    <a:rPr kumimoji="1" lang="en-US" altLang="zh-CN" sz="1200" dirty="0">
                      <a:solidFill>
                        <a:schemeClr val="tx1"/>
                      </a:solidFill>
                      <a:latin typeface="+mj-ea"/>
                      <a:ea typeface="+mj-ea"/>
                    </a:rPr>
                    <a:t>RCVD</a:t>
                  </a:r>
                </a:p>
              </p:txBody>
            </p:sp>
          </p:grpSp>
          <p:grpSp>
            <p:nvGrpSpPr>
              <p:cNvPr id="11" name="Group 12"/>
              <p:cNvGrpSpPr>
                <a:grpSpLocks/>
              </p:cNvGrpSpPr>
              <p:nvPr/>
            </p:nvGrpSpPr>
            <p:grpSpPr bwMode="auto">
              <a:xfrm>
                <a:off x="4111" y="1893"/>
                <a:ext cx="621" cy="519"/>
                <a:chOff x="4111" y="1893"/>
                <a:chExt cx="621" cy="519"/>
              </a:xfrm>
            </p:grpSpPr>
            <p:sp>
              <p:nvSpPr>
                <p:cNvPr id="15" name="Rectangle 13"/>
                <p:cNvSpPr>
                  <a:spLocks noChangeArrowheads="1"/>
                </p:cNvSpPr>
                <p:nvPr/>
              </p:nvSpPr>
              <p:spPr bwMode="auto">
                <a:xfrm>
                  <a:off x="4111" y="1893"/>
                  <a:ext cx="621" cy="519"/>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6" name="Rectangle 14"/>
                <p:cNvSpPr>
                  <a:spLocks noChangeArrowheads="1"/>
                </p:cNvSpPr>
                <p:nvPr/>
              </p:nvSpPr>
              <p:spPr bwMode="auto">
                <a:xfrm>
                  <a:off x="4118" y="2004"/>
                  <a:ext cx="614"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LISTEN</a:t>
                  </a:r>
                </a:p>
              </p:txBody>
            </p:sp>
          </p:grpSp>
          <p:grpSp>
            <p:nvGrpSpPr>
              <p:cNvPr id="12" name="Group 15"/>
              <p:cNvGrpSpPr>
                <a:grpSpLocks/>
              </p:cNvGrpSpPr>
              <p:nvPr/>
            </p:nvGrpSpPr>
            <p:grpSpPr bwMode="auto">
              <a:xfrm>
                <a:off x="4110" y="3564"/>
                <a:ext cx="622" cy="701"/>
                <a:chOff x="4110" y="3564"/>
                <a:chExt cx="622" cy="701"/>
              </a:xfrm>
            </p:grpSpPr>
            <p:sp>
              <p:nvSpPr>
                <p:cNvPr id="13" name="Rectangle 16"/>
                <p:cNvSpPr>
                  <a:spLocks noChangeArrowheads="1"/>
                </p:cNvSpPr>
                <p:nvPr/>
              </p:nvSpPr>
              <p:spPr bwMode="auto">
                <a:xfrm>
                  <a:off x="4111" y="3564"/>
                  <a:ext cx="621" cy="701"/>
                </a:xfrm>
                <a:prstGeom prst="rect">
                  <a:avLst/>
                </a:prstGeom>
                <a:solidFill>
                  <a:srgbClr val="CCFF99"/>
                </a:solidFill>
                <a:ln>
                  <a:noFill/>
                </a:ln>
                <a:effectLst/>
                <a:extLst>
                  <a:ext uri="{91240B29-F687-4F45-9708-019B960494DF}">
                    <a14:hiddenLine xmlns:a14="http://schemas.microsoft.com/office/drawing/2010/main" w="12700"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4" name="Rectangle 17"/>
                <p:cNvSpPr>
                  <a:spLocks noChangeArrowheads="1"/>
                </p:cNvSpPr>
                <p:nvPr/>
              </p:nvSpPr>
              <p:spPr bwMode="auto">
                <a:xfrm>
                  <a:off x="4110" y="3708"/>
                  <a:ext cx="622" cy="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ESTAB-</a:t>
                  </a:r>
                </a:p>
                <a:p>
                  <a:pPr algn="ctr">
                    <a:spcBef>
                      <a:spcPct val="0"/>
                    </a:spcBef>
                    <a:buClrTx/>
                    <a:buSzTx/>
                    <a:buFontTx/>
                    <a:buNone/>
                  </a:pPr>
                  <a:r>
                    <a:rPr kumimoji="1" lang="en-US" altLang="zh-CN" sz="1200" dirty="0">
                      <a:solidFill>
                        <a:schemeClr val="tx1"/>
                      </a:solidFill>
                      <a:latin typeface="+mj-ea"/>
                      <a:ea typeface="+mj-ea"/>
                    </a:rPr>
                    <a:t>LISHED</a:t>
                  </a:r>
                </a:p>
              </p:txBody>
            </p:sp>
          </p:grpSp>
        </p:grpSp>
        <p:grpSp>
          <p:nvGrpSpPr>
            <p:cNvPr id="23" name="Group 22"/>
            <p:cNvGrpSpPr>
              <a:grpSpLocks/>
            </p:cNvGrpSpPr>
            <p:nvPr/>
          </p:nvGrpSpPr>
          <p:grpSpPr bwMode="auto">
            <a:xfrm>
              <a:off x="2413000" y="2998788"/>
              <a:ext cx="4111625" cy="808037"/>
              <a:chOff x="1520" y="1889"/>
              <a:chExt cx="2590" cy="509"/>
            </a:xfrm>
          </p:grpSpPr>
          <p:sp>
            <p:nvSpPr>
              <p:cNvPr id="24" name="Rectangle 23"/>
              <p:cNvSpPr>
                <a:spLocks noChangeArrowheads="1"/>
              </p:cNvSpPr>
              <p:nvPr/>
            </p:nvSpPr>
            <p:spPr bwMode="auto">
              <a:xfrm rot="665985">
                <a:off x="2097" y="1889"/>
                <a:ext cx="1342"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SYN = 1, </a:t>
                </a:r>
                <a:r>
                  <a:rPr kumimoji="1" lang="en-US" altLang="zh-CN" sz="1200" dirty="0" err="1">
                    <a:solidFill>
                      <a:schemeClr val="tx1"/>
                    </a:solidFill>
                    <a:latin typeface="+mj-ea"/>
                    <a:ea typeface="+mj-ea"/>
                  </a:rPr>
                  <a:t>seq</a:t>
                </a:r>
                <a:r>
                  <a:rPr kumimoji="1" lang="en-US" altLang="zh-CN" sz="1200" dirty="0">
                    <a:solidFill>
                      <a:schemeClr val="tx1"/>
                    </a:solidFill>
                    <a:latin typeface="+mj-ea"/>
                    <a:ea typeface="+mj-ea"/>
                  </a:rPr>
                  <a:t> = x</a:t>
                </a:r>
              </a:p>
            </p:txBody>
          </p:sp>
          <p:sp>
            <p:nvSpPr>
              <p:cNvPr id="25" name="Line 24"/>
              <p:cNvSpPr>
                <a:spLocks noChangeShapeType="1"/>
              </p:cNvSpPr>
              <p:nvPr/>
            </p:nvSpPr>
            <p:spPr bwMode="auto">
              <a:xfrm>
                <a:off x="1520" y="1893"/>
                <a:ext cx="2590" cy="505"/>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grpSp>
          <p:nvGrpSpPr>
            <p:cNvPr id="26" name="Group 25"/>
            <p:cNvGrpSpPr>
              <a:grpSpLocks/>
            </p:cNvGrpSpPr>
            <p:nvPr/>
          </p:nvGrpSpPr>
          <p:grpSpPr bwMode="auto">
            <a:xfrm>
              <a:off x="2413000" y="4756150"/>
              <a:ext cx="4111625" cy="800100"/>
              <a:chOff x="1520" y="2996"/>
              <a:chExt cx="2590" cy="504"/>
            </a:xfrm>
          </p:grpSpPr>
          <p:sp>
            <p:nvSpPr>
              <p:cNvPr id="27" name="Rectangle 26"/>
              <p:cNvSpPr>
                <a:spLocks noChangeArrowheads="1"/>
              </p:cNvSpPr>
              <p:nvPr/>
            </p:nvSpPr>
            <p:spPr bwMode="auto">
              <a:xfrm rot="671362">
                <a:off x="1884" y="3023"/>
                <a:ext cx="2141"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ACK = 1, </a:t>
                </a:r>
                <a:r>
                  <a:rPr kumimoji="1" lang="en-US" altLang="zh-CN" sz="1200" dirty="0" err="1">
                    <a:solidFill>
                      <a:schemeClr val="tx1"/>
                    </a:solidFill>
                    <a:latin typeface="+mj-ea"/>
                    <a:ea typeface="+mj-ea"/>
                  </a:rPr>
                  <a:t>seq</a:t>
                </a:r>
                <a:r>
                  <a:rPr kumimoji="1" lang="en-US" altLang="zh-CN" sz="1200" dirty="0">
                    <a:solidFill>
                      <a:schemeClr val="tx1"/>
                    </a:solidFill>
                    <a:latin typeface="+mj-ea"/>
                    <a:ea typeface="+mj-ea"/>
                  </a:rPr>
                  <a:t> = x + 1, </a:t>
                </a:r>
                <a:r>
                  <a:rPr kumimoji="1" lang="en-US" altLang="zh-CN" sz="1200" dirty="0" err="1">
                    <a:solidFill>
                      <a:schemeClr val="tx1"/>
                    </a:solidFill>
                    <a:latin typeface="+mj-ea"/>
                    <a:ea typeface="+mj-ea"/>
                  </a:rPr>
                  <a:t>ack</a:t>
                </a:r>
                <a:r>
                  <a:rPr kumimoji="1" lang="en-US" altLang="zh-CN" sz="1200" dirty="0">
                    <a:solidFill>
                      <a:schemeClr val="tx1"/>
                    </a:solidFill>
                    <a:latin typeface="+mj-ea"/>
                    <a:ea typeface="+mj-ea"/>
                  </a:rPr>
                  <a:t> = y </a:t>
                </a:r>
                <a:r>
                  <a:rPr kumimoji="1" lang="en-US" altLang="zh-CN" sz="1200" b="1" dirty="0">
                    <a:solidFill>
                      <a:schemeClr val="tx1"/>
                    </a:solidFill>
                    <a:latin typeface="+mj-ea"/>
                    <a:ea typeface="+mj-ea"/>
                    <a:sym typeface="Symbol" pitchFamily="18" charset="2"/>
                  </a:rPr>
                  <a:t></a:t>
                </a:r>
                <a:r>
                  <a:rPr kumimoji="1" lang="en-US" altLang="zh-CN" sz="1200" dirty="0">
                    <a:solidFill>
                      <a:schemeClr val="tx1"/>
                    </a:solidFill>
                    <a:latin typeface="+mj-ea"/>
                    <a:ea typeface="+mj-ea"/>
                    <a:sym typeface="Symbol" pitchFamily="18" charset="2"/>
                  </a:rPr>
                  <a:t> 1</a:t>
                </a:r>
              </a:p>
            </p:txBody>
          </p:sp>
          <p:sp>
            <p:nvSpPr>
              <p:cNvPr id="28" name="Line 27"/>
              <p:cNvSpPr>
                <a:spLocks noChangeShapeType="1"/>
              </p:cNvSpPr>
              <p:nvPr/>
            </p:nvSpPr>
            <p:spPr bwMode="auto">
              <a:xfrm>
                <a:off x="1520" y="2996"/>
                <a:ext cx="2590" cy="504"/>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sp>
          <p:nvSpPr>
            <p:cNvPr id="29" name="Rectangle 28"/>
            <p:cNvSpPr>
              <a:spLocks noChangeArrowheads="1"/>
            </p:cNvSpPr>
            <p:nvPr/>
          </p:nvSpPr>
          <p:spPr bwMode="auto">
            <a:xfrm>
              <a:off x="1436688" y="2393950"/>
              <a:ext cx="966787" cy="549275"/>
            </a:xfrm>
            <a:prstGeom prst="rect">
              <a:avLst/>
            </a:prstGeom>
            <a:solidFill>
              <a:srgbClr val="00B0F0"/>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30" name="Text Box 29"/>
            <p:cNvSpPr txBox="1">
              <a:spLocks noChangeArrowheads="1"/>
            </p:cNvSpPr>
            <p:nvPr/>
          </p:nvSpPr>
          <p:spPr bwMode="auto">
            <a:xfrm>
              <a:off x="1446213" y="2495718"/>
              <a:ext cx="957263" cy="32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CLOSED</a:t>
              </a:r>
            </a:p>
          </p:txBody>
        </p:sp>
        <p:sp>
          <p:nvSpPr>
            <p:cNvPr id="31" name="Rectangle 30"/>
            <p:cNvSpPr>
              <a:spLocks noChangeArrowheads="1"/>
            </p:cNvSpPr>
            <p:nvPr/>
          </p:nvSpPr>
          <p:spPr bwMode="auto">
            <a:xfrm>
              <a:off x="6526213" y="2393950"/>
              <a:ext cx="985837" cy="549275"/>
            </a:xfrm>
            <a:prstGeom prst="rect">
              <a:avLst/>
            </a:prstGeom>
            <a:solidFill>
              <a:srgbClr val="00B0F0"/>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32" name="Text Box 31"/>
            <p:cNvSpPr txBox="1">
              <a:spLocks noChangeArrowheads="1"/>
            </p:cNvSpPr>
            <p:nvPr/>
          </p:nvSpPr>
          <p:spPr bwMode="auto">
            <a:xfrm>
              <a:off x="6535739" y="2485548"/>
              <a:ext cx="975381" cy="32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CLOSED</a:t>
              </a:r>
            </a:p>
          </p:txBody>
        </p:sp>
        <p:grpSp>
          <p:nvGrpSpPr>
            <p:cNvPr id="33" name="Group 32"/>
            <p:cNvGrpSpPr>
              <a:grpSpLocks/>
            </p:cNvGrpSpPr>
            <p:nvPr/>
          </p:nvGrpSpPr>
          <p:grpSpPr bwMode="auto">
            <a:xfrm>
              <a:off x="3314700" y="5859455"/>
              <a:ext cx="2371725" cy="403224"/>
              <a:chOff x="2088" y="3691"/>
              <a:chExt cx="1494" cy="254"/>
            </a:xfrm>
          </p:grpSpPr>
          <p:sp>
            <p:nvSpPr>
              <p:cNvPr id="34" name="AutoShape 33"/>
              <p:cNvSpPr>
                <a:spLocks noChangeArrowheads="1"/>
              </p:cNvSpPr>
              <p:nvPr/>
            </p:nvSpPr>
            <p:spPr bwMode="auto">
              <a:xfrm>
                <a:off x="2088" y="3735"/>
                <a:ext cx="1494" cy="166"/>
              </a:xfrm>
              <a:prstGeom prst="leftRightArrow">
                <a:avLst>
                  <a:gd name="adj1" fmla="val 55880"/>
                  <a:gd name="adj2" fmla="val 103167"/>
                </a:avLst>
              </a:prstGeom>
              <a:solidFill>
                <a:srgbClr val="FF0000"/>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35" name="Rectangle 34"/>
              <p:cNvSpPr>
                <a:spLocks noChangeArrowheads="1"/>
              </p:cNvSpPr>
              <p:nvPr/>
            </p:nvSpPr>
            <p:spPr bwMode="auto">
              <a:xfrm>
                <a:off x="2440" y="3691"/>
                <a:ext cx="750" cy="254"/>
              </a:xfrm>
              <a:prstGeom prst="rect">
                <a:avLst/>
              </a:prstGeom>
              <a:solidFill>
                <a:srgbClr val="FF0000"/>
              </a:solidFill>
              <a:ln w="38100" cmpd="dbl">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dirty="0">
                    <a:solidFill>
                      <a:schemeClr val="bg1"/>
                    </a:solidFill>
                    <a:latin typeface="+mj-ea"/>
                    <a:ea typeface="+mj-ea"/>
                  </a:rPr>
                  <a:t>数据传送</a:t>
                </a:r>
              </a:p>
            </p:txBody>
          </p:sp>
        </p:grpSp>
        <p:grpSp>
          <p:nvGrpSpPr>
            <p:cNvPr id="36" name="Group 35"/>
            <p:cNvGrpSpPr>
              <a:grpSpLocks/>
            </p:cNvGrpSpPr>
            <p:nvPr/>
          </p:nvGrpSpPr>
          <p:grpSpPr bwMode="auto">
            <a:xfrm>
              <a:off x="395288" y="2057400"/>
              <a:ext cx="1320800" cy="947738"/>
              <a:chOff x="249" y="1296"/>
              <a:chExt cx="832" cy="597"/>
            </a:xfrm>
          </p:grpSpPr>
          <p:sp>
            <p:nvSpPr>
              <p:cNvPr id="37" name="Rectangle 36"/>
              <p:cNvSpPr>
                <a:spLocks noChangeArrowheads="1"/>
              </p:cNvSpPr>
              <p:nvPr/>
            </p:nvSpPr>
            <p:spPr bwMode="auto">
              <a:xfrm>
                <a:off x="249" y="1380"/>
                <a:ext cx="451"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dirty="0" smtClean="0">
                    <a:solidFill>
                      <a:schemeClr val="tx1"/>
                    </a:solidFill>
                    <a:latin typeface="+mj-ea"/>
                    <a:ea typeface="+mj-ea"/>
                  </a:rPr>
                  <a:t>主动</a:t>
                </a:r>
                <a:endParaRPr kumimoji="1" lang="en-US" altLang="zh-CN" sz="1400" dirty="0" smtClean="0">
                  <a:solidFill>
                    <a:schemeClr val="tx1"/>
                  </a:solidFill>
                  <a:latin typeface="+mj-ea"/>
                  <a:ea typeface="+mj-ea"/>
                </a:endParaRPr>
              </a:p>
              <a:p>
                <a:pPr>
                  <a:spcBef>
                    <a:spcPct val="0"/>
                  </a:spcBef>
                  <a:buClrTx/>
                  <a:buSzTx/>
                  <a:buFontTx/>
                  <a:buNone/>
                </a:pPr>
                <a:r>
                  <a:rPr kumimoji="1" lang="zh-CN" altLang="en-US" sz="1400" dirty="0" smtClean="0">
                    <a:solidFill>
                      <a:schemeClr val="tx1"/>
                    </a:solidFill>
                    <a:latin typeface="+mj-ea"/>
                    <a:ea typeface="+mj-ea"/>
                  </a:rPr>
                  <a:t>打开</a:t>
                </a:r>
                <a:endParaRPr kumimoji="1" lang="zh-CN" altLang="en-US" sz="1400" dirty="0">
                  <a:solidFill>
                    <a:schemeClr val="tx1"/>
                  </a:solidFill>
                  <a:latin typeface="+mj-ea"/>
                  <a:ea typeface="+mj-ea"/>
                </a:endParaRPr>
              </a:p>
            </p:txBody>
          </p:sp>
          <p:sp>
            <p:nvSpPr>
              <p:cNvPr id="38" name="Freeform 37"/>
              <p:cNvSpPr>
                <a:spLocks/>
              </p:cNvSpPr>
              <p:nvPr/>
            </p:nvSpPr>
            <p:spPr bwMode="auto">
              <a:xfrm>
                <a:off x="249" y="1296"/>
                <a:ext cx="832" cy="597"/>
              </a:xfrm>
              <a:custGeom>
                <a:avLst/>
                <a:gdLst>
                  <a:gd name="T0" fmla="*/ 1002 w 758"/>
                  <a:gd name="T1" fmla="*/ 7 h 491"/>
                  <a:gd name="T2" fmla="*/ 0 w 758"/>
                  <a:gd name="T3" fmla="*/ 0 h 491"/>
                  <a:gd name="T4" fmla="*/ 0 w 758"/>
                  <a:gd name="T5" fmla="*/ 883 h 491"/>
                  <a:gd name="T6" fmla="*/ 783 w 758"/>
                  <a:gd name="T7" fmla="*/ 883 h 4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8" h="491">
                    <a:moveTo>
                      <a:pt x="758" y="4"/>
                    </a:moveTo>
                    <a:lnTo>
                      <a:pt x="0" y="0"/>
                    </a:lnTo>
                    <a:lnTo>
                      <a:pt x="0" y="491"/>
                    </a:lnTo>
                    <a:lnTo>
                      <a:pt x="592" y="491"/>
                    </a:lnTo>
                  </a:path>
                </a:pathLst>
              </a:custGeom>
              <a:noFill/>
              <a:ln w="28575"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grpSp>
          <p:nvGrpSpPr>
            <p:cNvPr id="39" name="Group 38"/>
            <p:cNvGrpSpPr>
              <a:grpSpLocks/>
            </p:cNvGrpSpPr>
            <p:nvPr/>
          </p:nvGrpSpPr>
          <p:grpSpPr bwMode="auto">
            <a:xfrm>
              <a:off x="7223128" y="2065338"/>
              <a:ext cx="1381126" cy="939800"/>
              <a:chOff x="4550" y="1301"/>
              <a:chExt cx="870" cy="592"/>
            </a:xfrm>
          </p:grpSpPr>
          <p:sp>
            <p:nvSpPr>
              <p:cNvPr id="40" name="Rectangle 39"/>
              <p:cNvSpPr>
                <a:spLocks noChangeArrowheads="1"/>
              </p:cNvSpPr>
              <p:nvPr/>
            </p:nvSpPr>
            <p:spPr bwMode="auto">
              <a:xfrm>
                <a:off x="4952" y="1380"/>
                <a:ext cx="451"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dirty="0" smtClean="0">
                    <a:solidFill>
                      <a:schemeClr val="tx1"/>
                    </a:solidFill>
                    <a:latin typeface="+mj-ea"/>
                    <a:ea typeface="+mj-ea"/>
                  </a:rPr>
                  <a:t>被动</a:t>
                </a:r>
                <a:endParaRPr kumimoji="1" lang="en-US" altLang="zh-CN" sz="1400" dirty="0" smtClean="0">
                  <a:solidFill>
                    <a:schemeClr val="tx1"/>
                  </a:solidFill>
                  <a:latin typeface="+mj-ea"/>
                  <a:ea typeface="+mj-ea"/>
                </a:endParaRPr>
              </a:p>
              <a:p>
                <a:pPr>
                  <a:spcBef>
                    <a:spcPct val="0"/>
                  </a:spcBef>
                  <a:buClrTx/>
                  <a:buSzTx/>
                  <a:buFontTx/>
                  <a:buNone/>
                </a:pPr>
                <a:r>
                  <a:rPr kumimoji="1" lang="zh-CN" altLang="en-US" sz="1400" dirty="0" smtClean="0">
                    <a:solidFill>
                      <a:schemeClr val="tx1"/>
                    </a:solidFill>
                    <a:latin typeface="+mj-ea"/>
                    <a:ea typeface="+mj-ea"/>
                  </a:rPr>
                  <a:t>打开</a:t>
                </a:r>
                <a:endParaRPr kumimoji="1" lang="zh-CN" altLang="en-US" sz="1400" dirty="0">
                  <a:solidFill>
                    <a:schemeClr val="tx1"/>
                  </a:solidFill>
                  <a:latin typeface="+mj-ea"/>
                  <a:ea typeface="+mj-ea"/>
                </a:endParaRPr>
              </a:p>
            </p:txBody>
          </p:sp>
          <p:sp>
            <p:nvSpPr>
              <p:cNvPr id="41" name="Freeform 40"/>
              <p:cNvSpPr>
                <a:spLocks/>
              </p:cNvSpPr>
              <p:nvPr/>
            </p:nvSpPr>
            <p:spPr bwMode="auto">
              <a:xfrm>
                <a:off x="4550" y="1301"/>
                <a:ext cx="870" cy="592"/>
              </a:xfrm>
              <a:custGeom>
                <a:avLst/>
                <a:gdLst>
                  <a:gd name="T0" fmla="*/ 0 w 792"/>
                  <a:gd name="T1" fmla="*/ 0 h 487"/>
                  <a:gd name="T2" fmla="*/ 1050 w 792"/>
                  <a:gd name="T3" fmla="*/ 7 h 487"/>
                  <a:gd name="T4" fmla="*/ 1050 w 792"/>
                  <a:gd name="T5" fmla="*/ 875 h 487"/>
                  <a:gd name="T6" fmla="*/ 243 w 792"/>
                  <a:gd name="T7" fmla="*/ 862 h 4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2" h="487">
                    <a:moveTo>
                      <a:pt x="0" y="0"/>
                    </a:moveTo>
                    <a:lnTo>
                      <a:pt x="792" y="4"/>
                    </a:lnTo>
                    <a:lnTo>
                      <a:pt x="792" y="487"/>
                    </a:lnTo>
                    <a:lnTo>
                      <a:pt x="183" y="480"/>
                    </a:lnTo>
                  </a:path>
                </a:pathLst>
              </a:custGeom>
              <a:noFill/>
              <a:ln w="28575"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pic>
          <p:nvPicPr>
            <p:cNvPr id="42" name="Picture 4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0050" y="1779588"/>
              <a:ext cx="5016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9100" y="1779588"/>
              <a:ext cx="5016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angle 43"/>
            <p:cNvSpPr>
              <a:spLocks noChangeArrowheads="1"/>
            </p:cNvSpPr>
            <p:nvPr/>
          </p:nvSpPr>
          <p:spPr bwMode="auto">
            <a:xfrm>
              <a:off x="2093913" y="1779588"/>
              <a:ext cx="413110" cy="40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olidFill>
                    <a:schemeClr val="tx1"/>
                  </a:solidFill>
                  <a:latin typeface="+mj-ea"/>
                  <a:ea typeface="+mj-ea"/>
                </a:rPr>
                <a:t>A</a:t>
              </a:r>
            </a:p>
          </p:txBody>
        </p:sp>
        <p:sp>
          <p:nvSpPr>
            <p:cNvPr id="45" name="Rectangle 44"/>
            <p:cNvSpPr>
              <a:spLocks noChangeArrowheads="1"/>
            </p:cNvSpPr>
            <p:nvPr/>
          </p:nvSpPr>
          <p:spPr bwMode="auto">
            <a:xfrm>
              <a:off x="6535738" y="1779588"/>
              <a:ext cx="400399" cy="40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olidFill>
                    <a:schemeClr val="tx1"/>
                  </a:solidFill>
                  <a:latin typeface="+mj-ea"/>
                  <a:ea typeface="+mj-ea"/>
                </a:rPr>
                <a:t>B</a:t>
              </a:r>
            </a:p>
          </p:txBody>
        </p:sp>
        <p:sp>
          <p:nvSpPr>
            <p:cNvPr id="46" name="Rectangle 45"/>
            <p:cNvSpPr>
              <a:spLocks noChangeArrowheads="1"/>
            </p:cNvSpPr>
            <p:nvPr/>
          </p:nvSpPr>
          <p:spPr bwMode="auto">
            <a:xfrm>
              <a:off x="1589088" y="1223893"/>
              <a:ext cx="716055" cy="40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dirty="0">
                  <a:solidFill>
                    <a:srgbClr val="FF0000"/>
                  </a:solidFill>
                  <a:latin typeface="+mj-ea"/>
                  <a:ea typeface="+mj-ea"/>
                </a:rPr>
                <a:t>客户</a:t>
              </a:r>
            </a:p>
          </p:txBody>
        </p:sp>
        <p:sp>
          <p:nvSpPr>
            <p:cNvPr id="47" name="Rectangle 46"/>
            <p:cNvSpPr>
              <a:spLocks noChangeArrowheads="1"/>
            </p:cNvSpPr>
            <p:nvPr/>
          </p:nvSpPr>
          <p:spPr bwMode="auto">
            <a:xfrm>
              <a:off x="6543261" y="1223893"/>
              <a:ext cx="953327" cy="40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dirty="0">
                  <a:solidFill>
                    <a:srgbClr val="FF0000"/>
                  </a:solidFill>
                  <a:latin typeface="+mj-ea"/>
                  <a:ea typeface="+mj-ea"/>
                </a:rPr>
                <a:t>服务器</a:t>
              </a:r>
            </a:p>
          </p:txBody>
        </p:sp>
        <p:grpSp>
          <p:nvGrpSpPr>
            <p:cNvPr id="48" name="Group 48"/>
            <p:cNvGrpSpPr>
              <a:grpSpLocks/>
            </p:cNvGrpSpPr>
            <p:nvPr/>
          </p:nvGrpSpPr>
          <p:grpSpPr bwMode="auto">
            <a:xfrm>
              <a:off x="2328862" y="3881438"/>
              <a:ext cx="4195761" cy="801687"/>
              <a:chOff x="1467" y="2445"/>
              <a:chExt cx="2643" cy="505"/>
            </a:xfrm>
          </p:grpSpPr>
          <p:sp>
            <p:nvSpPr>
              <p:cNvPr id="49" name="Line 49"/>
              <p:cNvSpPr>
                <a:spLocks noChangeShapeType="1"/>
              </p:cNvSpPr>
              <p:nvPr/>
            </p:nvSpPr>
            <p:spPr bwMode="auto">
              <a:xfrm flipH="1">
                <a:off x="1520" y="2445"/>
                <a:ext cx="2590" cy="505"/>
              </a:xfrm>
              <a:prstGeom prst="line">
                <a:avLst/>
              </a:prstGeom>
              <a:noFill/>
              <a:ln w="57150">
                <a:solidFill>
                  <a:srgbClr val="008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Rectangle 50"/>
              <p:cNvSpPr>
                <a:spLocks noChangeArrowheads="1"/>
              </p:cNvSpPr>
              <p:nvPr/>
            </p:nvSpPr>
            <p:spPr bwMode="auto">
              <a:xfrm rot="20932050" flipH="1">
                <a:off x="1467" y="2475"/>
                <a:ext cx="2420"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SYN = 1, ACK = 1, </a:t>
                </a:r>
                <a:r>
                  <a:rPr kumimoji="1" lang="en-US" altLang="zh-CN" sz="1200" dirty="0" err="1">
                    <a:solidFill>
                      <a:schemeClr val="tx1"/>
                    </a:solidFill>
                    <a:latin typeface="+mj-ea"/>
                    <a:ea typeface="+mj-ea"/>
                  </a:rPr>
                  <a:t>seq</a:t>
                </a:r>
                <a:r>
                  <a:rPr kumimoji="1" lang="en-US" altLang="zh-CN" sz="1200" dirty="0">
                    <a:solidFill>
                      <a:schemeClr val="tx1"/>
                    </a:solidFill>
                    <a:latin typeface="+mj-ea"/>
                    <a:ea typeface="+mj-ea"/>
                  </a:rPr>
                  <a:t> = y, </a:t>
                </a:r>
                <a:r>
                  <a:rPr kumimoji="1" lang="en-US" altLang="zh-CN" sz="1200" dirty="0" err="1">
                    <a:solidFill>
                      <a:schemeClr val="tx1"/>
                    </a:solidFill>
                    <a:latin typeface="+mj-ea"/>
                    <a:ea typeface="+mj-ea"/>
                  </a:rPr>
                  <a:t>ack</a:t>
                </a:r>
                <a:r>
                  <a:rPr kumimoji="1" lang="en-US" altLang="zh-CN" sz="1200" dirty="0">
                    <a:solidFill>
                      <a:schemeClr val="tx1"/>
                    </a:solidFill>
                    <a:latin typeface="+mj-ea"/>
                    <a:ea typeface="+mj-ea"/>
                  </a:rPr>
                  <a:t>= x </a:t>
                </a:r>
                <a:r>
                  <a:rPr kumimoji="1" lang="en-US" altLang="zh-CN" sz="1200" b="1" dirty="0">
                    <a:solidFill>
                      <a:schemeClr val="tx1"/>
                    </a:solidFill>
                    <a:latin typeface="+mj-ea"/>
                    <a:ea typeface="+mj-ea"/>
                    <a:sym typeface="Symbol" pitchFamily="18" charset="2"/>
                  </a:rPr>
                  <a:t></a:t>
                </a:r>
                <a:r>
                  <a:rPr kumimoji="1" lang="en-US" altLang="zh-CN" sz="1200" dirty="0">
                    <a:solidFill>
                      <a:schemeClr val="tx1"/>
                    </a:solidFill>
                    <a:latin typeface="+mj-ea"/>
                    <a:ea typeface="+mj-ea"/>
                    <a:sym typeface="Symbol" pitchFamily="18" charset="2"/>
                  </a:rPr>
                  <a:t> 1</a:t>
                </a:r>
                <a:endParaRPr kumimoji="1" lang="en-US" altLang="zh-CN" sz="1200" dirty="0">
                  <a:solidFill>
                    <a:schemeClr val="tx1"/>
                  </a:solidFill>
                  <a:latin typeface="+mj-ea"/>
                  <a:ea typeface="+mj-ea"/>
                </a:endParaRPr>
              </a:p>
            </p:txBody>
          </p:sp>
        </p:grpSp>
      </p:grpSp>
    </p:spTree>
    <p:extLst>
      <p:ext uri="{BB962C8B-B14F-4D97-AF65-F5344CB8AC3E}">
        <p14:creationId xmlns:p14="http://schemas.microsoft.com/office/powerpoint/2010/main" val="362465313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9.TCP</a:t>
            </a:r>
            <a:r>
              <a:rPr lang="zh-CN" altLang="en-US" dirty="0" smtClean="0"/>
              <a:t>的运输连接管理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141</a:t>
            </a:fld>
            <a:endParaRPr lang="en-US" altLang="zh-CN"/>
          </a:p>
        </p:txBody>
      </p:sp>
      <p:sp>
        <p:nvSpPr>
          <p:cNvPr id="5" name="文本占位符 4"/>
          <p:cNvSpPr>
            <a:spLocks noGrp="1"/>
          </p:cNvSpPr>
          <p:nvPr>
            <p:ph type="body" sz="quarter" idx="13"/>
          </p:nvPr>
        </p:nvSpPr>
        <p:spPr/>
        <p:txBody>
          <a:bodyPr/>
          <a:lstStyle/>
          <a:p>
            <a:r>
              <a:rPr lang="en-US" altLang="zh-CN" dirty="0" smtClean="0"/>
              <a:t>9.2 TCP</a:t>
            </a:r>
            <a:r>
              <a:rPr lang="zh-CN" altLang="en-US" dirty="0" smtClean="0"/>
              <a:t>连接施放</a:t>
            </a:r>
            <a:endParaRPr lang="zh-CN" altLang="en-US" dirty="0"/>
          </a:p>
        </p:txBody>
      </p:sp>
      <p:grpSp>
        <p:nvGrpSpPr>
          <p:cNvPr id="3" name="组合 2"/>
          <p:cNvGrpSpPr/>
          <p:nvPr/>
        </p:nvGrpSpPr>
        <p:grpSpPr>
          <a:xfrm>
            <a:off x="1476177" y="1201316"/>
            <a:ext cx="5916548" cy="4387610"/>
            <a:chOff x="404813" y="482061"/>
            <a:chExt cx="8441475" cy="6260052"/>
          </a:xfrm>
        </p:grpSpPr>
        <p:grpSp>
          <p:nvGrpSpPr>
            <p:cNvPr id="52" name="Group 59"/>
            <p:cNvGrpSpPr>
              <a:grpSpLocks/>
            </p:cNvGrpSpPr>
            <p:nvPr/>
          </p:nvGrpSpPr>
          <p:grpSpPr bwMode="auto">
            <a:xfrm>
              <a:off x="1606551" y="6213475"/>
              <a:ext cx="954088" cy="528638"/>
              <a:chOff x="1012" y="3914"/>
              <a:chExt cx="601" cy="333"/>
            </a:xfrm>
          </p:grpSpPr>
          <p:sp>
            <p:nvSpPr>
              <p:cNvPr id="53" name="Rectangle 33"/>
              <p:cNvSpPr>
                <a:spLocks noChangeArrowheads="1"/>
              </p:cNvSpPr>
              <p:nvPr/>
            </p:nvSpPr>
            <p:spPr bwMode="auto">
              <a:xfrm>
                <a:off x="1012" y="3914"/>
                <a:ext cx="601" cy="333"/>
              </a:xfrm>
              <a:prstGeom prst="rect">
                <a:avLst/>
              </a:prstGeom>
              <a:solidFill>
                <a:srgbClr val="00B0F0"/>
              </a:solidFill>
              <a:ln>
                <a:noFill/>
              </a:ln>
              <a:effectLst/>
              <a:extLst>
                <a:ext uri="{91240B29-F687-4F45-9708-019B960494DF}">
                  <a14:hiddenLine xmlns:a14="http://schemas.microsoft.com/office/drawing/2010/main" w="12700"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54" name="Text Box 34"/>
              <p:cNvSpPr txBox="1">
                <a:spLocks noChangeArrowheads="1"/>
              </p:cNvSpPr>
              <p:nvPr/>
            </p:nvSpPr>
            <p:spPr bwMode="auto">
              <a:xfrm>
                <a:off x="1012" y="3982"/>
                <a:ext cx="601" cy="212"/>
              </a:xfrm>
              <a:prstGeom prst="rect">
                <a:avLst/>
              </a:prstGeom>
              <a:noFill/>
              <a:ln>
                <a:noFill/>
              </a:ln>
              <a:effectLst/>
              <a:extLst>
                <a:ext uri="{909E8E84-426E-40DD-AFC4-6F175D3DCCD1}">
                  <a14:hiddenFill xmlns:a14="http://schemas.microsoft.com/office/drawing/2010/main">
                    <a:solidFill>
                      <a:srgbClr val="6633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CLOSED</a:t>
                </a:r>
              </a:p>
            </p:txBody>
          </p:sp>
        </p:grpSp>
        <p:sp>
          <p:nvSpPr>
            <p:cNvPr id="55" name="AutoShape 5"/>
            <p:cNvSpPr>
              <a:spLocks noChangeArrowheads="1"/>
            </p:cNvSpPr>
            <p:nvPr/>
          </p:nvSpPr>
          <p:spPr bwMode="auto">
            <a:xfrm rot="20948448">
              <a:off x="3786188" y="3895725"/>
              <a:ext cx="676275" cy="236538"/>
            </a:xfrm>
            <a:prstGeom prst="leftArrow">
              <a:avLst>
                <a:gd name="adj1" fmla="val 53620"/>
                <a:gd name="adj2" fmla="val 119816"/>
              </a:avLst>
            </a:prstGeom>
            <a:solidFill>
              <a:srgbClr val="FF0000"/>
            </a:solidFill>
            <a:ln w="12700"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56" name="AutoShape 6"/>
            <p:cNvSpPr>
              <a:spLocks noChangeArrowheads="1"/>
            </p:cNvSpPr>
            <p:nvPr/>
          </p:nvSpPr>
          <p:spPr bwMode="auto">
            <a:xfrm>
              <a:off x="3495675" y="1863725"/>
              <a:ext cx="2384425" cy="252413"/>
            </a:xfrm>
            <a:prstGeom prst="leftRightArrow">
              <a:avLst>
                <a:gd name="adj1" fmla="val 55880"/>
                <a:gd name="adj2" fmla="val 108285"/>
              </a:avLst>
            </a:prstGeom>
            <a:solidFill>
              <a:srgbClr val="FF0000"/>
            </a:solidFill>
            <a:ln w="12700"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57" name="Rectangle 7"/>
            <p:cNvSpPr>
              <a:spLocks noChangeArrowheads="1"/>
            </p:cNvSpPr>
            <p:nvPr/>
          </p:nvSpPr>
          <p:spPr bwMode="auto">
            <a:xfrm rot="610931">
              <a:off x="3010525" y="4942168"/>
              <a:ext cx="3750013" cy="3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a:solidFill>
                    <a:schemeClr val="tx1"/>
                  </a:solidFill>
                  <a:latin typeface="+mj-ea"/>
                  <a:ea typeface="+mj-ea"/>
                </a:rPr>
                <a:t>ACK = 1, seq = u + 1, ack = w </a:t>
              </a:r>
              <a:r>
                <a:rPr kumimoji="1" lang="en-US" altLang="zh-CN" sz="1200" b="1">
                  <a:solidFill>
                    <a:schemeClr val="tx1"/>
                  </a:solidFill>
                  <a:latin typeface="+mj-ea"/>
                  <a:ea typeface="+mj-ea"/>
                  <a:sym typeface="Symbol" pitchFamily="18" charset="2"/>
                </a:rPr>
                <a:t></a:t>
              </a:r>
              <a:r>
                <a:rPr kumimoji="1" lang="en-US" altLang="zh-CN" sz="1200">
                  <a:solidFill>
                    <a:schemeClr val="tx1"/>
                  </a:solidFill>
                  <a:latin typeface="+mj-ea"/>
                  <a:ea typeface="+mj-ea"/>
                  <a:sym typeface="Symbol" pitchFamily="18" charset="2"/>
                </a:rPr>
                <a:t> 1</a:t>
              </a:r>
            </a:p>
          </p:txBody>
        </p:sp>
        <p:grpSp>
          <p:nvGrpSpPr>
            <p:cNvPr id="58" name="Group 8"/>
            <p:cNvGrpSpPr>
              <a:grpSpLocks/>
            </p:cNvGrpSpPr>
            <p:nvPr/>
          </p:nvGrpSpPr>
          <p:grpSpPr bwMode="auto">
            <a:xfrm>
              <a:off x="2562225" y="2355850"/>
              <a:ext cx="4133850" cy="768350"/>
              <a:chOff x="1614" y="1484"/>
              <a:chExt cx="2604" cy="484"/>
            </a:xfrm>
          </p:grpSpPr>
          <p:sp>
            <p:nvSpPr>
              <p:cNvPr id="59" name="Rectangle 9"/>
              <p:cNvSpPr>
                <a:spLocks noChangeArrowheads="1"/>
              </p:cNvSpPr>
              <p:nvPr/>
            </p:nvSpPr>
            <p:spPr bwMode="auto">
              <a:xfrm rot="603113">
                <a:off x="2467" y="1519"/>
                <a:ext cx="1225"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FIN = 1, </a:t>
                </a:r>
                <a:r>
                  <a:rPr kumimoji="1" lang="en-US" altLang="zh-CN" sz="1200" dirty="0" err="1">
                    <a:solidFill>
                      <a:schemeClr val="tx1"/>
                    </a:solidFill>
                    <a:latin typeface="+mj-ea"/>
                    <a:ea typeface="+mj-ea"/>
                  </a:rPr>
                  <a:t>seq</a:t>
                </a:r>
                <a:r>
                  <a:rPr kumimoji="1" lang="en-US" altLang="zh-CN" sz="1200" dirty="0">
                    <a:solidFill>
                      <a:schemeClr val="tx1"/>
                    </a:solidFill>
                    <a:latin typeface="+mj-ea"/>
                    <a:ea typeface="+mj-ea"/>
                  </a:rPr>
                  <a:t> = u</a:t>
                </a:r>
              </a:p>
            </p:txBody>
          </p:sp>
          <p:sp>
            <p:nvSpPr>
              <p:cNvPr id="60" name="Line 10"/>
              <p:cNvSpPr>
                <a:spLocks noChangeShapeType="1"/>
              </p:cNvSpPr>
              <p:nvPr/>
            </p:nvSpPr>
            <p:spPr bwMode="auto">
              <a:xfrm>
                <a:off x="1614" y="1484"/>
                <a:ext cx="2604" cy="484"/>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grpSp>
        <p:grpSp>
          <p:nvGrpSpPr>
            <p:cNvPr id="61" name="Group 11"/>
            <p:cNvGrpSpPr>
              <a:grpSpLocks/>
            </p:cNvGrpSpPr>
            <p:nvPr/>
          </p:nvGrpSpPr>
          <p:grpSpPr bwMode="auto">
            <a:xfrm>
              <a:off x="2576513" y="3167063"/>
              <a:ext cx="4133850" cy="769937"/>
              <a:chOff x="1623" y="1995"/>
              <a:chExt cx="2604" cy="485"/>
            </a:xfrm>
          </p:grpSpPr>
          <p:sp>
            <p:nvSpPr>
              <p:cNvPr id="62" name="Rectangle 12"/>
              <p:cNvSpPr>
                <a:spLocks noChangeArrowheads="1"/>
              </p:cNvSpPr>
              <p:nvPr/>
            </p:nvSpPr>
            <p:spPr bwMode="auto">
              <a:xfrm rot="20990024" flipH="1">
                <a:off x="1837" y="2012"/>
                <a:ext cx="2012"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ACK = 1, </a:t>
                </a:r>
                <a:r>
                  <a:rPr kumimoji="1" lang="en-US" altLang="zh-CN" sz="1200" dirty="0" err="1">
                    <a:solidFill>
                      <a:schemeClr val="tx1"/>
                    </a:solidFill>
                    <a:latin typeface="+mj-ea"/>
                    <a:ea typeface="+mj-ea"/>
                  </a:rPr>
                  <a:t>seq</a:t>
                </a:r>
                <a:r>
                  <a:rPr kumimoji="1" lang="en-US" altLang="zh-CN" sz="1200" dirty="0">
                    <a:solidFill>
                      <a:schemeClr val="tx1"/>
                    </a:solidFill>
                    <a:latin typeface="+mj-ea"/>
                    <a:ea typeface="+mj-ea"/>
                  </a:rPr>
                  <a:t> = v, </a:t>
                </a:r>
                <a:r>
                  <a:rPr kumimoji="1" lang="en-US" altLang="zh-CN" sz="1200" dirty="0" err="1">
                    <a:solidFill>
                      <a:schemeClr val="tx1"/>
                    </a:solidFill>
                    <a:latin typeface="+mj-ea"/>
                    <a:ea typeface="+mj-ea"/>
                  </a:rPr>
                  <a:t>ack</a:t>
                </a:r>
                <a:r>
                  <a:rPr kumimoji="1" lang="en-US" altLang="zh-CN" sz="1200" dirty="0">
                    <a:solidFill>
                      <a:schemeClr val="tx1"/>
                    </a:solidFill>
                    <a:latin typeface="+mj-ea"/>
                    <a:ea typeface="+mj-ea"/>
                  </a:rPr>
                  <a:t>= u </a:t>
                </a:r>
                <a:r>
                  <a:rPr kumimoji="1" lang="en-US" altLang="zh-CN" sz="1200" b="1" dirty="0">
                    <a:solidFill>
                      <a:schemeClr val="tx1"/>
                    </a:solidFill>
                    <a:latin typeface="+mj-ea"/>
                    <a:ea typeface="+mj-ea"/>
                    <a:sym typeface="Symbol" pitchFamily="18" charset="2"/>
                  </a:rPr>
                  <a:t></a:t>
                </a:r>
                <a:r>
                  <a:rPr kumimoji="1" lang="en-US" altLang="zh-CN" sz="1200" dirty="0">
                    <a:solidFill>
                      <a:schemeClr val="tx1"/>
                    </a:solidFill>
                    <a:latin typeface="+mj-ea"/>
                    <a:ea typeface="+mj-ea"/>
                    <a:sym typeface="Symbol" pitchFamily="18" charset="2"/>
                  </a:rPr>
                  <a:t> 1</a:t>
                </a:r>
                <a:endParaRPr kumimoji="1" lang="en-US" altLang="zh-CN" sz="1200" dirty="0">
                  <a:solidFill>
                    <a:schemeClr val="tx1"/>
                  </a:solidFill>
                  <a:latin typeface="+mj-ea"/>
                  <a:ea typeface="+mj-ea"/>
                </a:endParaRPr>
              </a:p>
            </p:txBody>
          </p:sp>
          <p:sp>
            <p:nvSpPr>
              <p:cNvPr id="63" name="Line 13"/>
              <p:cNvSpPr>
                <a:spLocks noChangeShapeType="1"/>
              </p:cNvSpPr>
              <p:nvPr/>
            </p:nvSpPr>
            <p:spPr bwMode="auto">
              <a:xfrm flipH="1">
                <a:off x="1623" y="1995"/>
                <a:ext cx="2604" cy="485"/>
              </a:xfrm>
              <a:prstGeom prst="line">
                <a:avLst/>
              </a:prstGeom>
              <a:noFill/>
              <a:ln w="38100">
                <a:solidFill>
                  <a:srgbClr val="008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grpSp>
        <p:sp>
          <p:nvSpPr>
            <p:cNvPr id="64" name="Line 14"/>
            <p:cNvSpPr>
              <a:spLocks noChangeShapeType="1"/>
            </p:cNvSpPr>
            <p:nvPr/>
          </p:nvSpPr>
          <p:spPr bwMode="auto">
            <a:xfrm>
              <a:off x="2576512" y="4916488"/>
              <a:ext cx="4119562" cy="744536"/>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5" name="Line 15"/>
            <p:cNvSpPr>
              <a:spLocks noChangeShapeType="1"/>
            </p:cNvSpPr>
            <p:nvPr/>
          </p:nvSpPr>
          <p:spPr bwMode="auto">
            <a:xfrm flipH="1">
              <a:off x="2541588" y="4103688"/>
              <a:ext cx="4133850" cy="769937"/>
            </a:xfrm>
            <a:prstGeom prst="line">
              <a:avLst/>
            </a:prstGeom>
            <a:noFill/>
            <a:ln w="38100">
              <a:solidFill>
                <a:srgbClr val="008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6" name="Rectangle 16"/>
            <p:cNvSpPr>
              <a:spLocks noChangeArrowheads="1"/>
            </p:cNvSpPr>
            <p:nvPr/>
          </p:nvSpPr>
          <p:spPr bwMode="auto">
            <a:xfrm rot="20943314" flipH="1">
              <a:off x="2681312" y="4075393"/>
              <a:ext cx="4151263" cy="3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a:solidFill>
                    <a:schemeClr val="tx1"/>
                  </a:solidFill>
                  <a:latin typeface="+mj-ea"/>
                  <a:ea typeface="+mj-ea"/>
                </a:rPr>
                <a:t>FIN = 1, ACK = 1, seq = w, ack= u </a:t>
              </a:r>
              <a:r>
                <a:rPr kumimoji="1" lang="en-US" altLang="zh-CN" sz="1200" b="1">
                  <a:solidFill>
                    <a:schemeClr val="tx1"/>
                  </a:solidFill>
                  <a:latin typeface="+mj-ea"/>
                  <a:ea typeface="+mj-ea"/>
                  <a:sym typeface="Symbol" pitchFamily="18" charset="2"/>
                </a:rPr>
                <a:t></a:t>
              </a:r>
              <a:r>
                <a:rPr kumimoji="1" lang="en-US" altLang="zh-CN" sz="1200">
                  <a:solidFill>
                    <a:schemeClr val="tx1"/>
                  </a:solidFill>
                  <a:latin typeface="+mj-ea"/>
                  <a:ea typeface="+mj-ea"/>
                  <a:sym typeface="Symbol" pitchFamily="18" charset="2"/>
                </a:rPr>
                <a:t> 1</a:t>
              </a:r>
              <a:endParaRPr kumimoji="1" lang="en-US" altLang="zh-CN" sz="1200">
                <a:solidFill>
                  <a:schemeClr val="tx1"/>
                </a:solidFill>
                <a:latin typeface="+mj-ea"/>
                <a:ea typeface="+mj-ea"/>
              </a:endParaRPr>
            </a:p>
          </p:txBody>
        </p:sp>
        <p:sp>
          <p:nvSpPr>
            <p:cNvPr id="67" name="Rectangle 18"/>
            <p:cNvSpPr>
              <a:spLocks noChangeArrowheads="1"/>
            </p:cNvSpPr>
            <p:nvPr/>
          </p:nvSpPr>
          <p:spPr bwMode="auto">
            <a:xfrm>
              <a:off x="1606550" y="1611313"/>
              <a:ext cx="954088" cy="673100"/>
            </a:xfrm>
            <a:prstGeom prst="rect">
              <a:avLst/>
            </a:prstGeom>
            <a:solidFill>
              <a:srgbClr val="CCFF99"/>
            </a:solidFill>
            <a:ln>
              <a:noFill/>
            </a:ln>
            <a:effectLst/>
            <a:extLst>
              <a:ext uri="{91240B29-F687-4F45-9708-019B960494DF}">
                <a14:hiddenLine xmlns:a14="http://schemas.microsoft.com/office/drawing/2010/main" w="12700"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68" name="Rectangle 19"/>
            <p:cNvSpPr>
              <a:spLocks noChangeArrowheads="1"/>
            </p:cNvSpPr>
            <p:nvPr/>
          </p:nvSpPr>
          <p:spPr bwMode="auto">
            <a:xfrm>
              <a:off x="1606550" y="2368550"/>
              <a:ext cx="954088" cy="1554163"/>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69" name="Rectangle 20"/>
            <p:cNvSpPr>
              <a:spLocks noChangeArrowheads="1"/>
            </p:cNvSpPr>
            <p:nvPr/>
          </p:nvSpPr>
          <p:spPr bwMode="auto">
            <a:xfrm>
              <a:off x="6692900" y="1611313"/>
              <a:ext cx="955675" cy="1479550"/>
            </a:xfrm>
            <a:prstGeom prst="rect">
              <a:avLst/>
            </a:prstGeom>
            <a:solidFill>
              <a:srgbClr val="CCFF99"/>
            </a:solidFill>
            <a:ln>
              <a:noFill/>
            </a:ln>
            <a:effectLst/>
            <a:extLst>
              <a:ext uri="{91240B29-F687-4F45-9708-019B960494DF}">
                <a14:hiddenLine xmlns:a14="http://schemas.microsoft.com/office/drawing/2010/main" w="12700"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grpSp>
          <p:nvGrpSpPr>
            <p:cNvPr id="70" name="Group 21"/>
            <p:cNvGrpSpPr>
              <a:grpSpLocks/>
            </p:cNvGrpSpPr>
            <p:nvPr/>
          </p:nvGrpSpPr>
          <p:grpSpPr bwMode="auto">
            <a:xfrm>
              <a:off x="1508125" y="1528763"/>
              <a:ext cx="6278563" cy="82550"/>
              <a:chOff x="1020" y="481"/>
              <a:chExt cx="4037" cy="46"/>
            </a:xfrm>
          </p:grpSpPr>
          <p:sp>
            <p:nvSpPr>
              <p:cNvPr id="71" name="Line 22"/>
              <p:cNvSpPr>
                <a:spLocks noChangeShapeType="1"/>
              </p:cNvSpPr>
              <p:nvPr/>
            </p:nvSpPr>
            <p:spPr bwMode="auto">
              <a:xfrm>
                <a:off x="1020" y="527"/>
                <a:ext cx="4037"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72" name="Line 23"/>
              <p:cNvSpPr>
                <a:spLocks noChangeShapeType="1"/>
              </p:cNvSpPr>
              <p:nvPr/>
            </p:nvSpPr>
            <p:spPr bwMode="auto">
              <a:xfrm>
                <a:off x="1020" y="481"/>
                <a:ext cx="4037"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grpSp>
        <p:sp>
          <p:nvSpPr>
            <p:cNvPr id="73" name="Rectangle 24"/>
            <p:cNvSpPr>
              <a:spLocks noChangeArrowheads="1"/>
            </p:cNvSpPr>
            <p:nvPr/>
          </p:nvSpPr>
          <p:spPr bwMode="auto">
            <a:xfrm>
              <a:off x="1606550" y="2840600"/>
              <a:ext cx="954088" cy="5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FIN-</a:t>
              </a:r>
            </a:p>
            <a:p>
              <a:pPr algn="ctr">
                <a:spcBef>
                  <a:spcPct val="0"/>
                </a:spcBef>
                <a:buClrTx/>
                <a:buSzTx/>
                <a:buFontTx/>
                <a:buNone/>
              </a:pPr>
              <a:r>
                <a:rPr kumimoji="1" lang="en-US" altLang="zh-CN" sz="1000" dirty="0">
                  <a:solidFill>
                    <a:schemeClr val="tx1"/>
                  </a:solidFill>
                  <a:latin typeface="+mj-ea"/>
                  <a:ea typeface="+mj-ea"/>
                </a:rPr>
                <a:t>WAIT-1</a:t>
              </a:r>
            </a:p>
          </p:txBody>
        </p:sp>
        <p:sp>
          <p:nvSpPr>
            <p:cNvPr id="74" name="Rectangle 25"/>
            <p:cNvSpPr>
              <a:spLocks noChangeArrowheads="1"/>
            </p:cNvSpPr>
            <p:nvPr/>
          </p:nvSpPr>
          <p:spPr bwMode="auto">
            <a:xfrm>
              <a:off x="6692900" y="3178175"/>
              <a:ext cx="955675" cy="877888"/>
            </a:xfrm>
            <a:prstGeom prst="rect">
              <a:avLst/>
            </a:prstGeom>
            <a:solidFill>
              <a:srgbClr val="FF66FF"/>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75" name="Rectangle 26"/>
            <p:cNvSpPr>
              <a:spLocks noChangeArrowheads="1"/>
            </p:cNvSpPr>
            <p:nvPr/>
          </p:nvSpPr>
          <p:spPr bwMode="auto">
            <a:xfrm>
              <a:off x="6699821" y="3290888"/>
              <a:ext cx="919415" cy="5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CLOSE-</a:t>
              </a:r>
            </a:p>
            <a:p>
              <a:pPr algn="ctr">
                <a:spcBef>
                  <a:spcPct val="0"/>
                </a:spcBef>
                <a:buClrTx/>
                <a:buSzTx/>
                <a:buFontTx/>
                <a:buNone/>
              </a:pPr>
              <a:r>
                <a:rPr kumimoji="1" lang="en-US" altLang="zh-CN" sz="1000" dirty="0">
                  <a:solidFill>
                    <a:schemeClr val="tx1"/>
                  </a:solidFill>
                  <a:latin typeface="+mj-ea"/>
                  <a:ea typeface="+mj-ea"/>
                </a:rPr>
                <a:t>WAIT</a:t>
              </a:r>
            </a:p>
          </p:txBody>
        </p:sp>
        <p:sp>
          <p:nvSpPr>
            <p:cNvPr id="76" name="Rectangle 27"/>
            <p:cNvSpPr>
              <a:spLocks noChangeArrowheads="1"/>
            </p:cNvSpPr>
            <p:nvPr/>
          </p:nvSpPr>
          <p:spPr bwMode="auto">
            <a:xfrm>
              <a:off x="1606550" y="3995738"/>
              <a:ext cx="954088" cy="871537"/>
            </a:xfrm>
            <a:prstGeom prst="rect">
              <a:avLst/>
            </a:prstGeom>
            <a:solidFill>
              <a:srgbClr val="CCCC00"/>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77" name="Rectangle 28"/>
            <p:cNvSpPr>
              <a:spLocks noChangeArrowheads="1"/>
            </p:cNvSpPr>
            <p:nvPr/>
          </p:nvSpPr>
          <p:spPr bwMode="auto">
            <a:xfrm>
              <a:off x="1606549" y="4135438"/>
              <a:ext cx="954091" cy="5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FIN-</a:t>
              </a:r>
            </a:p>
            <a:p>
              <a:pPr algn="ctr">
                <a:spcBef>
                  <a:spcPct val="0"/>
                </a:spcBef>
                <a:buClrTx/>
                <a:buSzTx/>
                <a:buFontTx/>
                <a:buNone/>
              </a:pPr>
              <a:r>
                <a:rPr kumimoji="1" lang="en-US" altLang="zh-CN" sz="1000" dirty="0">
                  <a:solidFill>
                    <a:schemeClr val="tx1"/>
                  </a:solidFill>
                  <a:latin typeface="+mj-ea"/>
                  <a:ea typeface="+mj-ea"/>
                </a:rPr>
                <a:t>WAIT-2</a:t>
              </a:r>
            </a:p>
          </p:txBody>
        </p:sp>
        <p:sp>
          <p:nvSpPr>
            <p:cNvPr id="78" name="Rectangle 29"/>
            <p:cNvSpPr>
              <a:spLocks noChangeArrowheads="1"/>
            </p:cNvSpPr>
            <p:nvPr/>
          </p:nvSpPr>
          <p:spPr bwMode="auto">
            <a:xfrm>
              <a:off x="6692900" y="4135438"/>
              <a:ext cx="955675" cy="1482725"/>
            </a:xfrm>
            <a:prstGeom prst="rect">
              <a:avLst/>
            </a:prstGeom>
            <a:solidFill>
              <a:srgbClr val="00FFFF"/>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79" name="Rectangle 30"/>
            <p:cNvSpPr>
              <a:spLocks noChangeArrowheads="1"/>
            </p:cNvSpPr>
            <p:nvPr/>
          </p:nvSpPr>
          <p:spPr bwMode="auto">
            <a:xfrm>
              <a:off x="6699822" y="4556125"/>
              <a:ext cx="919413" cy="5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LAST-</a:t>
              </a:r>
            </a:p>
            <a:p>
              <a:pPr algn="ctr">
                <a:spcBef>
                  <a:spcPct val="0"/>
                </a:spcBef>
                <a:buClrTx/>
                <a:buSzTx/>
                <a:buFontTx/>
                <a:buNone/>
              </a:pPr>
              <a:r>
                <a:rPr kumimoji="1" lang="en-US" altLang="zh-CN" sz="1000" dirty="0">
                  <a:solidFill>
                    <a:schemeClr val="tx1"/>
                  </a:solidFill>
                  <a:latin typeface="+mj-ea"/>
                  <a:ea typeface="+mj-ea"/>
                </a:rPr>
                <a:t>ACK</a:t>
              </a:r>
            </a:p>
          </p:txBody>
        </p:sp>
        <p:grpSp>
          <p:nvGrpSpPr>
            <p:cNvPr id="80" name="Group 58"/>
            <p:cNvGrpSpPr>
              <a:grpSpLocks/>
            </p:cNvGrpSpPr>
            <p:nvPr/>
          </p:nvGrpSpPr>
          <p:grpSpPr bwMode="auto">
            <a:xfrm>
              <a:off x="404813" y="4891088"/>
              <a:ext cx="2159000" cy="1268412"/>
              <a:chOff x="255" y="3081"/>
              <a:chExt cx="1360" cy="799"/>
            </a:xfrm>
          </p:grpSpPr>
          <p:sp>
            <p:nvSpPr>
              <p:cNvPr id="81" name="Rectangle 17"/>
              <p:cNvSpPr>
                <a:spLocks noChangeArrowheads="1"/>
              </p:cNvSpPr>
              <p:nvPr/>
            </p:nvSpPr>
            <p:spPr bwMode="auto">
              <a:xfrm>
                <a:off x="405" y="3183"/>
                <a:ext cx="530"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zh-CN" altLang="en-US" sz="1200" dirty="0" smtClean="0">
                    <a:solidFill>
                      <a:schemeClr val="tx1"/>
                    </a:solidFill>
                    <a:latin typeface="+mj-ea"/>
                    <a:ea typeface="+mj-ea"/>
                  </a:rPr>
                  <a:t>等待</a:t>
                </a:r>
                <a:endParaRPr kumimoji="1" lang="en-US" altLang="zh-CN" sz="1200" dirty="0" smtClean="0">
                  <a:solidFill>
                    <a:schemeClr val="tx1"/>
                  </a:solidFill>
                  <a:latin typeface="+mj-ea"/>
                  <a:ea typeface="+mj-ea"/>
                </a:endParaRPr>
              </a:p>
              <a:p>
                <a:pPr algn="ctr">
                  <a:spcBef>
                    <a:spcPct val="0"/>
                  </a:spcBef>
                  <a:buClrTx/>
                  <a:buSzTx/>
                  <a:buFontTx/>
                  <a:buNone/>
                </a:pPr>
                <a:r>
                  <a:rPr kumimoji="1" lang="en-US" altLang="zh-CN" sz="1200" dirty="0" smtClean="0">
                    <a:solidFill>
                      <a:schemeClr val="tx1"/>
                    </a:solidFill>
                    <a:latin typeface="+mj-ea"/>
                    <a:ea typeface="+mj-ea"/>
                  </a:rPr>
                  <a:t>2MSL</a:t>
                </a:r>
                <a:endParaRPr kumimoji="1" lang="en-US" altLang="zh-CN" sz="1200" dirty="0">
                  <a:solidFill>
                    <a:schemeClr val="tx1"/>
                  </a:solidFill>
                  <a:latin typeface="+mj-ea"/>
                  <a:ea typeface="+mj-ea"/>
                </a:endParaRPr>
              </a:p>
            </p:txBody>
          </p:sp>
          <p:sp>
            <p:nvSpPr>
              <p:cNvPr id="82" name="Rectangle 31"/>
              <p:cNvSpPr>
                <a:spLocks noChangeArrowheads="1"/>
              </p:cNvSpPr>
              <p:nvPr/>
            </p:nvSpPr>
            <p:spPr bwMode="auto">
              <a:xfrm>
                <a:off x="1012" y="3097"/>
                <a:ext cx="601" cy="779"/>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83" name="Rectangle 32"/>
              <p:cNvSpPr>
                <a:spLocks noChangeArrowheads="1"/>
              </p:cNvSpPr>
              <p:nvPr/>
            </p:nvSpPr>
            <p:spPr bwMode="auto">
              <a:xfrm>
                <a:off x="1004" y="3333"/>
                <a:ext cx="611"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TIME-</a:t>
                </a:r>
              </a:p>
              <a:p>
                <a:pPr algn="ctr">
                  <a:spcBef>
                    <a:spcPct val="0"/>
                  </a:spcBef>
                  <a:buClrTx/>
                  <a:buSzTx/>
                  <a:buFontTx/>
                  <a:buNone/>
                </a:pPr>
                <a:r>
                  <a:rPr kumimoji="1" lang="en-US" altLang="zh-CN" sz="1000" dirty="0">
                    <a:solidFill>
                      <a:schemeClr val="tx1"/>
                    </a:solidFill>
                    <a:latin typeface="+mj-ea"/>
                    <a:ea typeface="+mj-ea"/>
                  </a:rPr>
                  <a:t>WAIT</a:t>
                </a:r>
              </a:p>
            </p:txBody>
          </p:sp>
          <p:sp>
            <p:nvSpPr>
              <p:cNvPr id="84" name="Freeform 35"/>
              <p:cNvSpPr>
                <a:spLocks/>
              </p:cNvSpPr>
              <p:nvPr/>
            </p:nvSpPr>
            <p:spPr bwMode="auto">
              <a:xfrm>
                <a:off x="255" y="3081"/>
                <a:ext cx="749" cy="799"/>
              </a:xfrm>
              <a:custGeom>
                <a:avLst/>
                <a:gdLst>
                  <a:gd name="T0" fmla="*/ 1042 w 635"/>
                  <a:gd name="T1" fmla="*/ 0 h 499"/>
                  <a:gd name="T2" fmla="*/ 0 w 635"/>
                  <a:gd name="T3" fmla="*/ 0 h 499"/>
                  <a:gd name="T4" fmla="*/ 0 w 635"/>
                  <a:gd name="T5" fmla="*/ 2048 h 499"/>
                  <a:gd name="T6" fmla="*/ 1042 w 635"/>
                  <a:gd name="T7" fmla="*/ 2048 h 4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 h="499">
                    <a:moveTo>
                      <a:pt x="635" y="0"/>
                    </a:moveTo>
                    <a:lnTo>
                      <a:pt x="0" y="0"/>
                    </a:lnTo>
                    <a:lnTo>
                      <a:pt x="0" y="499"/>
                    </a:lnTo>
                    <a:lnTo>
                      <a:pt x="635" y="499"/>
                    </a:lnTo>
                  </a:path>
                </a:pathLst>
              </a:custGeom>
              <a:noFill/>
              <a:ln w="28575"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85" name="Text Box 36"/>
              <p:cNvSpPr txBox="1">
                <a:spLocks noChangeArrowheads="1"/>
              </p:cNvSpPr>
              <p:nvPr/>
            </p:nvSpPr>
            <p:spPr bwMode="auto">
              <a:xfrm>
                <a:off x="484" y="3508"/>
                <a:ext cx="372" cy="3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2000" dirty="0">
                    <a:solidFill>
                      <a:schemeClr val="tx1"/>
                    </a:solidFill>
                    <a:latin typeface="+mj-ea"/>
                    <a:ea typeface="+mj-ea"/>
                    <a:sym typeface="Wingdings" pitchFamily="2" charset="2"/>
                  </a:rPr>
                  <a:t></a:t>
                </a:r>
              </a:p>
            </p:txBody>
          </p:sp>
        </p:grpSp>
        <p:sp>
          <p:nvSpPr>
            <p:cNvPr id="86" name="Rectangle 37"/>
            <p:cNvSpPr>
              <a:spLocks noChangeArrowheads="1"/>
            </p:cNvSpPr>
            <p:nvPr/>
          </p:nvSpPr>
          <p:spPr bwMode="auto">
            <a:xfrm>
              <a:off x="6692900" y="5708650"/>
              <a:ext cx="955675" cy="528638"/>
            </a:xfrm>
            <a:prstGeom prst="rect">
              <a:avLst/>
            </a:prstGeom>
            <a:solidFill>
              <a:srgbClr val="00B0F0"/>
            </a:solidFill>
            <a:ln>
              <a:noFill/>
            </a:ln>
            <a:effectLst/>
            <a:extLst>
              <a:ext uri="{91240B29-F687-4F45-9708-019B960494DF}">
                <a14:hiddenLine xmlns:a14="http://schemas.microsoft.com/office/drawing/2010/main" w="12700"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grpSp>
          <p:nvGrpSpPr>
            <p:cNvPr id="87" name="Group 38"/>
            <p:cNvGrpSpPr>
              <a:grpSpLocks/>
            </p:cNvGrpSpPr>
            <p:nvPr/>
          </p:nvGrpSpPr>
          <p:grpSpPr bwMode="auto">
            <a:xfrm>
              <a:off x="554038" y="1257300"/>
              <a:ext cx="1347788" cy="1082675"/>
              <a:chOff x="349" y="792"/>
              <a:chExt cx="849" cy="682"/>
            </a:xfrm>
          </p:grpSpPr>
          <p:sp>
            <p:nvSpPr>
              <p:cNvPr id="88" name="Freeform 39"/>
              <p:cNvSpPr>
                <a:spLocks/>
              </p:cNvSpPr>
              <p:nvPr/>
            </p:nvSpPr>
            <p:spPr bwMode="auto">
              <a:xfrm>
                <a:off x="349" y="792"/>
                <a:ext cx="849" cy="682"/>
              </a:xfrm>
              <a:custGeom>
                <a:avLst/>
                <a:gdLst>
                  <a:gd name="T0" fmla="*/ 1034 w 769"/>
                  <a:gd name="T1" fmla="*/ 0 h 584"/>
                  <a:gd name="T2" fmla="*/ 0 w 769"/>
                  <a:gd name="T3" fmla="*/ 15 h 584"/>
                  <a:gd name="T4" fmla="*/ 0 w 769"/>
                  <a:gd name="T5" fmla="*/ 930 h 584"/>
                  <a:gd name="T6" fmla="*/ 811 w 769"/>
                  <a:gd name="T7" fmla="*/ 930 h 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9" h="584">
                    <a:moveTo>
                      <a:pt x="769" y="0"/>
                    </a:moveTo>
                    <a:lnTo>
                      <a:pt x="0" y="9"/>
                    </a:lnTo>
                    <a:lnTo>
                      <a:pt x="0" y="584"/>
                    </a:lnTo>
                    <a:lnTo>
                      <a:pt x="603" y="584"/>
                    </a:lnTo>
                  </a:path>
                </a:pathLst>
              </a:custGeom>
              <a:noFill/>
              <a:ln w="28575"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89" name="Rectangle 40"/>
              <p:cNvSpPr>
                <a:spLocks noChangeArrowheads="1"/>
              </p:cNvSpPr>
              <p:nvPr/>
            </p:nvSpPr>
            <p:spPr bwMode="auto">
              <a:xfrm>
                <a:off x="357" y="926"/>
                <a:ext cx="441"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smtClean="0">
                    <a:solidFill>
                      <a:schemeClr val="tx1"/>
                    </a:solidFill>
                    <a:latin typeface="+mj-ea"/>
                    <a:ea typeface="+mj-ea"/>
                  </a:rPr>
                  <a:t>主动</a:t>
                </a:r>
                <a:endParaRPr kumimoji="1" lang="en-US" altLang="zh-CN" sz="1200" dirty="0" smtClean="0">
                  <a:solidFill>
                    <a:schemeClr val="tx1"/>
                  </a:solidFill>
                  <a:latin typeface="+mj-ea"/>
                  <a:ea typeface="+mj-ea"/>
                </a:endParaRPr>
              </a:p>
              <a:p>
                <a:pPr>
                  <a:spcBef>
                    <a:spcPct val="0"/>
                  </a:spcBef>
                  <a:buClrTx/>
                  <a:buSzTx/>
                  <a:buFontTx/>
                  <a:buNone/>
                </a:pPr>
                <a:r>
                  <a:rPr kumimoji="1" lang="zh-CN" altLang="en-US" sz="1200" dirty="0" smtClean="0">
                    <a:solidFill>
                      <a:schemeClr val="tx1"/>
                    </a:solidFill>
                    <a:latin typeface="+mj-ea"/>
                    <a:ea typeface="+mj-ea"/>
                  </a:rPr>
                  <a:t>关闭</a:t>
                </a:r>
                <a:endParaRPr kumimoji="1" lang="zh-CN" altLang="en-US" sz="1200" dirty="0">
                  <a:solidFill>
                    <a:schemeClr val="tx1"/>
                  </a:solidFill>
                  <a:latin typeface="+mj-ea"/>
                  <a:ea typeface="+mj-ea"/>
                </a:endParaRPr>
              </a:p>
            </p:txBody>
          </p:sp>
        </p:grpSp>
        <p:sp>
          <p:nvSpPr>
            <p:cNvPr id="90" name="Freeform 41"/>
            <p:cNvSpPr>
              <a:spLocks/>
            </p:cNvSpPr>
            <p:nvPr/>
          </p:nvSpPr>
          <p:spPr bwMode="auto">
            <a:xfrm>
              <a:off x="7412038" y="1190625"/>
              <a:ext cx="1408112" cy="2905125"/>
            </a:xfrm>
            <a:custGeom>
              <a:avLst/>
              <a:gdLst>
                <a:gd name="T0" fmla="*/ 0 w 868"/>
                <a:gd name="T1" fmla="*/ 0 h 1493"/>
                <a:gd name="T2" fmla="*/ 2147483647 w 868"/>
                <a:gd name="T3" fmla="*/ 2147483647 h 1493"/>
                <a:gd name="T4" fmla="*/ 2147483647 w 868"/>
                <a:gd name="T5" fmla="*/ 2147483647 h 1493"/>
                <a:gd name="T6" fmla="*/ 2147483647 w 868"/>
                <a:gd name="T7" fmla="*/ 2147483647 h 14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8" h="1493">
                  <a:moveTo>
                    <a:pt x="0" y="0"/>
                  </a:moveTo>
                  <a:lnTo>
                    <a:pt x="868" y="7"/>
                  </a:lnTo>
                  <a:lnTo>
                    <a:pt x="868" y="1493"/>
                  </a:lnTo>
                  <a:lnTo>
                    <a:pt x="124" y="1493"/>
                  </a:lnTo>
                </a:path>
              </a:pathLst>
            </a:custGeom>
            <a:noFill/>
            <a:ln w="28575"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91" name="Rectangle 42"/>
            <p:cNvSpPr>
              <a:spLocks noChangeArrowheads="1"/>
            </p:cNvSpPr>
            <p:nvPr/>
          </p:nvSpPr>
          <p:spPr bwMode="auto">
            <a:xfrm>
              <a:off x="7707314" y="3660775"/>
              <a:ext cx="1138974" cy="3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被动关闭</a:t>
              </a:r>
            </a:p>
          </p:txBody>
        </p:sp>
        <p:sp>
          <p:nvSpPr>
            <p:cNvPr id="92" name="Rectangle 43"/>
            <p:cNvSpPr>
              <a:spLocks noChangeArrowheads="1"/>
            </p:cNvSpPr>
            <p:nvPr/>
          </p:nvSpPr>
          <p:spPr bwMode="auto">
            <a:xfrm>
              <a:off x="4130676" y="1778000"/>
              <a:ext cx="1138974" cy="391551"/>
            </a:xfrm>
            <a:prstGeom prst="rect">
              <a:avLst/>
            </a:prstGeom>
            <a:solidFill>
              <a:srgbClr val="FF0000"/>
            </a:solidFill>
            <a:ln w="38100" cmpd="dbl"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bg1"/>
                  </a:solidFill>
                  <a:latin typeface="+mj-ea"/>
                  <a:ea typeface="+mj-ea"/>
                </a:rPr>
                <a:t>数据传送</a:t>
              </a:r>
            </a:p>
          </p:txBody>
        </p:sp>
        <p:grpSp>
          <p:nvGrpSpPr>
            <p:cNvPr id="93" name="Group 44"/>
            <p:cNvGrpSpPr>
              <a:grpSpLocks/>
            </p:cNvGrpSpPr>
            <p:nvPr/>
          </p:nvGrpSpPr>
          <p:grpSpPr bwMode="auto">
            <a:xfrm>
              <a:off x="7453316" y="1376363"/>
              <a:ext cx="1258888" cy="1789112"/>
              <a:chOff x="4695" y="867"/>
              <a:chExt cx="793" cy="1127"/>
            </a:xfrm>
          </p:grpSpPr>
          <p:sp>
            <p:nvSpPr>
              <p:cNvPr id="94" name="Freeform 45"/>
              <p:cNvSpPr>
                <a:spLocks/>
              </p:cNvSpPr>
              <p:nvPr/>
            </p:nvSpPr>
            <p:spPr bwMode="auto">
              <a:xfrm>
                <a:off x="4695" y="867"/>
                <a:ext cx="361" cy="1127"/>
              </a:xfrm>
              <a:custGeom>
                <a:avLst/>
                <a:gdLst>
                  <a:gd name="T0" fmla="*/ 51 w 451"/>
                  <a:gd name="T1" fmla="*/ 1537 h 965"/>
                  <a:gd name="T2" fmla="*/ 172 w 451"/>
                  <a:gd name="T3" fmla="*/ 1424 h 965"/>
                  <a:gd name="T4" fmla="*/ 219 w 451"/>
                  <a:gd name="T5" fmla="*/ 1128 h 965"/>
                  <a:gd name="T6" fmla="*/ 231 w 451"/>
                  <a:gd name="T7" fmla="*/ 665 h 965"/>
                  <a:gd name="T8" fmla="*/ 219 w 451"/>
                  <a:gd name="T9" fmla="*/ 331 h 965"/>
                  <a:gd name="T10" fmla="*/ 172 w 451"/>
                  <a:gd name="T11" fmla="*/ 114 h 965"/>
                  <a:gd name="T12" fmla="*/ 0 w 451"/>
                  <a:gd name="T13" fmla="*/ 0 h 9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1" h="965">
                    <a:moveTo>
                      <a:pt x="100" y="965"/>
                    </a:moveTo>
                    <a:cubicBezTo>
                      <a:pt x="139" y="951"/>
                      <a:pt x="282" y="937"/>
                      <a:pt x="336" y="894"/>
                    </a:cubicBezTo>
                    <a:cubicBezTo>
                      <a:pt x="390" y="851"/>
                      <a:pt x="407" y="787"/>
                      <a:pt x="426" y="708"/>
                    </a:cubicBezTo>
                    <a:cubicBezTo>
                      <a:pt x="445" y="629"/>
                      <a:pt x="451" y="500"/>
                      <a:pt x="451" y="417"/>
                    </a:cubicBezTo>
                    <a:cubicBezTo>
                      <a:pt x="451" y="334"/>
                      <a:pt x="445" y="264"/>
                      <a:pt x="426" y="207"/>
                    </a:cubicBezTo>
                    <a:cubicBezTo>
                      <a:pt x="407" y="150"/>
                      <a:pt x="407" y="106"/>
                      <a:pt x="336" y="72"/>
                    </a:cubicBezTo>
                    <a:cubicBezTo>
                      <a:pt x="265" y="38"/>
                      <a:pt x="70" y="15"/>
                      <a:pt x="0" y="0"/>
                    </a:cubicBezTo>
                  </a:path>
                </a:pathLst>
              </a:custGeom>
              <a:noFill/>
              <a:ln w="28575"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95" name="Rectangle 46"/>
              <p:cNvSpPr>
                <a:spLocks noChangeArrowheads="1"/>
              </p:cNvSpPr>
              <p:nvPr/>
            </p:nvSpPr>
            <p:spPr bwMode="auto">
              <a:xfrm>
                <a:off x="5047" y="1120"/>
                <a:ext cx="441" cy="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通知</a:t>
                </a:r>
              </a:p>
              <a:p>
                <a:pPr>
                  <a:spcBef>
                    <a:spcPct val="0"/>
                  </a:spcBef>
                  <a:buClrTx/>
                  <a:buSzTx/>
                  <a:buFontTx/>
                  <a:buNone/>
                </a:pPr>
                <a:r>
                  <a:rPr kumimoji="1" lang="zh-CN" altLang="en-US" sz="1200">
                    <a:solidFill>
                      <a:schemeClr val="tx1"/>
                    </a:solidFill>
                    <a:latin typeface="+mj-ea"/>
                    <a:ea typeface="+mj-ea"/>
                  </a:rPr>
                  <a:t>应用</a:t>
                </a:r>
              </a:p>
              <a:p>
                <a:pPr>
                  <a:spcBef>
                    <a:spcPct val="0"/>
                  </a:spcBef>
                  <a:buClrTx/>
                  <a:buSzTx/>
                  <a:buFontTx/>
                  <a:buNone/>
                </a:pPr>
                <a:r>
                  <a:rPr kumimoji="1" lang="zh-CN" altLang="en-US" sz="1200">
                    <a:solidFill>
                      <a:schemeClr val="tx1"/>
                    </a:solidFill>
                    <a:latin typeface="+mj-ea"/>
                    <a:ea typeface="+mj-ea"/>
                  </a:rPr>
                  <a:t>进程</a:t>
                </a:r>
              </a:p>
            </p:txBody>
          </p:sp>
        </p:grpSp>
        <p:sp>
          <p:nvSpPr>
            <p:cNvPr id="96" name="Rectangle 47"/>
            <p:cNvSpPr>
              <a:spLocks noChangeArrowheads="1"/>
            </p:cNvSpPr>
            <p:nvPr/>
          </p:nvSpPr>
          <p:spPr bwMode="auto">
            <a:xfrm>
              <a:off x="1622424" y="1669980"/>
              <a:ext cx="954088" cy="5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ESTAB-</a:t>
              </a:r>
            </a:p>
            <a:p>
              <a:pPr algn="ctr">
                <a:spcBef>
                  <a:spcPct val="0"/>
                </a:spcBef>
                <a:buClrTx/>
                <a:buSzTx/>
                <a:buFontTx/>
                <a:buNone/>
              </a:pPr>
              <a:r>
                <a:rPr kumimoji="1" lang="en-US" altLang="zh-CN" sz="1000" dirty="0">
                  <a:solidFill>
                    <a:schemeClr val="tx1"/>
                  </a:solidFill>
                  <a:latin typeface="+mj-ea"/>
                  <a:ea typeface="+mj-ea"/>
                </a:rPr>
                <a:t>LISHED</a:t>
              </a:r>
            </a:p>
          </p:txBody>
        </p:sp>
        <p:sp>
          <p:nvSpPr>
            <p:cNvPr id="97" name="Rectangle 48"/>
            <p:cNvSpPr>
              <a:spLocks noChangeArrowheads="1"/>
            </p:cNvSpPr>
            <p:nvPr/>
          </p:nvSpPr>
          <p:spPr bwMode="auto">
            <a:xfrm>
              <a:off x="6692900" y="2058988"/>
              <a:ext cx="926336" cy="5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ESTAB-</a:t>
              </a:r>
            </a:p>
            <a:p>
              <a:pPr algn="ctr">
                <a:spcBef>
                  <a:spcPct val="0"/>
                </a:spcBef>
                <a:buClrTx/>
                <a:buSzTx/>
                <a:buFontTx/>
                <a:buNone/>
              </a:pPr>
              <a:r>
                <a:rPr kumimoji="1" lang="en-US" altLang="zh-CN" sz="1000" dirty="0">
                  <a:solidFill>
                    <a:schemeClr val="tx1"/>
                  </a:solidFill>
                  <a:latin typeface="+mj-ea"/>
                  <a:ea typeface="+mj-ea"/>
                </a:rPr>
                <a:t>LISHED</a:t>
              </a:r>
            </a:p>
          </p:txBody>
        </p:sp>
        <p:pic>
          <p:nvPicPr>
            <p:cNvPr id="98" name="Picture 4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1975" y="969963"/>
              <a:ext cx="5048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5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8325" y="969963"/>
              <a:ext cx="5048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Rectangle 51"/>
            <p:cNvSpPr>
              <a:spLocks noChangeArrowheads="1"/>
            </p:cNvSpPr>
            <p:nvPr/>
          </p:nvSpPr>
          <p:spPr bwMode="auto">
            <a:xfrm>
              <a:off x="2253352" y="938214"/>
              <a:ext cx="416253" cy="3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A</a:t>
              </a:r>
            </a:p>
          </p:txBody>
        </p:sp>
        <p:sp>
          <p:nvSpPr>
            <p:cNvPr id="101" name="Rectangle 52"/>
            <p:cNvSpPr>
              <a:spLocks noChangeArrowheads="1"/>
            </p:cNvSpPr>
            <p:nvPr/>
          </p:nvSpPr>
          <p:spPr bwMode="auto">
            <a:xfrm>
              <a:off x="6581339" y="994850"/>
              <a:ext cx="397957" cy="3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B</a:t>
              </a:r>
            </a:p>
          </p:txBody>
        </p:sp>
        <p:sp>
          <p:nvSpPr>
            <p:cNvPr id="102" name="Rectangle 53"/>
            <p:cNvSpPr>
              <a:spLocks noChangeArrowheads="1"/>
            </p:cNvSpPr>
            <p:nvPr/>
          </p:nvSpPr>
          <p:spPr bwMode="auto">
            <a:xfrm>
              <a:off x="1732875" y="482061"/>
              <a:ext cx="699853" cy="3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a:solidFill>
                    <a:srgbClr val="FF0000"/>
                  </a:solidFill>
                  <a:latin typeface="+mj-ea"/>
                  <a:ea typeface="+mj-ea"/>
                </a:rPr>
                <a:t>客户</a:t>
              </a:r>
            </a:p>
          </p:txBody>
        </p:sp>
        <p:sp>
          <p:nvSpPr>
            <p:cNvPr id="103" name="Rectangle 54"/>
            <p:cNvSpPr>
              <a:spLocks noChangeArrowheads="1"/>
            </p:cNvSpPr>
            <p:nvPr/>
          </p:nvSpPr>
          <p:spPr bwMode="auto">
            <a:xfrm>
              <a:off x="6699822" y="482061"/>
              <a:ext cx="919413" cy="3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a:solidFill>
                    <a:srgbClr val="FF0000"/>
                  </a:solidFill>
                  <a:latin typeface="+mj-ea"/>
                  <a:ea typeface="+mj-ea"/>
                </a:rPr>
                <a:t>服务器</a:t>
              </a:r>
            </a:p>
          </p:txBody>
        </p:sp>
        <p:sp>
          <p:nvSpPr>
            <p:cNvPr id="104" name="Rectangle 55"/>
            <p:cNvSpPr>
              <a:spLocks noChangeArrowheads="1"/>
            </p:cNvSpPr>
            <p:nvPr/>
          </p:nvSpPr>
          <p:spPr bwMode="auto">
            <a:xfrm rot="20919944">
              <a:off x="4337475" y="3632481"/>
              <a:ext cx="1138974" cy="391551"/>
            </a:xfrm>
            <a:prstGeom prst="rect">
              <a:avLst/>
            </a:prstGeom>
            <a:solidFill>
              <a:srgbClr val="FF0000"/>
            </a:solidFill>
            <a:ln w="38100" cmpd="dbl"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a:solidFill>
                    <a:schemeClr val="bg1"/>
                  </a:solidFill>
                  <a:latin typeface="+mj-ea"/>
                  <a:ea typeface="+mj-ea"/>
                </a:rPr>
                <a:t>数据传送</a:t>
              </a:r>
            </a:p>
          </p:txBody>
        </p:sp>
        <p:sp>
          <p:nvSpPr>
            <p:cNvPr id="105" name="Text Box 56"/>
            <p:cNvSpPr txBox="1">
              <a:spLocks noChangeArrowheads="1"/>
            </p:cNvSpPr>
            <p:nvPr/>
          </p:nvSpPr>
          <p:spPr bwMode="auto">
            <a:xfrm>
              <a:off x="6692900" y="5803901"/>
              <a:ext cx="923923" cy="336551"/>
            </a:xfrm>
            <a:prstGeom prst="rect">
              <a:avLst/>
            </a:prstGeom>
            <a:noFill/>
            <a:ln>
              <a:noFill/>
            </a:ln>
            <a:effectLst/>
            <a:extLst>
              <a:ext uri="{909E8E84-426E-40DD-AFC4-6F175D3DCCD1}">
                <a14:hiddenFill xmlns:a14="http://schemas.microsoft.com/office/drawing/2010/main">
                  <a:solidFill>
                    <a:srgbClr val="6633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CLOSED</a:t>
              </a:r>
            </a:p>
          </p:txBody>
        </p:sp>
      </p:grpSp>
    </p:spTree>
    <p:extLst>
      <p:ext uri="{BB962C8B-B14F-4D97-AF65-F5344CB8AC3E}">
        <p14:creationId xmlns:p14="http://schemas.microsoft.com/office/powerpoint/2010/main" val="230619307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9.TCP</a:t>
            </a:r>
            <a:r>
              <a:rPr lang="zh-CN" altLang="en-US" dirty="0" smtClean="0"/>
              <a:t>的运输连接管理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142</a:t>
            </a:fld>
            <a:endParaRPr lang="en-US" altLang="zh-CN"/>
          </a:p>
        </p:txBody>
      </p:sp>
      <p:sp>
        <p:nvSpPr>
          <p:cNvPr id="5" name="文本占位符 4"/>
          <p:cNvSpPr>
            <a:spLocks noGrp="1"/>
          </p:cNvSpPr>
          <p:nvPr>
            <p:ph type="body" sz="quarter" idx="13"/>
          </p:nvPr>
        </p:nvSpPr>
        <p:spPr>
          <a:xfrm>
            <a:off x="5292081" y="770533"/>
            <a:ext cx="3312368" cy="358775"/>
          </a:xfrm>
        </p:spPr>
        <p:txBody>
          <a:bodyPr/>
          <a:lstStyle/>
          <a:p>
            <a:r>
              <a:rPr lang="en-US" altLang="zh-CN" dirty="0" smtClean="0"/>
              <a:t>9.3 TCP</a:t>
            </a:r>
            <a:r>
              <a:rPr lang="zh-CN" altLang="en-US" dirty="0" smtClean="0"/>
              <a:t>有限状态机（七次握手）</a:t>
            </a:r>
            <a:endParaRPr lang="zh-CN" altLang="en-US" dirty="0"/>
          </a:p>
        </p:txBody>
      </p:sp>
      <p:pic>
        <p:nvPicPr>
          <p:cNvPr id="6147" name="Picture 3" descr="C:\Users\RuanXiaolong\Desktop\TCP-七次握手-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273324"/>
            <a:ext cx="6984776" cy="4172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70912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143</a:t>
            </a:fld>
            <a:endParaRPr lang="en-US" altLang="zh-CN"/>
          </a:p>
        </p:txBody>
      </p:sp>
      <p:pic>
        <p:nvPicPr>
          <p:cNvPr id="7170" name="Picture 2" descr="C:\Users\RuanXiaolong\Desktop\TCP-七次握手-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13287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dirty="0" smtClean="0"/>
              <a:t>Thanks</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144</a:t>
            </a:fld>
            <a:endParaRPr lang="en-US" altLang="zh-CN"/>
          </a:p>
        </p:txBody>
      </p:sp>
    </p:spTree>
    <p:extLst>
      <p:ext uri="{BB962C8B-B14F-4D97-AF65-F5344CB8AC3E}">
        <p14:creationId xmlns:p14="http://schemas.microsoft.com/office/powerpoint/2010/main" val="3908205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t>解决应用进程标识问题</a:t>
            </a:r>
            <a:r>
              <a:rPr lang="zh-CN" altLang="en-US" dirty="0"/>
              <a:t>的方法就是在</a:t>
            </a:r>
            <a:r>
              <a:rPr lang="zh-CN" altLang="en-US" dirty="0">
                <a:solidFill>
                  <a:srgbClr val="FF0000"/>
                </a:solidFill>
              </a:rPr>
              <a:t>运输层使用协议端口号</a:t>
            </a:r>
            <a:r>
              <a:rPr lang="en-US" altLang="zh-CN" dirty="0">
                <a:solidFill>
                  <a:srgbClr val="FF0000"/>
                </a:solidFill>
              </a:rPr>
              <a:t>(protocol port number)</a:t>
            </a:r>
            <a:r>
              <a:rPr lang="zh-CN" altLang="en-US" dirty="0"/>
              <a:t>，或通常简称为端口</a:t>
            </a:r>
            <a:r>
              <a:rPr lang="en-US" altLang="zh-CN" dirty="0"/>
              <a:t>(port)</a:t>
            </a:r>
            <a:r>
              <a:rPr lang="zh-CN" altLang="en-US" dirty="0"/>
              <a:t>。</a:t>
            </a:r>
          </a:p>
          <a:p>
            <a:r>
              <a:rPr lang="zh-CN" altLang="en-US" dirty="0"/>
              <a:t>虽然通信的终点是应用进程，</a:t>
            </a:r>
            <a:r>
              <a:rPr lang="zh-CN" altLang="en-US" dirty="0" smtClean="0"/>
              <a:t>但可以</a:t>
            </a:r>
            <a:r>
              <a:rPr lang="zh-CN" altLang="en-US" dirty="0"/>
              <a:t>把端口想象是通信的终点，</a:t>
            </a:r>
            <a:r>
              <a:rPr lang="zh-CN" altLang="en-US" dirty="0" smtClean="0"/>
              <a:t>因为只要</a:t>
            </a:r>
            <a:r>
              <a:rPr lang="zh-CN" altLang="en-US" dirty="0"/>
              <a:t>把要传送的报文交到目的主机的某一个合适的目的端口，剩下的工作（即最后交付目的进程）就由 </a:t>
            </a:r>
            <a:r>
              <a:rPr lang="en-US" altLang="zh-CN" dirty="0" smtClean="0"/>
              <a:t>TCP</a:t>
            </a:r>
            <a:r>
              <a:rPr lang="zh-CN" altLang="en-US" dirty="0" smtClean="0"/>
              <a:t>来</a:t>
            </a:r>
            <a:r>
              <a:rPr lang="zh-CN" altLang="en-US" dirty="0"/>
              <a:t>完成。</a:t>
            </a:r>
          </a:p>
          <a:p>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15</a:t>
            </a:fld>
            <a:endParaRPr lang="en-US" altLang="zh-CN"/>
          </a:p>
        </p:txBody>
      </p:sp>
      <p:sp>
        <p:nvSpPr>
          <p:cNvPr id="5" name="文本占位符 4"/>
          <p:cNvSpPr>
            <a:spLocks noGrp="1"/>
          </p:cNvSpPr>
          <p:nvPr>
            <p:ph type="body" sz="quarter" idx="13"/>
          </p:nvPr>
        </p:nvSpPr>
        <p:spPr/>
        <p:txBody>
          <a:bodyPr/>
          <a:lstStyle/>
          <a:p>
            <a:r>
              <a:rPr lang="en-US" altLang="zh-CN" dirty="0"/>
              <a:t>1.3</a:t>
            </a:r>
            <a:r>
              <a:rPr lang="zh-CN" altLang="en-US" dirty="0"/>
              <a:t>运输层的端口</a:t>
            </a:r>
          </a:p>
        </p:txBody>
      </p:sp>
    </p:spTree>
    <p:extLst>
      <p:ext uri="{BB962C8B-B14F-4D97-AF65-F5344CB8AC3E}">
        <p14:creationId xmlns:p14="http://schemas.microsoft.com/office/powerpoint/2010/main" val="998739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注意：软件端口与硬件端口</a:t>
            </a:r>
            <a:endParaRPr lang="en-US" altLang="zh-CN" dirty="0" smtClean="0">
              <a:solidFill>
                <a:srgbClr val="FF0000"/>
              </a:solidFill>
            </a:endParaRPr>
          </a:p>
          <a:p>
            <a:pPr lvl="1"/>
            <a:r>
              <a:rPr lang="zh-CN" altLang="en-US" dirty="0"/>
              <a:t>在协议栈层间的抽象的协议端口是软件端口。</a:t>
            </a:r>
          </a:p>
          <a:p>
            <a:pPr lvl="1"/>
            <a:r>
              <a:rPr lang="zh-CN" altLang="en-US" dirty="0"/>
              <a:t>路由器或交换机上的端口是硬件端口。</a:t>
            </a:r>
          </a:p>
          <a:p>
            <a:pPr lvl="1"/>
            <a:r>
              <a:rPr lang="zh-CN" altLang="en-US" dirty="0"/>
              <a:t>硬件端口是不同硬件设备进行交互的接口，而软件端口是应用层的各种协议进程与运输实体进行层间交互的一种地址</a:t>
            </a:r>
            <a:r>
              <a:rPr lang="zh-CN" altLang="en-US" dirty="0" smtClean="0"/>
              <a:t>。</a:t>
            </a:r>
            <a:endParaRPr lang="en-US" altLang="zh-CN" dirty="0" smtClean="0"/>
          </a:p>
          <a:p>
            <a:pPr lvl="1"/>
            <a:r>
              <a:rPr lang="zh-CN" altLang="en-US" dirty="0" smtClean="0"/>
              <a:t>协议端口和硬件端口是完全无关的两个概念。</a:t>
            </a:r>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16</a:t>
            </a:fld>
            <a:endParaRPr lang="en-US" altLang="zh-CN"/>
          </a:p>
        </p:txBody>
      </p:sp>
      <p:sp>
        <p:nvSpPr>
          <p:cNvPr id="5" name="文本占位符 4"/>
          <p:cNvSpPr>
            <a:spLocks noGrp="1"/>
          </p:cNvSpPr>
          <p:nvPr>
            <p:ph type="body" sz="quarter" idx="13"/>
          </p:nvPr>
        </p:nvSpPr>
        <p:spPr/>
        <p:txBody>
          <a:bodyPr/>
          <a:lstStyle/>
          <a:p>
            <a:r>
              <a:rPr lang="en-US" altLang="zh-CN" dirty="0"/>
              <a:t>1.3</a:t>
            </a:r>
            <a:r>
              <a:rPr lang="zh-CN" altLang="en-US" dirty="0"/>
              <a:t>运输层的端口</a:t>
            </a:r>
          </a:p>
        </p:txBody>
      </p:sp>
    </p:spTree>
    <p:extLst>
      <p:ext uri="{BB962C8B-B14F-4D97-AF65-F5344CB8AC3E}">
        <p14:creationId xmlns:p14="http://schemas.microsoft.com/office/powerpoint/2010/main" val="183745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en-US" altLang="zh-CN" dirty="0" smtClean="0"/>
              <a:t>TCP/IP</a:t>
            </a:r>
            <a:r>
              <a:rPr lang="zh-CN" altLang="en-US" dirty="0" smtClean="0"/>
              <a:t>的运输层使用一个</a:t>
            </a:r>
            <a:r>
              <a:rPr lang="en-US" altLang="zh-CN" dirty="0" smtClean="0">
                <a:solidFill>
                  <a:srgbClr val="FF0000"/>
                </a:solidFill>
              </a:rPr>
              <a:t>16</a:t>
            </a:r>
            <a:r>
              <a:rPr lang="zh-CN" altLang="en-US" dirty="0" smtClean="0">
                <a:solidFill>
                  <a:srgbClr val="FF0000"/>
                </a:solidFill>
              </a:rPr>
              <a:t>位</a:t>
            </a:r>
            <a:r>
              <a:rPr lang="zh-CN" altLang="en-US" dirty="0">
                <a:solidFill>
                  <a:srgbClr val="FF0000"/>
                </a:solidFill>
              </a:rPr>
              <a:t>端口号</a:t>
            </a:r>
            <a:r>
              <a:rPr lang="zh-CN" altLang="en-US" dirty="0" smtClean="0"/>
              <a:t>进行端口标志。</a:t>
            </a:r>
            <a:endParaRPr lang="zh-CN" altLang="en-US" dirty="0"/>
          </a:p>
          <a:p>
            <a:r>
              <a:rPr lang="zh-CN" altLang="en-US" dirty="0"/>
              <a:t>端口号只具有本地意义，即端口号只是为了标志本计算机应用层中的各进程。在因特网中不同计算机的相同端口号是没有联系的</a:t>
            </a:r>
            <a:r>
              <a:rPr lang="zh-CN" altLang="en-US" dirty="0" smtClean="0"/>
              <a:t>。</a:t>
            </a:r>
            <a:endParaRPr lang="en-US" altLang="zh-CN" dirty="0" smtClean="0"/>
          </a:p>
          <a:p>
            <a:r>
              <a:rPr lang="en-US" altLang="zh-CN" dirty="0" smtClean="0"/>
              <a:t>16</a:t>
            </a:r>
            <a:r>
              <a:rPr lang="zh-CN" altLang="en-US" dirty="0" smtClean="0"/>
              <a:t>位端口号就表明端口号的取值为</a:t>
            </a:r>
            <a:r>
              <a:rPr lang="en-US" altLang="zh-CN" dirty="0" smtClean="0"/>
              <a:t>0~65535</a:t>
            </a:r>
            <a:r>
              <a:rPr lang="zh-CN" altLang="en-US" dirty="0" smtClean="0"/>
              <a:t>，共计</a:t>
            </a:r>
            <a:r>
              <a:rPr lang="en-US" altLang="zh-CN" dirty="0" smtClean="0"/>
              <a:t>65536</a:t>
            </a:r>
            <a:r>
              <a:rPr lang="zh-CN" altLang="en-US" dirty="0" smtClean="0"/>
              <a:t>个不同的端口号。</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17</a:t>
            </a:fld>
            <a:endParaRPr lang="en-US" altLang="zh-CN"/>
          </a:p>
        </p:txBody>
      </p:sp>
      <p:sp>
        <p:nvSpPr>
          <p:cNvPr id="5" name="文本占位符 4"/>
          <p:cNvSpPr>
            <a:spLocks noGrp="1"/>
          </p:cNvSpPr>
          <p:nvPr>
            <p:ph type="body" sz="quarter" idx="13"/>
          </p:nvPr>
        </p:nvSpPr>
        <p:spPr/>
        <p:txBody>
          <a:bodyPr/>
          <a:lstStyle/>
          <a:p>
            <a:r>
              <a:rPr lang="en-US" altLang="zh-CN" dirty="0" smtClean="0"/>
              <a:t>1.4</a:t>
            </a:r>
            <a:r>
              <a:rPr lang="zh-CN" altLang="en-US" dirty="0" smtClean="0"/>
              <a:t>端口的标示</a:t>
            </a:r>
            <a:endParaRPr lang="zh-CN" altLang="en-US" dirty="0"/>
          </a:p>
        </p:txBody>
      </p:sp>
    </p:spTree>
    <p:extLst>
      <p:ext uri="{BB962C8B-B14F-4D97-AF65-F5344CB8AC3E}">
        <p14:creationId xmlns:p14="http://schemas.microsoft.com/office/powerpoint/2010/main" val="210472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端口分为两类：</a:t>
            </a:r>
            <a:endParaRPr lang="en-US" altLang="zh-CN" dirty="0" smtClean="0">
              <a:solidFill>
                <a:srgbClr val="FF0000"/>
              </a:solidFill>
            </a:endParaRPr>
          </a:p>
          <a:p>
            <a:r>
              <a:rPr lang="zh-CN" altLang="en-US" dirty="0"/>
              <a:t>服务器</a:t>
            </a:r>
            <a:r>
              <a:rPr lang="zh-CN" altLang="en-US" dirty="0" smtClean="0"/>
              <a:t>端使用的端口号：</a:t>
            </a:r>
            <a:endParaRPr lang="en-US" altLang="zh-CN" dirty="0" smtClean="0"/>
          </a:p>
          <a:p>
            <a:pPr lvl="1"/>
            <a:r>
              <a:rPr lang="zh-CN" altLang="en-US" dirty="0" smtClean="0"/>
              <a:t>熟知端口号（</a:t>
            </a:r>
            <a:r>
              <a:rPr lang="en-US" altLang="zh-CN" dirty="0" err="1" smtClean="0"/>
              <a:t>wellknown</a:t>
            </a:r>
            <a:r>
              <a:rPr lang="en-US" altLang="zh-CN" dirty="0" smtClean="0"/>
              <a:t> port number</a:t>
            </a:r>
            <a:r>
              <a:rPr lang="zh-CN" altLang="en-US" dirty="0" smtClean="0"/>
              <a:t>）或系统端口号，数值为</a:t>
            </a:r>
            <a:r>
              <a:rPr lang="en-US" altLang="zh-CN" dirty="0" smtClean="0"/>
              <a:t>0~1023</a:t>
            </a:r>
            <a:r>
              <a:rPr lang="zh-CN" altLang="en-US" dirty="0" smtClean="0"/>
              <a:t>。</a:t>
            </a:r>
            <a:r>
              <a:rPr lang="en-US" altLang="zh-CN" dirty="0" smtClean="0"/>
              <a:t>IANA</a:t>
            </a:r>
            <a:r>
              <a:rPr lang="zh-CN" altLang="en-US" dirty="0" smtClean="0"/>
              <a:t>把这些端口号指派给</a:t>
            </a:r>
            <a:r>
              <a:rPr lang="en-US" altLang="zh-CN" dirty="0" smtClean="0"/>
              <a:t>TCP/IP</a:t>
            </a:r>
            <a:r>
              <a:rPr lang="zh-CN" altLang="en-US" dirty="0" smtClean="0"/>
              <a:t>最重要的一些应用程序，让所有用户都知道。</a:t>
            </a:r>
            <a:endParaRPr lang="en-US" altLang="zh-CN" dirty="0" smtClean="0"/>
          </a:p>
          <a:p>
            <a:pPr lvl="1"/>
            <a:r>
              <a:rPr lang="zh-CN" altLang="en-US" dirty="0" smtClean="0"/>
              <a:t>登记端口号，数值为</a:t>
            </a:r>
            <a:r>
              <a:rPr lang="en-US" altLang="zh-CN" dirty="0" smtClean="0"/>
              <a:t>1024~49151</a:t>
            </a:r>
            <a:r>
              <a:rPr lang="zh-CN" altLang="en-US" dirty="0" smtClean="0"/>
              <a:t>。这类端口是为没有熟知端口号的应用程序使用的，使用这类端口号必须在</a:t>
            </a:r>
            <a:r>
              <a:rPr lang="en-US" altLang="zh-CN" dirty="0" smtClean="0"/>
              <a:t>IANA</a:t>
            </a:r>
            <a:r>
              <a:rPr lang="zh-CN" altLang="en-US" dirty="0" smtClean="0"/>
              <a:t>按照规定的手续登记，以防止重复。</a:t>
            </a:r>
            <a:endParaRPr lang="en-US" altLang="zh-CN" dirty="0" smtClean="0"/>
          </a:p>
          <a:p>
            <a:pPr lvl="1"/>
            <a:endParaRPr lang="en-US" altLang="zh-CN" dirty="0" smtClean="0"/>
          </a:p>
          <a:p>
            <a:pPr lvl="1"/>
            <a:r>
              <a:rPr lang="zh-CN" altLang="en-US" dirty="0">
                <a:solidFill>
                  <a:srgbClr val="FF0000"/>
                </a:solidFill>
              </a:rPr>
              <a:t>讨论</a:t>
            </a:r>
            <a:r>
              <a:rPr lang="zh-CN" altLang="en-US" dirty="0" smtClean="0">
                <a:solidFill>
                  <a:srgbClr val="FF0000"/>
                </a:solidFill>
              </a:rPr>
              <a:t>：我是否可以自由使用服务器端使用的端口号？</a:t>
            </a:r>
            <a:endParaRPr lang="en-US" altLang="zh-CN" dirty="0" smtClean="0">
              <a:solidFill>
                <a:srgbClr val="FF0000"/>
              </a:solidFill>
            </a:endParaRP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18</a:t>
            </a:fld>
            <a:endParaRPr lang="en-US" altLang="zh-CN"/>
          </a:p>
        </p:txBody>
      </p:sp>
      <p:sp>
        <p:nvSpPr>
          <p:cNvPr id="5" name="文本占位符 4"/>
          <p:cNvSpPr>
            <a:spLocks noGrp="1"/>
          </p:cNvSpPr>
          <p:nvPr>
            <p:ph type="body" sz="quarter" idx="13"/>
          </p:nvPr>
        </p:nvSpPr>
        <p:spPr/>
        <p:txBody>
          <a:bodyPr/>
          <a:lstStyle/>
          <a:p>
            <a:r>
              <a:rPr lang="en-US" altLang="zh-CN" dirty="0" smtClean="0"/>
              <a:t>1.4</a:t>
            </a:r>
            <a:r>
              <a:rPr lang="zh-CN" altLang="en-US" dirty="0" smtClean="0"/>
              <a:t>端口的标示</a:t>
            </a:r>
            <a:endParaRPr lang="zh-CN" altLang="en-US" dirty="0"/>
          </a:p>
        </p:txBody>
      </p:sp>
    </p:spTree>
    <p:extLst>
      <p:ext uri="{BB962C8B-B14F-4D97-AF65-F5344CB8AC3E}">
        <p14:creationId xmlns:p14="http://schemas.microsoft.com/office/powerpoint/2010/main" val="1023513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端口分为两类：</a:t>
            </a:r>
            <a:endParaRPr lang="en-US" altLang="zh-CN" dirty="0" smtClean="0">
              <a:solidFill>
                <a:srgbClr val="FF0000"/>
              </a:solidFill>
            </a:endParaRPr>
          </a:p>
          <a:p>
            <a:r>
              <a:rPr lang="zh-CN" altLang="en-US" dirty="0" smtClean="0"/>
              <a:t>客户端使用的端口号：</a:t>
            </a:r>
            <a:endParaRPr lang="en-US" altLang="zh-CN" dirty="0" smtClean="0"/>
          </a:p>
          <a:p>
            <a:pPr lvl="1"/>
            <a:r>
              <a:rPr lang="zh-CN" altLang="en-US" dirty="0"/>
              <a:t>数值为</a:t>
            </a:r>
            <a:r>
              <a:rPr lang="en-US" altLang="zh-CN" dirty="0"/>
              <a:t>49152~65535</a:t>
            </a:r>
            <a:r>
              <a:rPr lang="zh-CN" altLang="en-US" dirty="0"/>
              <a:t>，留给客户进程选择暂时使用。当服务器进程收到客户进程的报文时，就知道了客户进程所使用的动态端口号。通信结束后，这个端口号可供其他客户进程以后使用。 </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19</a:t>
            </a:fld>
            <a:endParaRPr lang="en-US" altLang="zh-CN"/>
          </a:p>
        </p:txBody>
      </p:sp>
      <p:sp>
        <p:nvSpPr>
          <p:cNvPr id="5" name="文本占位符 4"/>
          <p:cNvSpPr>
            <a:spLocks noGrp="1"/>
          </p:cNvSpPr>
          <p:nvPr>
            <p:ph type="body" sz="quarter" idx="13"/>
          </p:nvPr>
        </p:nvSpPr>
        <p:spPr/>
        <p:txBody>
          <a:bodyPr/>
          <a:lstStyle/>
          <a:p>
            <a:r>
              <a:rPr lang="en-US" altLang="zh-CN" dirty="0" smtClean="0"/>
              <a:t>1.4</a:t>
            </a:r>
            <a:r>
              <a:rPr lang="zh-CN" altLang="en-US" dirty="0" smtClean="0"/>
              <a:t>端口的标示</a:t>
            </a:r>
            <a:endParaRPr lang="zh-CN" altLang="en-US" dirty="0"/>
          </a:p>
        </p:txBody>
      </p:sp>
    </p:spTree>
    <p:extLst>
      <p:ext uri="{BB962C8B-B14F-4D97-AF65-F5344CB8AC3E}">
        <p14:creationId xmlns:p14="http://schemas.microsoft.com/office/powerpoint/2010/main" val="1843055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本章教学计划</a:t>
            </a:r>
            <a:endParaRPr lang="zh-CN" altLang="en-US" dirty="0">
              <a:latin typeface="微软雅黑" panose="020B0503020204020204" pitchFamily="34" charset="-122"/>
              <a:ea typeface="微软雅黑" panose="020B0503020204020204" pitchFamily="34" charset="-122"/>
            </a:endParaRPr>
          </a:p>
        </p:txBody>
      </p:sp>
      <p:sp>
        <p:nvSpPr>
          <p:cNvPr id="18435" name="Rectangle 3"/>
          <p:cNvSpPr>
            <a:spLocks noGrp="1" noChangeArrowheads="1"/>
          </p:cNvSpPr>
          <p:nvPr>
            <p:ph type="body" idx="1"/>
          </p:nvPr>
        </p:nvSpPr>
        <p:spPr/>
        <p:txBody>
          <a:bodyPr/>
          <a:lstStyle/>
          <a:p>
            <a:r>
              <a:rPr lang="zh-CN" altLang="en-US" sz="2100" dirty="0" smtClean="0">
                <a:latin typeface="微软雅黑" panose="020B0503020204020204" pitchFamily="34" charset="-122"/>
                <a:ea typeface="微软雅黑" panose="020B0503020204020204" pitchFamily="34" charset="-122"/>
              </a:rPr>
              <a:t>运输层协议概述</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用户数据报协议</a:t>
            </a:r>
            <a:r>
              <a:rPr lang="en-US" altLang="zh-CN" sz="2100" dirty="0" smtClean="0">
                <a:latin typeface="微软雅黑" panose="020B0503020204020204" pitchFamily="34" charset="-122"/>
                <a:ea typeface="微软雅黑" panose="020B0503020204020204" pitchFamily="34" charset="-122"/>
              </a:rPr>
              <a:t>UDP</a:t>
            </a:r>
          </a:p>
          <a:p>
            <a:endParaRPr lang="en-US" altLang="zh-CN" sz="2100" dirty="0" smtClean="0">
              <a:latin typeface="微软雅黑" panose="020B0503020204020204" pitchFamily="34" charset="-122"/>
              <a:ea typeface="微软雅黑" panose="020B0503020204020204" pitchFamily="34" charset="-122"/>
            </a:endParaRPr>
          </a:p>
          <a:p>
            <a:r>
              <a:rPr lang="zh-CN" altLang="en-US" sz="2100" dirty="0">
                <a:latin typeface="微软雅黑" panose="020B0503020204020204" pitchFamily="34" charset="-122"/>
                <a:ea typeface="微软雅黑" panose="020B0503020204020204" pitchFamily="34" charset="-122"/>
              </a:rPr>
              <a:t>传输控制协议</a:t>
            </a:r>
            <a:r>
              <a:rPr lang="en-US" altLang="zh-CN" sz="2100" dirty="0" smtClean="0">
                <a:latin typeface="微软雅黑" panose="020B0503020204020204" pitchFamily="34" charset="-122"/>
                <a:ea typeface="微软雅黑" panose="020B0503020204020204" pitchFamily="34" charset="-122"/>
              </a:rPr>
              <a:t>TCP</a:t>
            </a:r>
          </a:p>
          <a:p>
            <a:r>
              <a:rPr lang="zh-CN" altLang="en-US" sz="2100" dirty="0">
                <a:latin typeface="微软雅黑" panose="020B0503020204020204" pitchFamily="34" charset="-122"/>
                <a:ea typeface="微软雅黑" panose="020B0503020204020204" pitchFamily="34" charset="-122"/>
              </a:rPr>
              <a:t>可靠</a:t>
            </a:r>
            <a:r>
              <a:rPr lang="zh-CN" altLang="en-US" sz="2100" dirty="0" smtClean="0">
                <a:latin typeface="微软雅黑" panose="020B0503020204020204" pitchFamily="34" charset="-122"/>
                <a:ea typeface="微软雅黑" panose="020B0503020204020204" pitchFamily="34" charset="-122"/>
              </a:rPr>
              <a:t>传输</a:t>
            </a:r>
            <a:r>
              <a:rPr lang="zh-CN" altLang="en-US" sz="2100" dirty="0">
                <a:latin typeface="微软雅黑" panose="020B0503020204020204" pitchFamily="34" charset="-122"/>
                <a:ea typeface="微软雅黑" panose="020B0503020204020204" pitchFamily="34" charset="-122"/>
              </a:rPr>
              <a:t>的工作</a:t>
            </a:r>
            <a:r>
              <a:rPr lang="zh-CN" altLang="en-US" sz="2100" dirty="0" smtClean="0">
                <a:latin typeface="微软雅黑" panose="020B0503020204020204" pitchFamily="34" charset="-122"/>
                <a:ea typeface="微软雅黑" panose="020B0503020204020204" pitchFamily="34" charset="-122"/>
              </a:rPr>
              <a:t>原理</a:t>
            </a:r>
            <a:endParaRPr lang="en-US" altLang="zh-CN" sz="2100" dirty="0" smtClean="0">
              <a:latin typeface="微软雅黑" panose="020B0503020204020204" pitchFamily="34" charset="-122"/>
              <a:ea typeface="微软雅黑" panose="020B0503020204020204" pitchFamily="34" charset="-122"/>
            </a:endParaRPr>
          </a:p>
          <a:p>
            <a:r>
              <a:rPr lang="en-US" altLang="zh-CN" sz="2100" dirty="0" smtClean="0">
                <a:latin typeface="微软雅黑" panose="020B0503020204020204" pitchFamily="34" charset="-122"/>
                <a:ea typeface="微软雅黑" panose="020B0503020204020204" pitchFamily="34" charset="-122"/>
              </a:rPr>
              <a:t>TCP</a:t>
            </a:r>
            <a:r>
              <a:rPr lang="zh-CN" altLang="en-US" sz="2100" dirty="0" smtClean="0">
                <a:latin typeface="微软雅黑" panose="020B0503020204020204" pitchFamily="34" charset="-122"/>
                <a:ea typeface="微软雅黑" panose="020B0503020204020204" pitchFamily="34" charset="-122"/>
              </a:rPr>
              <a:t>报文段的首部格式</a:t>
            </a:r>
            <a:endParaRPr lang="en-US" altLang="zh-CN" sz="2100" dirty="0" smtClean="0">
              <a:latin typeface="微软雅黑" panose="020B0503020204020204" pitchFamily="34" charset="-122"/>
              <a:ea typeface="微软雅黑" panose="020B0503020204020204" pitchFamily="34" charset="-122"/>
            </a:endParaRPr>
          </a:p>
          <a:p>
            <a:r>
              <a:rPr lang="en-US" altLang="zh-CN" sz="2100" dirty="0" smtClean="0">
                <a:latin typeface="微软雅黑" panose="020B0503020204020204" pitchFamily="34" charset="-122"/>
                <a:ea typeface="微软雅黑" panose="020B0503020204020204" pitchFamily="34" charset="-122"/>
              </a:rPr>
              <a:t>TCP</a:t>
            </a:r>
            <a:r>
              <a:rPr lang="zh-CN" altLang="en-US" sz="2100" dirty="0" smtClean="0">
                <a:latin typeface="微软雅黑" panose="020B0503020204020204" pitchFamily="34" charset="-122"/>
                <a:ea typeface="微软雅黑" panose="020B0503020204020204" pitchFamily="34" charset="-122"/>
              </a:rPr>
              <a:t>可靠传输的实现</a:t>
            </a:r>
            <a:endParaRPr lang="en-US" altLang="zh-CN" sz="2100" dirty="0" smtClean="0">
              <a:latin typeface="微软雅黑" panose="020B0503020204020204" pitchFamily="34" charset="-122"/>
              <a:ea typeface="微软雅黑" panose="020B0503020204020204" pitchFamily="34" charset="-122"/>
            </a:endParaRPr>
          </a:p>
          <a:p>
            <a:r>
              <a:rPr lang="en-US" altLang="zh-CN" sz="2100" dirty="0" smtClean="0">
                <a:latin typeface="微软雅黑" panose="020B0503020204020204" pitchFamily="34" charset="-122"/>
                <a:ea typeface="微软雅黑" panose="020B0503020204020204" pitchFamily="34" charset="-122"/>
              </a:rPr>
              <a:t>TCP</a:t>
            </a:r>
            <a:r>
              <a:rPr lang="zh-CN" altLang="en-US" sz="2100" dirty="0" smtClean="0">
                <a:latin typeface="微软雅黑" panose="020B0503020204020204" pitchFamily="34" charset="-122"/>
                <a:ea typeface="微软雅黑" panose="020B0503020204020204" pitchFamily="34" charset="-122"/>
              </a:rPr>
              <a:t>的流量控制</a:t>
            </a:r>
            <a:endParaRPr lang="en-US" altLang="zh-CN" sz="2100" dirty="0" smtClean="0">
              <a:latin typeface="微软雅黑" panose="020B0503020204020204" pitchFamily="34" charset="-122"/>
              <a:ea typeface="微软雅黑" panose="020B0503020204020204" pitchFamily="34" charset="-122"/>
            </a:endParaRPr>
          </a:p>
          <a:p>
            <a:r>
              <a:rPr lang="en-US" altLang="zh-CN" sz="2100" dirty="0" smtClean="0">
                <a:latin typeface="微软雅黑" panose="020B0503020204020204" pitchFamily="34" charset="-122"/>
                <a:ea typeface="微软雅黑" panose="020B0503020204020204" pitchFamily="34" charset="-122"/>
              </a:rPr>
              <a:t>TCP</a:t>
            </a:r>
            <a:r>
              <a:rPr lang="zh-CN" altLang="en-US" sz="2100" dirty="0" smtClean="0">
                <a:latin typeface="微软雅黑" panose="020B0503020204020204" pitchFamily="34" charset="-122"/>
                <a:ea typeface="微软雅黑" panose="020B0503020204020204" pitchFamily="34" charset="-122"/>
              </a:rPr>
              <a:t>的拥塞控制</a:t>
            </a:r>
            <a:endParaRPr lang="en-US" altLang="zh-CN" sz="2100" dirty="0" smtClean="0">
              <a:latin typeface="微软雅黑" panose="020B0503020204020204" pitchFamily="34" charset="-122"/>
              <a:ea typeface="微软雅黑" panose="020B0503020204020204" pitchFamily="34" charset="-122"/>
            </a:endParaRPr>
          </a:p>
          <a:p>
            <a:r>
              <a:rPr lang="en-US" altLang="zh-CN" sz="2100" dirty="0" smtClean="0">
                <a:latin typeface="微软雅黑" panose="020B0503020204020204" pitchFamily="34" charset="-122"/>
                <a:ea typeface="微软雅黑" panose="020B0503020204020204" pitchFamily="34" charset="-122"/>
              </a:rPr>
              <a:t>TCP</a:t>
            </a:r>
            <a:r>
              <a:rPr lang="zh-CN" altLang="en-US" sz="2100" dirty="0" smtClean="0">
                <a:latin typeface="微软雅黑" panose="020B0503020204020204" pitchFamily="34" charset="-122"/>
                <a:ea typeface="微软雅黑" panose="020B0503020204020204" pitchFamily="34" charset="-122"/>
              </a:rPr>
              <a:t>的运输连接管理</a:t>
            </a:r>
            <a:endParaRPr lang="en-US" altLang="zh-CN" sz="2100" dirty="0" smtClean="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CFC9BE4-E471-4970-8F53-124C4E909054}" type="slidenum">
              <a:rPr lang="zh-CN" altLang="en-US" smtClean="0"/>
              <a:pPr/>
              <a:t>2</a:t>
            </a:fld>
            <a:endParaRPr lang="en-US" altLang="zh-CN"/>
          </a:p>
        </p:txBody>
      </p:sp>
      <p:sp>
        <p:nvSpPr>
          <p:cNvPr id="4" name="右中括号 3"/>
          <p:cNvSpPr/>
          <p:nvPr/>
        </p:nvSpPr>
        <p:spPr bwMode="auto">
          <a:xfrm>
            <a:off x="6112971" y="1430774"/>
            <a:ext cx="79209" cy="706646"/>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25000" dirty="0" smtClean="0">
              <a:ln>
                <a:noFill/>
              </a:ln>
              <a:solidFill>
                <a:schemeClr val="tx1"/>
              </a:solidFill>
              <a:effectLst/>
              <a:latin typeface="Arial" charset="0"/>
            </a:endParaRPr>
          </a:p>
        </p:txBody>
      </p:sp>
      <p:sp>
        <p:nvSpPr>
          <p:cNvPr id="5" name="TextBox 4"/>
          <p:cNvSpPr txBox="1"/>
          <p:nvPr/>
        </p:nvSpPr>
        <p:spPr>
          <a:xfrm>
            <a:off x="6372200" y="1624066"/>
            <a:ext cx="2297055" cy="369338"/>
          </a:xfrm>
          <a:prstGeom prst="rect">
            <a:avLst/>
          </a:prstGeom>
          <a:noFill/>
        </p:spPr>
        <p:txBody>
          <a:bodyPr wrap="square" rtlCol="0">
            <a:spAutoFit/>
          </a:bodyPr>
          <a:lstStyle/>
          <a:p>
            <a:r>
              <a:rPr lang="en-US" altLang="zh-CN" dirty="0" smtClean="0"/>
              <a:t>UDP</a:t>
            </a:r>
            <a:endParaRPr lang="zh-CN" altLang="en-US" dirty="0"/>
          </a:p>
        </p:txBody>
      </p:sp>
      <p:sp>
        <p:nvSpPr>
          <p:cNvPr id="8" name="右中括号 7"/>
          <p:cNvSpPr/>
          <p:nvPr/>
        </p:nvSpPr>
        <p:spPr bwMode="auto">
          <a:xfrm>
            <a:off x="6112971" y="2569468"/>
            <a:ext cx="79209" cy="2592288"/>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6372200" y="3640296"/>
            <a:ext cx="2297055" cy="369332"/>
          </a:xfrm>
          <a:prstGeom prst="rect">
            <a:avLst/>
          </a:prstGeom>
          <a:noFill/>
        </p:spPr>
        <p:txBody>
          <a:bodyPr wrap="square" rtlCol="0">
            <a:spAutoFit/>
          </a:bodyPr>
          <a:lstStyle/>
          <a:p>
            <a:r>
              <a:rPr lang="en-US" altLang="zh-CN" dirty="0" smtClean="0"/>
              <a:t>TCP</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en-US" altLang="zh-CN" dirty="0" smtClean="0">
                <a:solidFill>
                  <a:srgbClr val="FF0000"/>
                </a:solidFill>
              </a:rPr>
              <a:t>IANA</a:t>
            </a:r>
            <a:r>
              <a:rPr lang="zh-CN" altLang="en-US" dirty="0" smtClean="0">
                <a:solidFill>
                  <a:srgbClr val="FF0000"/>
                </a:solidFill>
              </a:rPr>
              <a:t>定义的常见服务端口：</a:t>
            </a:r>
            <a:endParaRPr lang="en-US" altLang="zh-CN" dirty="0" smtClean="0">
              <a:solidFill>
                <a:srgbClr val="FF0000"/>
              </a:solidFill>
            </a:endParaRPr>
          </a:p>
          <a:p>
            <a:pPr lvl="1"/>
            <a:r>
              <a:rPr lang="en-US" altLang="zh-CN" dirty="0" smtClean="0">
                <a:hlinkClick r:id="rId2"/>
              </a:rPr>
              <a:t>http</a:t>
            </a:r>
            <a:r>
              <a:rPr lang="en-US" altLang="zh-CN" dirty="0">
                <a:hlinkClick r:id="rId2"/>
              </a:rPr>
              <a:t>://</a:t>
            </a:r>
            <a:r>
              <a:rPr lang="en-US" altLang="zh-CN" dirty="0" smtClean="0">
                <a:hlinkClick r:id="rId2"/>
              </a:rPr>
              <a:t>www.iana.org/assignments/service-names-port-numbers/service-names-port-numbers.xhtml</a:t>
            </a:r>
            <a:endParaRPr lang="en-US" altLang="zh-CN" dirty="0"/>
          </a:p>
          <a:p>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20</a:t>
            </a:fld>
            <a:endParaRPr lang="en-US" altLang="zh-CN"/>
          </a:p>
        </p:txBody>
      </p:sp>
      <p:sp>
        <p:nvSpPr>
          <p:cNvPr id="5" name="文本占位符 4"/>
          <p:cNvSpPr>
            <a:spLocks noGrp="1"/>
          </p:cNvSpPr>
          <p:nvPr>
            <p:ph type="body" sz="quarter" idx="13"/>
          </p:nvPr>
        </p:nvSpPr>
        <p:spPr/>
        <p:txBody>
          <a:bodyPr/>
          <a:lstStyle/>
          <a:p>
            <a:r>
              <a:rPr lang="en-US" altLang="zh-CN" dirty="0" smtClean="0"/>
              <a:t>1.4</a:t>
            </a:r>
            <a:r>
              <a:rPr lang="zh-CN" altLang="en-US" dirty="0" smtClean="0"/>
              <a:t>端口的标示</a:t>
            </a:r>
            <a:endParaRPr lang="zh-CN"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677480"/>
            <a:ext cx="7329386"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2267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演示：查看</a:t>
            </a:r>
            <a:r>
              <a:rPr lang="en-US" altLang="zh-CN" dirty="0" smtClean="0">
                <a:solidFill>
                  <a:srgbClr val="FF0000"/>
                </a:solidFill>
              </a:rPr>
              <a:t>Windows</a:t>
            </a:r>
            <a:r>
              <a:rPr lang="zh-CN" altLang="en-US" dirty="0" smtClean="0">
                <a:solidFill>
                  <a:srgbClr val="FF0000"/>
                </a:solidFill>
              </a:rPr>
              <a:t>系统中端口占用情况：</a:t>
            </a:r>
            <a:endParaRPr lang="en-US" altLang="zh-CN" dirty="0" smtClean="0"/>
          </a:p>
          <a:p>
            <a:pPr lvl="1"/>
            <a:r>
              <a:rPr lang="en-US" altLang="zh-CN" dirty="0" smtClean="0"/>
              <a:t>Windows</a:t>
            </a:r>
            <a:r>
              <a:rPr lang="zh-CN" altLang="en-US" dirty="0" smtClean="0"/>
              <a:t>系统端口：</a:t>
            </a:r>
            <a:r>
              <a:rPr lang="en-US" altLang="zh-CN" dirty="0" smtClean="0">
                <a:hlinkClick r:id="rId2"/>
              </a:rPr>
              <a:t>http</a:t>
            </a:r>
            <a:r>
              <a:rPr lang="en-US" altLang="zh-CN" dirty="0">
                <a:hlinkClick r:id="rId2"/>
              </a:rPr>
              <a:t>://</a:t>
            </a:r>
            <a:r>
              <a:rPr lang="en-US" altLang="zh-CN" dirty="0" smtClean="0">
                <a:hlinkClick r:id="rId2"/>
              </a:rPr>
              <a:t>support.microsoft.com/kb/832017</a:t>
            </a:r>
            <a:endParaRPr lang="en-US" altLang="zh-CN" dirty="0" smtClean="0"/>
          </a:p>
          <a:p>
            <a:pPr lvl="1"/>
            <a:r>
              <a:rPr lang="zh-CN" altLang="en-US" dirty="0" smtClean="0"/>
              <a:t>通过</a:t>
            </a:r>
            <a:r>
              <a:rPr lang="zh-CN" altLang="en-US" dirty="0"/>
              <a:t>控制台命令</a:t>
            </a:r>
            <a:r>
              <a:rPr lang="en-US" altLang="zh-CN" dirty="0" err="1" smtClean="0"/>
              <a:t>netstat</a:t>
            </a:r>
            <a:r>
              <a:rPr lang="zh-CN" altLang="en-US" dirty="0" smtClean="0"/>
              <a:t>查看端口占用情况</a:t>
            </a:r>
            <a:endParaRPr lang="en-US" altLang="zh-CN" dirty="0" smtClean="0"/>
          </a:p>
          <a:p>
            <a:pPr lvl="2"/>
            <a:r>
              <a:rPr lang="en-US" altLang="zh-CN" dirty="0" err="1" smtClean="0"/>
              <a:t>Netstat</a:t>
            </a:r>
            <a:r>
              <a:rPr lang="en-US" altLang="zh-CN" dirty="0" smtClean="0"/>
              <a:t> -an</a:t>
            </a:r>
          </a:p>
          <a:p>
            <a:pPr lvl="2"/>
            <a:r>
              <a:rPr lang="en-US" altLang="zh-CN" dirty="0" err="1" smtClean="0"/>
              <a:t>Netstat</a:t>
            </a:r>
            <a:r>
              <a:rPr lang="en-US" altLang="zh-CN" dirty="0" smtClean="0"/>
              <a:t> –</a:t>
            </a:r>
            <a:r>
              <a:rPr lang="en-US" altLang="zh-CN" dirty="0" err="1" smtClean="0"/>
              <a:t>ano|findstr</a:t>
            </a:r>
            <a:r>
              <a:rPr lang="en-US" altLang="zh-CN" dirty="0" smtClean="0"/>
              <a:t> 80</a:t>
            </a:r>
          </a:p>
          <a:p>
            <a:pPr lvl="1"/>
            <a:r>
              <a:rPr lang="zh-CN" altLang="en-US" dirty="0"/>
              <a:t>使用</a:t>
            </a:r>
            <a:r>
              <a:rPr lang="en-US" altLang="zh-CN" dirty="0" err="1" smtClean="0"/>
              <a:t>TCPView</a:t>
            </a:r>
            <a:r>
              <a:rPr lang="zh-CN" altLang="en-US" dirty="0" smtClean="0"/>
              <a:t>查看端口占用情况</a:t>
            </a:r>
            <a:endParaRPr lang="en-US" altLang="zh-CN" dirty="0" smtClean="0"/>
          </a:p>
          <a:p>
            <a:pPr lvl="2"/>
            <a:r>
              <a:rPr lang="zh-CN" altLang="en-US" dirty="0" smtClean="0">
                <a:hlinkClick r:id="rId3"/>
              </a:rPr>
              <a:t>官网：</a:t>
            </a:r>
            <a:r>
              <a:rPr lang="en-US" altLang="zh-CN" dirty="0" smtClean="0">
                <a:hlinkClick r:id="rId3"/>
              </a:rPr>
              <a:t>http</a:t>
            </a:r>
            <a:r>
              <a:rPr lang="en-US" altLang="zh-CN" dirty="0">
                <a:hlinkClick r:id="rId3"/>
              </a:rPr>
              <a:t>://</a:t>
            </a:r>
            <a:r>
              <a:rPr lang="en-US" altLang="zh-CN" dirty="0" smtClean="0">
                <a:hlinkClick r:id="rId3"/>
              </a:rPr>
              <a:t>technet.microsoft.com/zh-cn/sysinternals</a:t>
            </a:r>
            <a:endParaRPr lang="en-US" altLang="zh-CN" dirty="0" smtClean="0"/>
          </a:p>
          <a:p>
            <a:pPr lvl="1"/>
            <a:endParaRPr lang="en-US" altLang="zh-CN" dirty="0" smtClean="0"/>
          </a:p>
          <a:p>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21</a:t>
            </a:fld>
            <a:endParaRPr lang="en-US" altLang="zh-CN"/>
          </a:p>
        </p:txBody>
      </p:sp>
      <p:sp>
        <p:nvSpPr>
          <p:cNvPr id="5" name="文本占位符 4"/>
          <p:cNvSpPr>
            <a:spLocks noGrp="1"/>
          </p:cNvSpPr>
          <p:nvPr>
            <p:ph type="body" sz="quarter" idx="13"/>
          </p:nvPr>
        </p:nvSpPr>
        <p:spPr/>
        <p:txBody>
          <a:bodyPr/>
          <a:lstStyle/>
          <a:p>
            <a:r>
              <a:rPr lang="en-US" altLang="zh-CN" dirty="0" smtClean="0"/>
              <a:t>1.4</a:t>
            </a:r>
            <a:r>
              <a:rPr lang="zh-CN" altLang="en-US" dirty="0" smtClean="0"/>
              <a:t>端口的标示</a:t>
            </a:r>
            <a:endParaRPr lang="zh-CN" alt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811" y="3977013"/>
            <a:ext cx="6065525" cy="1256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7837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演示：查看</a:t>
            </a:r>
            <a:r>
              <a:rPr lang="en-US" altLang="zh-CN" dirty="0" smtClean="0">
                <a:solidFill>
                  <a:srgbClr val="FF0000"/>
                </a:solidFill>
              </a:rPr>
              <a:t>Linux</a:t>
            </a:r>
            <a:r>
              <a:rPr lang="zh-CN" altLang="en-US" dirty="0" smtClean="0">
                <a:solidFill>
                  <a:srgbClr val="FF0000"/>
                </a:solidFill>
              </a:rPr>
              <a:t>系统中端口占用情况：</a:t>
            </a:r>
            <a:endParaRPr lang="en-US" altLang="zh-CN" dirty="0" smtClean="0"/>
          </a:p>
          <a:p>
            <a:pPr lvl="1"/>
            <a:r>
              <a:rPr lang="en-US" altLang="zh-CN" dirty="0" smtClean="0"/>
              <a:t>Linux</a:t>
            </a:r>
            <a:r>
              <a:rPr lang="zh-CN" altLang="en-US" dirty="0" smtClean="0"/>
              <a:t>系统端口：</a:t>
            </a:r>
            <a:r>
              <a:rPr lang="en-US" altLang="zh-CN" dirty="0" smtClean="0"/>
              <a:t>/</a:t>
            </a:r>
            <a:r>
              <a:rPr lang="en-US" altLang="zh-CN" dirty="0" err="1" smtClean="0"/>
              <a:t>etc</a:t>
            </a:r>
            <a:r>
              <a:rPr lang="en-US" altLang="zh-CN" dirty="0" smtClean="0"/>
              <a:t>/services</a:t>
            </a:r>
          </a:p>
          <a:p>
            <a:pPr lvl="1"/>
            <a:endParaRPr lang="en-US" altLang="zh-CN" dirty="0"/>
          </a:p>
          <a:p>
            <a:pPr lvl="1"/>
            <a:endParaRPr lang="en-US" altLang="zh-CN" dirty="0" smtClean="0"/>
          </a:p>
          <a:p>
            <a:pPr lvl="1"/>
            <a:endParaRPr lang="en-US" altLang="zh-CN" dirty="0"/>
          </a:p>
          <a:p>
            <a:pPr lvl="1"/>
            <a:endParaRPr lang="en-US" altLang="zh-CN" dirty="0" smtClean="0"/>
          </a:p>
          <a:p>
            <a:pPr lvl="1"/>
            <a:endParaRPr lang="en-US" altLang="zh-CN" dirty="0"/>
          </a:p>
          <a:p>
            <a:pPr lvl="1"/>
            <a:endParaRPr lang="en-US" altLang="zh-CN" dirty="0" smtClean="0"/>
          </a:p>
          <a:p>
            <a:pPr lvl="1"/>
            <a:endParaRPr lang="en-US" altLang="zh-CN" dirty="0"/>
          </a:p>
          <a:p>
            <a:pPr lvl="1"/>
            <a:r>
              <a:rPr lang="zh-CN" altLang="en-US" dirty="0"/>
              <a:t>使用</a:t>
            </a:r>
            <a:r>
              <a:rPr lang="en-US" altLang="zh-CN" dirty="0" err="1" smtClean="0"/>
              <a:t>Netstat</a:t>
            </a:r>
            <a:r>
              <a:rPr lang="zh-CN" altLang="en-US" dirty="0" smtClean="0"/>
              <a:t>命令查看活动端口。</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22</a:t>
            </a:fld>
            <a:endParaRPr lang="en-US" altLang="zh-CN"/>
          </a:p>
        </p:txBody>
      </p:sp>
      <p:sp>
        <p:nvSpPr>
          <p:cNvPr id="5" name="文本占位符 4"/>
          <p:cNvSpPr>
            <a:spLocks noGrp="1"/>
          </p:cNvSpPr>
          <p:nvPr>
            <p:ph type="body" sz="quarter" idx="13"/>
          </p:nvPr>
        </p:nvSpPr>
        <p:spPr/>
        <p:txBody>
          <a:bodyPr/>
          <a:lstStyle/>
          <a:p>
            <a:r>
              <a:rPr lang="en-US" altLang="zh-CN" dirty="0" smtClean="0"/>
              <a:t>1.4</a:t>
            </a:r>
            <a:r>
              <a:rPr lang="zh-CN" altLang="en-US" dirty="0" smtClean="0"/>
              <a:t>端口的标示</a:t>
            </a:r>
            <a:endParaRPr lang="zh-CN" alt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166082"/>
            <a:ext cx="5745473" cy="2419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6317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3" name="内容占位符 2"/>
          <p:cNvSpPr>
            <a:spLocks noGrp="1"/>
          </p:cNvSpPr>
          <p:nvPr>
            <p:ph idx="1"/>
          </p:nvPr>
        </p:nvSpPr>
        <p:spPr/>
        <p:txBody>
          <a:bodyPr/>
          <a:lstStyle/>
          <a:p>
            <a:r>
              <a:rPr lang="en-US" altLang="zh-CN" dirty="0" smtClean="0"/>
              <a:t>UDP</a:t>
            </a:r>
            <a:r>
              <a:rPr lang="zh-CN" altLang="en-US" dirty="0" smtClean="0"/>
              <a:t>只在</a:t>
            </a:r>
            <a:r>
              <a:rPr lang="en-US" altLang="zh-CN" dirty="0" smtClean="0"/>
              <a:t>IP</a:t>
            </a:r>
            <a:r>
              <a:rPr lang="zh-CN" altLang="en-US" dirty="0" smtClean="0"/>
              <a:t>的</a:t>
            </a:r>
            <a:r>
              <a:rPr lang="zh-CN" altLang="en-US" dirty="0"/>
              <a:t>数据报服务之上增加了很少一点的功能，</a:t>
            </a:r>
            <a:r>
              <a:rPr lang="zh-CN" altLang="en-US" dirty="0" smtClean="0"/>
              <a:t>即使用端口实现复用的功能和</a:t>
            </a:r>
            <a:r>
              <a:rPr lang="zh-CN" altLang="en-US" dirty="0"/>
              <a:t>差错检测的功能。</a:t>
            </a:r>
          </a:p>
          <a:p>
            <a:r>
              <a:rPr lang="en-US" altLang="zh-CN" dirty="0" smtClean="0"/>
              <a:t>UDP </a:t>
            </a:r>
            <a:r>
              <a:rPr lang="zh-CN" altLang="en-US" dirty="0" smtClean="0"/>
              <a:t>用户数据报只能提供不可靠的交付，但</a:t>
            </a:r>
            <a:r>
              <a:rPr lang="en-US" altLang="zh-CN" dirty="0" smtClean="0"/>
              <a:t>UDP</a:t>
            </a:r>
            <a:r>
              <a:rPr lang="zh-CN" altLang="en-US" dirty="0" smtClean="0"/>
              <a:t>在某些方面有其特殊的优点。</a:t>
            </a:r>
          </a:p>
          <a:p>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23</a:t>
            </a:fld>
            <a:endParaRPr lang="en-US" altLang="zh-CN"/>
          </a:p>
        </p:txBody>
      </p:sp>
      <p:sp>
        <p:nvSpPr>
          <p:cNvPr id="5" name="文本占位符 4"/>
          <p:cNvSpPr>
            <a:spLocks noGrp="1"/>
          </p:cNvSpPr>
          <p:nvPr>
            <p:ph type="body" sz="quarter" idx="13"/>
          </p:nvPr>
        </p:nvSpPr>
        <p:spPr/>
        <p:txBody>
          <a:bodyPr/>
          <a:lstStyle/>
          <a:p>
            <a:r>
              <a:rPr lang="en-US" altLang="zh-CN" dirty="0" smtClean="0"/>
              <a:t>2.1 UDP</a:t>
            </a:r>
            <a:r>
              <a:rPr lang="zh-CN" altLang="en-US" dirty="0" smtClean="0"/>
              <a:t>概述</a:t>
            </a:r>
            <a:endParaRPr lang="zh-CN" altLang="en-US" dirty="0"/>
          </a:p>
        </p:txBody>
      </p:sp>
    </p:spTree>
    <p:extLst>
      <p:ext uri="{BB962C8B-B14F-4D97-AF65-F5344CB8AC3E}">
        <p14:creationId xmlns:p14="http://schemas.microsoft.com/office/powerpoint/2010/main" val="1875479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3" name="内容占位符 2"/>
          <p:cNvSpPr>
            <a:spLocks noGrp="1"/>
          </p:cNvSpPr>
          <p:nvPr>
            <p:ph idx="1"/>
          </p:nvPr>
        </p:nvSpPr>
        <p:spPr/>
        <p:txBody>
          <a:bodyPr/>
          <a:lstStyle/>
          <a:p>
            <a:r>
              <a:rPr lang="en-US" altLang="zh-CN" dirty="0" smtClean="0"/>
              <a:t>UDP</a:t>
            </a:r>
            <a:r>
              <a:rPr lang="zh-CN" altLang="en-US" dirty="0" smtClean="0"/>
              <a:t>的主要特点：</a:t>
            </a:r>
            <a:endParaRPr lang="en-US" altLang="zh-CN" dirty="0" smtClean="0"/>
          </a:p>
          <a:p>
            <a:pPr lvl="1"/>
            <a:r>
              <a:rPr lang="en-US" altLang="zh-CN" dirty="0" smtClean="0"/>
              <a:t>UDP</a:t>
            </a:r>
            <a:r>
              <a:rPr lang="zh-CN" altLang="en-US" dirty="0" smtClean="0"/>
              <a:t>是</a:t>
            </a:r>
            <a:r>
              <a:rPr lang="zh-CN" altLang="en-US" dirty="0"/>
              <a:t>无连接的，即发送数据之前不需要建立连接。</a:t>
            </a:r>
          </a:p>
          <a:p>
            <a:pPr lvl="1"/>
            <a:r>
              <a:rPr lang="en-US" altLang="zh-CN" dirty="0" smtClean="0"/>
              <a:t>UDP</a:t>
            </a:r>
            <a:r>
              <a:rPr lang="zh-CN" altLang="en-US" dirty="0" smtClean="0"/>
              <a:t>使</a:t>
            </a:r>
            <a:r>
              <a:rPr lang="zh-CN" altLang="en-US" dirty="0"/>
              <a:t>用尽最大努力交付，即不保证可靠交付，同时也不使用拥塞控制。</a:t>
            </a:r>
          </a:p>
          <a:p>
            <a:pPr lvl="1"/>
            <a:r>
              <a:rPr lang="en-US" altLang="zh-CN" dirty="0" smtClean="0"/>
              <a:t>UDP</a:t>
            </a:r>
            <a:r>
              <a:rPr lang="zh-CN" altLang="en-US" dirty="0" smtClean="0"/>
              <a:t>是</a:t>
            </a:r>
            <a:r>
              <a:rPr lang="zh-CN" altLang="en-US" dirty="0"/>
              <a:t>面向报文的</a:t>
            </a:r>
            <a:r>
              <a:rPr lang="zh-CN" altLang="en-US" dirty="0" smtClean="0"/>
              <a:t>。应用层交下来的报文，</a:t>
            </a:r>
            <a:r>
              <a:rPr lang="en-US" altLang="zh-CN" dirty="0" smtClean="0"/>
              <a:t>UDP</a:t>
            </a:r>
            <a:r>
              <a:rPr lang="zh-CN" altLang="en-US" dirty="0" smtClean="0"/>
              <a:t>在添加首部后就直接交付给</a:t>
            </a:r>
            <a:r>
              <a:rPr lang="zh-CN" altLang="en-US" dirty="0"/>
              <a:t>网络层</a:t>
            </a:r>
            <a:r>
              <a:rPr lang="zh-CN" altLang="en-US" dirty="0" smtClean="0"/>
              <a:t>，</a:t>
            </a:r>
            <a:r>
              <a:rPr lang="zh-CN" altLang="en-US" dirty="0"/>
              <a:t>不做拆分</a:t>
            </a:r>
            <a:r>
              <a:rPr lang="zh-CN" altLang="en-US" dirty="0" smtClean="0"/>
              <a:t>合并，而是保留报文的边界。对于收到的</a:t>
            </a:r>
            <a:r>
              <a:rPr lang="en-US" altLang="zh-CN" dirty="0" smtClean="0"/>
              <a:t>UDP</a:t>
            </a:r>
            <a:r>
              <a:rPr lang="zh-CN" altLang="en-US" dirty="0" smtClean="0"/>
              <a:t>报文，去除首部后直接提交给应用层。</a:t>
            </a:r>
            <a:endParaRPr lang="zh-CN" altLang="en-US" dirty="0"/>
          </a:p>
          <a:p>
            <a:pPr lvl="1"/>
            <a:r>
              <a:rPr lang="en-US" altLang="zh-CN" dirty="0" smtClean="0"/>
              <a:t>UDP</a:t>
            </a:r>
            <a:r>
              <a:rPr lang="zh-CN" altLang="en-US" dirty="0" smtClean="0"/>
              <a:t>没有拥塞控制。网络出现拥塞也不会使源主机的发送速率降低，很</a:t>
            </a:r>
            <a:r>
              <a:rPr lang="zh-CN" altLang="en-US" dirty="0"/>
              <a:t>适合多媒体通信的要求。 </a:t>
            </a:r>
          </a:p>
          <a:p>
            <a:pPr lvl="1"/>
            <a:r>
              <a:rPr lang="en-US" altLang="zh-CN" dirty="0" smtClean="0"/>
              <a:t>UDP</a:t>
            </a:r>
            <a:r>
              <a:rPr lang="zh-CN" altLang="en-US" dirty="0" smtClean="0"/>
              <a:t>支持</a:t>
            </a:r>
            <a:r>
              <a:rPr lang="zh-CN" altLang="en-US" dirty="0"/>
              <a:t>一对一、一对多、多对一和多对多的交互通信。</a:t>
            </a:r>
          </a:p>
          <a:p>
            <a:pPr lvl="1"/>
            <a:r>
              <a:rPr lang="en-US" altLang="zh-CN" dirty="0" smtClean="0"/>
              <a:t>UDP</a:t>
            </a:r>
            <a:r>
              <a:rPr lang="zh-CN" altLang="en-US" dirty="0" smtClean="0"/>
              <a:t>的</a:t>
            </a:r>
            <a:r>
              <a:rPr lang="zh-CN" altLang="en-US" dirty="0"/>
              <a:t>首部开销小，</a:t>
            </a:r>
            <a:r>
              <a:rPr lang="zh-CN" altLang="en-US" dirty="0" smtClean="0"/>
              <a:t>只有</a:t>
            </a:r>
            <a:r>
              <a:rPr lang="en-US" altLang="zh-CN" dirty="0" smtClean="0"/>
              <a:t>8</a:t>
            </a:r>
            <a:r>
              <a:rPr lang="zh-CN" altLang="en-US" dirty="0" smtClean="0"/>
              <a:t>个</a:t>
            </a:r>
            <a:r>
              <a:rPr lang="zh-CN" altLang="en-US" dirty="0"/>
              <a:t>字节</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24</a:t>
            </a:fld>
            <a:endParaRPr lang="en-US" altLang="zh-CN"/>
          </a:p>
        </p:txBody>
      </p:sp>
      <p:sp>
        <p:nvSpPr>
          <p:cNvPr id="5" name="文本占位符 4"/>
          <p:cNvSpPr>
            <a:spLocks noGrp="1"/>
          </p:cNvSpPr>
          <p:nvPr>
            <p:ph type="body" sz="quarter" idx="13"/>
          </p:nvPr>
        </p:nvSpPr>
        <p:spPr/>
        <p:txBody>
          <a:bodyPr/>
          <a:lstStyle/>
          <a:p>
            <a:r>
              <a:rPr lang="en-US" altLang="zh-CN" dirty="0" smtClean="0"/>
              <a:t>2.1 UDP</a:t>
            </a:r>
            <a:r>
              <a:rPr lang="zh-CN" altLang="en-US" dirty="0" smtClean="0"/>
              <a:t>概述</a:t>
            </a:r>
            <a:endParaRPr lang="zh-CN" altLang="en-US" dirty="0"/>
          </a:p>
        </p:txBody>
      </p:sp>
    </p:spTree>
    <p:extLst>
      <p:ext uri="{BB962C8B-B14F-4D97-AF65-F5344CB8AC3E}">
        <p14:creationId xmlns:p14="http://schemas.microsoft.com/office/powerpoint/2010/main" val="1431265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25</a:t>
            </a:fld>
            <a:endParaRPr lang="en-US" altLang="zh-CN"/>
          </a:p>
        </p:txBody>
      </p:sp>
      <p:sp>
        <p:nvSpPr>
          <p:cNvPr id="5" name="文本占位符 4"/>
          <p:cNvSpPr>
            <a:spLocks noGrp="1"/>
          </p:cNvSpPr>
          <p:nvPr>
            <p:ph type="body" sz="quarter" idx="13"/>
          </p:nvPr>
        </p:nvSpPr>
        <p:spPr/>
        <p:txBody>
          <a:bodyPr/>
          <a:lstStyle/>
          <a:p>
            <a:r>
              <a:rPr lang="en-US" altLang="zh-CN" dirty="0" smtClean="0"/>
              <a:t>2.1 UDP</a:t>
            </a:r>
            <a:r>
              <a:rPr lang="zh-CN" altLang="en-US" dirty="0" smtClean="0"/>
              <a:t>首部格式</a:t>
            </a:r>
            <a:endParaRPr lang="zh-CN" altLang="en-US" dirty="0"/>
          </a:p>
        </p:txBody>
      </p:sp>
      <p:grpSp>
        <p:nvGrpSpPr>
          <p:cNvPr id="24" name="组合 23"/>
          <p:cNvGrpSpPr/>
          <p:nvPr/>
        </p:nvGrpSpPr>
        <p:grpSpPr>
          <a:xfrm>
            <a:off x="827584" y="1928289"/>
            <a:ext cx="7272808" cy="2840084"/>
            <a:chOff x="-165128" y="2205038"/>
            <a:chExt cx="9036996" cy="3529012"/>
          </a:xfrm>
        </p:grpSpPr>
        <p:sp>
          <p:nvSpPr>
            <p:cNvPr id="6" name="AutoShape 4"/>
            <p:cNvSpPr>
              <a:spLocks noChangeArrowheads="1"/>
            </p:cNvSpPr>
            <p:nvPr/>
          </p:nvSpPr>
          <p:spPr bwMode="auto">
            <a:xfrm flipH="1">
              <a:off x="-165128" y="5141913"/>
              <a:ext cx="863600" cy="363537"/>
            </a:xfrm>
            <a:prstGeom prst="rightArrow">
              <a:avLst>
                <a:gd name="adj1" fmla="val 50000"/>
                <a:gd name="adj2" fmla="val 118788"/>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 name="Rectangle 7"/>
            <p:cNvSpPr>
              <a:spLocks noChangeArrowheads="1"/>
            </p:cNvSpPr>
            <p:nvPr/>
          </p:nvSpPr>
          <p:spPr bwMode="auto">
            <a:xfrm>
              <a:off x="1938338" y="3529013"/>
              <a:ext cx="5915025" cy="722312"/>
            </a:xfrm>
            <a:prstGeom prst="rect">
              <a:avLst/>
            </a:prstGeom>
            <a:solidFill>
              <a:schemeClr val="bg1"/>
            </a:solidFill>
            <a:ln w="28575">
              <a:solidFill>
                <a:schemeClr val="tx1"/>
              </a:solidFill>
              <a:miter lim="800000"/>
              <a:headEnd/>
              <a:tailEnd/>
            </a:ln>
            <a:effectLst/>
          </p:spPr>
          <p:txBody>
            <a:bodyPr wrap="none" anchor="ctr"/>
            <a:lstStyle/>
            <a:p>
              <a:endParaRPr lang="zh-CN" altLang="en-US" sz="1600">
                <a:latin typeface="+mj-ea"/>
                <a:ea typeface="+mj-ea"/>
              </a:endParaRPr>
            </a:p>
          </p:txBody>
        </p:sp>
        <p:sp>
          <p:nvSpPr>
            <p:cNvPr id="10" name="Rectangle 8"/>
            <p:cNvSpPr>
              <a:spLocks noChangeArrowheads="1"/>
            </p:cNvSpPr>
            <p:nvPr/>
          </p:nvSpPr>
          <p:spPr bwMode="auto">
            <a:xfrm>
              <a:off x="815975" y="4984750"/>
              <a:ext cx="7037388" cy="7493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1" name="Rectangle 22"/>
            <p:cNvSpPr>
              <a:spLocks noChangeArrowheads="1"/>
            </p:cNvSpPr>
            <p:nvPr/>
          </p:nvSpPr>
          <p:spPr bwMode="auto">
            <a:xfrm>
              <a:off x="1938339" y="4995714"/>
              <a:ext cx="5905219" cy="720725"/>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2" name="Rectangle 9"/>
            <p:cNvSpPr>
              <a:spLocks noChangeArrowheads="1"/>
            </p:cNvSpPr>
            <p:nvPr/>
          </p:nvSpPr>
          <p:spPr bwMode="auto">
            <a:xfrm>
              <a:off x="3467678" y="5167626"/>
              <a:ext cx="2375934" cy="38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dirty="0">
                  <a:latin typeface="+mj-ea"/>
                  <a:ea typeface="+mj-ea"/>
                </a:rPr>
                <a:t>IP </a:t>
              </a:r>
              <a:r>
                <a:rPr kumimoji="1" lang="zh-CN" altLang="en-US" sz="1600" dirty="0">
                  <a:latin typeface="+mj-ea"/>
                  <a:ea typeface="+mj-ea"/>
                </a:rPr>
                <a:t>数据报的数据部分</a:t>
              </a:r>
            </a:p>
          </p:txBody>
        </p:sp>
        <p:sp>
          <p:nvSpPr>
            <p:cNvPr id="13" name="Rectangle 10"/>
            <p:cNvSpPr>
              <a:spLocks noChangeArrowheads="1"/>
            </p:cNvSpPr>
            <p:nvPr/>
          </p:nvSpPr>
          <p:spPr bwMode="auto">
            <a:xfrm>
              <a:off x="990765" y="5167626"/>
              <a:ext cx="893264" cy="38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dirty="0" smtClean="0">
                  <a:latin typeface="+mj-ea"/>
                  <a:ea typeface="+mj-ea"/>
                </a:rPr>
                <a:t>IP</a:t>
              </a:r>
              <a:r>
                <a:rPr kumimoji="1" lang="zh-CN" altLang="en-US" sz="1600" dirty="0" smtClean="0">
                  <a:latin typeface="+mj-ea"/>
                  <a:ea typeface="+mj-ea"/>
                </a:rPr>
                <a:t>首部</a:t>
              </a:r>
              <a:endParaRPr kumimoji="1" lang="zh-CN" altLang="en-US" sz="1600" dirty="0">
                <a:latin typeface="+mj-ea"/>
                <a:ea typeface="+mj-ea"/>
              </a:endParaRPr>
            </a:p>
          </p:txBody>
        </p:sp>
        <p:sp>
          <p:nvSpPr>
            <p:cNvPr id="14" name="Rectangle 11"/>
            <p:cNvSpPr>
              <a:spLocks noChangeArrowheads="1"/>
            </p:cNvSpPr>
            <p:nvPr/>
          </p:nvSpPr>
          <p:spPr bwMode="auto">
            <a:xfrm>
              <a:off x="7956549" y="5131060"/>
              <a:ext cx="915319" cy="38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dirty="0">
                  <a:latin typeface="+mj-ea"/>
                  <a:ea typeface="+mj-ea"/>
                </a:rPr>
                <a:t>网络</a:t>
              </a:r>
              <a:r>
                <a:rPr kumimoji="1" lang="zh-CN" altLang="en-US" sz="1600" dirty="0" smtClean="0">
                  <a:latin typeface="+mj-ea"/>
                  <a:ea typeface="+mj-ea"/>
                </a:rPr>
                <a:t>层</a:t>
              </a:r>
              <a:endParaRPr kumimoji="1" lang="zh-CN" altLang="en-US" sz="1600" dirty="0">
                <a:latin typeface="+mj-ea"/>
                <a:ea typeface="+mj-ea"/>
              </a:endParaRPr>
            </a:p>
          </p:txBody>
        </p:sp>
        <p:sp>
          <p:nvSpPr>
            <p:cNvPr id="15" name="Line 12"/>
            <p:cNvSpPr>
              <a:spLocks noChangeShapeType="1"/>
            </p:cNvSpPr>
            <p:nvPr/>
          </p:nvSpPr>
          <p:spPr bwMode="auto">
            <a:xfrm>
              <a:off x="3402013" y="3529013"/>
              <a:ext cx="0" cy="7223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6" name="AutoShape 13"/>
            <p:cNvSpPr>
              <a:spLocks noChangeArrowheads="1"/>
            </p:cNvSpPr>
            <p:nvPr/>
          </p:nvSpPr>
          <p:spPr bwMode="auto">
            <a:xfrm rot="16200000" flipH="1">
              <a:off x="4568486" y="4455318"/>
              <a:ext cx="733425" cy="325438"/>
            </a:xfrm>
            <a:prstGeom prst="rightArrow">
              <a:avLst>
                <a:gd name="adj1" fmla="val 50000"/>
                <a:gd name="adj2" fmla="val 148062"/>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7" name="Rectangle 14"/>
            <p:cNvSpPr>
              <a:spLocks noChangeArrowheads="1"/>
            </p:cNvSpPr>
            <p:nvPr/>
          </p:nvSpPr>
          <p:spPr bwMode="auto">
            <a:xfrm>
              <a:off x="2064094" y="3710545"/>
              <a:ext cx="1179991" cy="38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dirty="0" smtClean="0">
                  <a:latin typeface="+mj-ea"/>
                  <a:ea typeface="+mj-ea"/>
                </a:rPr>
                <a:t>UDP</a:t>
              </a:r>
              <a:r>
                <a:rPr kumimoji="1" lang="zh-CN" altLang="en-US" sz="1600" dirty="0" smtClean="0">
                  <a:latin typeface="+mj-ea"/>
                  <a:ea typeface="+mj-ea"/>
                </a:rPr>
                <a:t>首部</a:t>
              </a:r>
              <a:endParaRPr kumimoji="1" lang="zh-CN" altLang="en-US" sz="1600" dirty="0">
                <a:latin typeface="+mj-ea"/>
                <a:ea typeface="+mj-ea"/>
              </a:endParaRPr>
            </a:p>
          </p:txBody>
        </p:sp>
        <p:sp>
          <p:nvSpPr>
            <p:cNvPr id="18" name="Rectangle 15"/>
            <p:cNvSpPr>
              <a:spLocks noChangeArrowheads="1"/>
            </p:cNvSpPr>
            <p:nvPr/>
          </p:nvSpPr>
          <p:spPr bwMode="auto">
            <a:xfrm>
              <a:off x="4055745" y="3710544"/>
              <a:ext cx="3118483" cy="38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dirty="0">
                  <a:latin typeface="+mj-ea"/>
                  <a:ea typeface="+mj-ea"/>
                </a:rPr>
                <a:t>UDP </a:t>
              </a:r>
              <a:r>
                <a:rPr kumimoji="1" lang="zh-CN" altLang="en-US" sz="1600" dirty="0">
                  <a:latin typeface="+mj-ea"/>
                  <a:ea typeface="+mj-ea"/>
                </a:rPr>
                <a:t>用户数据报的数据部分</a:t>
              </a:r>
            </a:p>
          </p:txBody>
        </p:sp>
        <p:sp>
          <p:nvSpPr>
            <p:cNvPr id="19" name="Rectangle 16"/>
            <p:cNvSpPr>
              <a:spLocks noChangeArrowheads="1"/>
            </p:cNvSpPr>
            <p:nvPr/>
          </p:nvSpPr>
          <p:spPr bwMode="auto">
            <a:xfrm>
              <a:off x="7956549" y="3697547"/>
              <a:ext cx="915319" cy="38524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dirty="0">
                  <a:latin typeface="+mj-ea"/>
                  <a:ea typeface="+mj-ea"/>
                </a:rPr>
                <a:t>运输层</a:t>
              </a:r>
            </a:p>
          </p:txBody>
        </p:sp>
        <p:sp>
          <p:nvSpPr>
            <p:cNvPr id="20" name="Line 17"/>
            <p:cNvSpPr>
              <a:spLocks noChangeShapeType="1"/>
            </p:cNvSpPr>
            <p:nvPr/>
          </p:nvSpPr>
          <p:spPr bwMode="auto">
            <a:xfrm>
              <a:off x="1938338" y="4984750"/>
              <a:ext cx="0" cy="749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1" name="AutoShape 18"/>
            <p:cNvSpPr>
              <a:spLocks noChangeArrowheads="1"/>
            </p:cNvSpPr>
            <p:nvPr/>
          </p:nvSpPr>
          <p:spPr bwMode="auto">
            <a:xfrm rot="16200000" flipH="1">
              <a:off x="5256214" y="3003550"/>
              <a:ext cx="720723" cy="327025"/>
            </a:xfrm>
            <a:prstGeom prst="rightArrow">
              <a:avLst>
                <a:gd name="adj1" fmla="val 50000"/>
                <a:gd name="adj2" fmla="val 147344"/>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2" name="Rectangle 19"/>
            <p:cNvSpPr>
              <a:spLocks noChangeArrowheads="1"/>
            </p:cNvSpPr>
            <p:nvPr/>
          </p:nvSpPr>
          <p:spPr bwMode="auto">
            <a:xfrm>
              <a:off x="3402013" y="2205038"/>
              <a:ext cx="4425950" cy="601662"/>
            </a:xfrm>
            <a:prstGeom prst="rect">
              <a:avLst/>
            </a:prstGeom>
            <a:solidFill>
              <a:srgbClr val="FFFFCC"/>
            </a:solidFill>
            <a:ln w="28575">
              <a:solidFill>
                <a:schemeClr val="tx1"/>
              </a:solidFill>
              <a:miter lim="800000"/>
              <a:headEnd/>
              <a:tailEnd/>
            </a:ln>
            <a:effectLst/>
          </p:spPr>
          <p:txBody>
            <a:bodyPr wrap="none" anchor="ct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algn="ctr" eaLnBrk="0" hangingPunct="0"/>
              <a:r>
                <a:rPr kumimoji="1" lang="zh-CN" altLang="en-US" sz="1600" dirty="0">
                  <a:latin typeface="+mj-ea"/>
                  <a:ea typeface="+mj-ea"/>
                </a:rPr>
                <a:t>应用层报文</a:t>
              </a:r>
            </a:p>
          </p:txBody>
        </p:sp>
        <p:sp>
          <p:nvSpPr>
            <p:cNvPr id="23" name="Rectangle 20"/>
            <p:cNvSpPr>
              <a:spLocks noChangeArrowheads="1"/>
            </p:cNvSpPr>
            <p:nvPr/>
          </p:nvSpPr>
          <p:spPr bwMode="auto">
            <a:xfrm>
              <a:off x="7956549" y="2313248"/>
              <a:ext cx="915319" cy="38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dirty="0">
                  <a:latin typeface="+mj-ea"/>
                  <a:ea typeface="+mj-ea"/>
                </a:rPr>
                <a:t>应用层</a:t>
              </a:r>
            </a:p>
          </p:txBody>
        </p:sp>
      </p:grpSp>
    </p:spTree>
    <p:extLst>
      <p:ext uri="{BB962C8B-B14F-4D97-AF65-F5344CB8AC3E}">
        <p14:creationId xmlns:p14="http://schemas.microsoft.com/office/powerpoint/2010/main" val="25378163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26</a:t>
            </a:fld>
            <a:endParaRPr lang="en-US" altLang="zh-CN"/>
          </a:p>
        </p:txBody>
      </p:sp>
      <p:sp>
        <p:nvSpPr>
          <p:cNvPr id="5" name="文本占位符 4"/>
          <p:cNvSpPr>
            <a:spLocks noGrp="1"/>
          </p:cNvSpPr>
          <p:nvPr>
            <p:ph type="body" sz="quarter" idx="13"/>
          </p:nvPr>
        </p:nvSpPr>
        <p:spPr/>
        <p:txBody>
          <a:bodyPr/>
          <a:lstStyle/>
          <a:p>
            <a:r>
              <a:rPr lang="en-US" altLang="zh-CN" dirty="0" smtClean="0"/>
              <a:t>2.1 UDP</a:t>
            </a:r>
            <a:r>
              <a:rPr lang="zh-CN" altLang="en-US" dirty="0" smtClean="0"/>
              <a:t>首部格式</a:t>
            </a:r>
            <a:endParaRPr lang="zh-CN" altLang="en-US" dirty="0"/>
          </a:p>
        </p:txBody>
      </p:sp>
      <p:grpSp>
        <p:nvGrpSpPr>
          <p:cNvPr id="3" name="组合 2"/>
          <p:cNvGrpSpPr/>
          <p:nvPr/>
        </p:nvGrpSpPr>
        <p:grpSpPr>
          <a:xfrm>
            <a:off x="778966" y="1538555"/>
            <a:ext cx="7537450" cy="3767217"/>
            <a:chOff x="287338" y="2001838"/>
            <a:chExt cx="8532812" cy="4264699"/>
          </a:xfrm>
        </p:grpSpPr>
        <p:sp>
          <p:nvSpPr>
            <p:cNvPr id="25" name="Rectangle 2"/>
            <p:cNvSpPr>
              <a:spLocks noChangeArrowheads="1"/>
            </p:cNvSpPr>
            <p:nvPr/>
          </p:nvSpPr>
          <p:spPr bwMode="auto">
            <a:xfrm>
              <a:off x="2268538" y="5373688"/>
              <a:ext cx="1079500" cy="457200"/>
            </a:xfrm>
            <a:prstGeom prst="rect">
              <a:avLst/>
            </a:prstGeom>
            <a:solidFill>
              <a:srgbClr val="CC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6" name="Freeform 3"/>
            <p:cNvSpPr>
              <a:spLocks/>
            </p:cNvSpPr>
            <p:nvPr/>
          </p:nvSpPr>
          <p:spPr bwMode="auto">
            <a:xfrm>
              <a:off x="2849563" y="4006850"/>
              <a:ext cx="4633912" cy="438150"/>
            </a:xfrm>
            <a:custGeom>
              <a:avLst/>
              <a:gdLst>
                <a:gd name="T0" fmla="*/ 0 w 2919"/>
                <a:gd name="T1" fmla="*/ 0 h 276"/>
                <a:gd name="T2" fmla="*/ 2919 w 2919"/>
                <a:gd name="T3" fmla="*/ 0 h 276"/>
                <a:gd name="T4" fmla="*/ 1066 w 2919"/>
                <a:gd name="T5" fmla="*/ 276 h 276"/>
                <a:gd name="T6" fmla="*/ 346 w 2919"/>
                <a:gd name="T7" fmla="*/ 268 h 276"/>
                <a:gd name="T8" fmla="*/ 0 w 2919"/>
                <a:gd name="T9" fmla="*/ 0 h 276"/>
              </a:gdLst>
              <a:ahLst/>
              <a:cxnLst>
                <a:cxn ang="0">
                  <a:pos x="T0" y="T1"/>
                </a:cxn>
                <a:cxn ang="0">
                  <a:pos x="T2" y="T3"/>
                </a:cxn>
                <a:cxn ang="0">
                  <a:pos x="T4" y="T5"/>
                </a:cxn>
                <a:cxn ang="0">
                  <a:pos x="T6" y="T7"/>
                </a:cxn>
                <a:cxn ang="0">
                  <a:pos x="T8" y="T9"/>
                </a:cxn>
              </a:cxnLst>
              <a:rect l="0" t="0" r="r" b="b"/>
              <a:pathLst>
                <a:path w="2919" h="276">
                  <a:moveTo>
                    <a:pt x="0" y="0"/>
                  </a:moveTo>
                  <a:lnTo>
                    <a:pt x="2919" y="0"/>
                  </a:lnTo>
                  <a:lnTo>
                    <a:pt x="1066" y="276"/>
                  </a:lnTo>
                  <a:lnTo>
                    <a:pt x="346" y="268"/>
                  </a:lnTo>
                  <a:lnTo>
                    <a:pt x="0" y="0"/>
                  </a:lnTo>
                  <a:close/>
                </a:path>
              </a:pathLst>
            </a:custGeom>
            <a:gradFill rotWithShape="1">
              <a:gsLst>
                <a:gs pos="0">
                  <a:srgbClr val="CCECFF">
                    <a:gamma/>
                    <a:shade val="81961"/>
                    <a:invGamma/>
                  </a:srgbClr>
                </a:gs>
                <a:gs pos="100000">
                  <a:srgbClr val="CCEC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7" name="Rectangle 4"/>
            <p:cNvSpPr>
              <a:spLocks noChangeArrowheads="1"/>
            </p:cNvSpPr>
            <p:nvPr/>
          </p:nvSpPr>
          <p:spPr bwMode="auto">
            <a:xfrm>
              <a:off x="3346450" y="4437063"/>
              <a:ext cx="1081088" cy="457200"/>
            </a:xfrm>
            <a:prstGeom prst="rect">
              <a:avLst/>
            </a:prstGeom>
            <a:solidFill>
              <a:srgbClr val="CCE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8" name="AutoShape 6"/>
            <p:cNvSpPr>
              <a:spLocks noChangeArrowheads="1"/>
            </p:cNvSpPr>
            <p:nvPr/>
          </p:nvSpPr>
          <p:spPr bwMode="auto">
            <a:xfrm>
              <a:off x="1470025" y="5464175"/>
              <a:ext cx="798513" cy="288925"/>
            </a:xfrm>
            <a:prstGeom prst="leftArrow">
              <a:avLst>
                <a:gd name="adj1" fmla="val 50000"/>
                <a:gd name="adj2" fmla="val 69093"/>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9" name="Freeform 7"/>
            <p:cNvSpPr>
              <a:spLocks/>
            </p:cNvSpPr>
            <p:nvPr/>
          </p:nvSpPr>
          <p:spPr bwMode="auto">
            <a:xfrm>
              <a:off x="890588" y="2863850"/>
              <a:ext cx="6681787" cy="685800"/>
            </a:xfrm>
            <a:custGeom>
              <a:avLst/>
              <a:gdLst>
                <a:gd name="T0" fmla="*/ 0 w 3600"/>
                <a:gd name="T1" fmla="*/ 0 h 432"/>
                <a:gd name="T2" fmla="*/ 3600 w 3600"/>
                <a:gd name="T3" fmla="*/ 0 h 432"/>
                <a:gd name="T4" fmla="*/ 1056 w 3600"/>
                <a:gd name="T5" fmla="*/ 432 h 432"/>
                <a:gd name="T6" fmla="*/ 384 w 3600"/>
                <a:gd name="T7" fmla="*/ 432 h 432"/>
                <a:gd name="T8" fmla="*/ 0 w 3600"/>
                <a:gd name="T9" fmla="*/ 0 h 432"/>
              </a:gdLst>
              <a:ahLst/>
              <a:cxnLst>
                <a:cxn ang="0">
                  <a:pos x="T0" y="T1"/>
                </a:cxn>
                <a:cxn ang="0">
                  <a:pos x="T2" y="T3"/>
                </a:cxn>
                <a:cxn ang="0">
                  <a:pos x="T4" y="T5"/>
                </a:cxn>
                <a:cxn ang="0">
                  <a:pos x="T6" y="T7"/>
                </a:cxn>
                <a:cxn ang="0">
                  <a:pos x="T8" y="T9"/>
                </a:cxn>
              </a:cxnLst>
              <a:rect l="0" t="0" r="r" b="b"/>
              <a:pathLst>
                <a:path w="3600" h="432">
                  <a:moveTo>
                    <a:pt x="0" y="0"/>
                  </a:moveTo>
                  <a:lnTo>
                    <a:pt x="3600" y="0"/>
                  </a:lnTo>
                  <a:lnTo>
                    <a:pt x="1056" y="432"/>
                  </a:lnTo>
                  <a:lnTo>
                    <a:pt x="384" y="432"/>
                  </a:lnTo>
                  <a:lnTo>
                    <a:pt x="0" y="0"/>
                  </a:lnTo>
                  <a:close/>
                </a:path>
              </a:pathLst>
            </a:custGeom>
            <a:gradFill rotWithShape="1">
              <a:gsLst>
                <a:gs pos="0">
                  <a:srgbClr val="FFFF99">
                    <a:gamma/>
                    <a:shade val="69804"/>
                    <a:invGamma/>
                  </a:srgbClr>
                </a:gs>
                <a:gs pos="100000">
                  <a:srgbClr val="FFFF9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0" name="Rectangle 8"/>
            <p:cNvSpPr>
              <a:spLocks noChangeArrowheads="1"/>
            </p:cNvSpPr>
            <p:nvPr/>
          </p:nvSpPr>
          <p:spPr bwMode="auto">
            <a:xfrm>
              <a:off x="2849563" y="3549650"/>
              <a:ext cx="4633912" cy="457200"/>
            </a:xfrm>
            <a:prstGeom prst="rect">
              <a:avLst/>
            </a:prstGeom>
            <a:solidFill>
              <a:srgbClr val="CCE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1" name="Rectangle 9"/>
            <p:cNvSpPr>
              <a:spLocks noChangeArrowheads="1"/>
            </p:cNvSpPr>
            <p:nvPr/>
          </p:nvSpPr>
          <p:spPr bwMode="auto">
            <a:xfrm>
              <a:off x="3348038" y="5376863"/>
              <a:ext cx="5472112" cy="457200"/>
            </a:xfrm>
            <a:prstGeom prst="rect">
              <a:avLst/>
            </a:prstGeom>
            <a:solidFill>
              <a:srgbClr val="CC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2" name="Line 10"/>
            <p:cNvSpPr>
              <a:spLocks noChangeShapeType="1"/>
            </p:cNvSpPr>
            <p:nvPr/>
          </p:nvSpPr>
          <p:spPr bwMode="auto">
            <a:xfrm>
              <a:off x="4008438" y="3549650"/>
              <a:ext cx="1587"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3" name="Rectangle 11"/>
            <p:cNvSpPr>
              <a:spLocks noChangeArrowheads="1"/>
            </p:cNvSpPr>
            <p:nvPr/>
          </p:nvSpPr>
          <p:spPr bwMode="auto">
            <a:xfrm>
              <a:off x="895350" y="2406650"/>
              <a:ext cx="6684963" cy="4572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4" name="Line 12"/>
            <p:cNvSpPr>
              <a:spLocks noChangeShapeType="1"/>
            </p:cNvSpPr>
            <p:nvPr/>
          </p:nvSpPr>
          <p:spPr bwMode="auto">
            <a:xfrm>
              <a:off x="3121025" y="2406650"/>
              <a:ext cx="3175"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5" name="Line 13"/>
            <p:cNvSpPr>
              <a:spLocks noChangeShapeType="1"/>
            </p:cNvSpPr>
            <p:nvPr/>
          </p:nvSpPr>
          <p:spPr bwMode="auto">
            <a:xfrm>
              <a:off x="5165725" y="3549650"/>
              <a:ext cx="3175"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6" name="Line 14"/>
            <p:cNvSpPr>
              <a:spLocks noChangeShapeType="1"/>
            </p:cNvSpPr>
            <p:nvPr/>
          </p:nvSpPr>
          <p:spPr bwMode="auto">
            <a:xfrm>
              <a:off x="6324600" y="3549650"/>
              <a:ext cx="1588"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7" name="Freeform 15"/>
            <p:cNvSpPr>
              <a:spLocks/>
            </p:cNvSpPr>
            <p:nvPr/>
          </p:nvSpPr>
          <p:spPr bwMode="auto">
            <a:xfrm>
              <a:off x="1600200" y="3549650"/>
              <a:ext cx="1249363" cy="457200"/>
            </a:xfrm>
            <a:custGeom>
              <a:avLst/>
              <a:gdLst>
                <a:gd name="T0" fmla="*/ 672 w 672"/>
                <a:gd name="T1" fmla="*/ 288 h 288"/>
                <a:gd name="T2" fmla="*/ 0 w 672"/>
                <a:gd name="T3" fmla="*/ 288 h 288"/>
                <a:gd name="T4" fmla="*/ 0 w 672"/>
                <a:gd name="T5" fmla="*/ 0 h 288"/>
                <a:gd name="T6" fmla="*/ 672 w 672"/>
                <a:gd name="T7" fmla="*/ 0 h 288"/>
              </a:gdLst>
              <a:ahLst/>
              <a:cxnLst>
                <a:cxn ang="0">
                  <a:pos x="T0" y="T1"/>
                </a:cxn>
                <a:cxn ang="0">
                  <a:pos x="T2" y="T3"/>
                </a:cxn>
                <a:cxn ang="0">
                  <a:pos x="T4" y="T5"/>
                </a:cxn>
                <a:cxn ang="0">
                  <a:pos x="T6" y="T7"/>
                </a:cxn>
              </a:cxnLst>
              <a:rect l="0" t="0" r="r" b="b"/>
              <a:pathLst>
                <a:path w="672" h="288">
                  <a:moveTo>
                    <a:pt x="672" y="288"/>
                  </a:moveTo>
                  <a:lnTo>
                    <a:pt x="0" y="288"/>
                  </a:lnTo>
                  <a:lnTo>
                    <a:pt x="0" y="0"/>
                  </a:lnTo>
                  <a:lnTo>
                    <a:pt x="672" y="0"/>
                  </a:lnTo>
                </a:path>
              </a:pathLst>
            </a:custGeom>
            <a:solidFill>
              <a:srgbClr val="FFFF99"/>
            </a:solidFill>
            <a:ln w="19050" cap="flat" cmpd="sng">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8" name="Text Box 16"/>
            <p:cNvSpPr txBox="1">
              <a:spLocks noChangeArrowheads="1"/>
            </p:cNvSpPr>
            <p:nvPr/>
          </p:nvSpPr>
          <p:spPr bwMode="auto">
            <a:xfrm>
              <a:off x="1771934" y="3546475"/>
              <a:ext cx="905892"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伪首部</a:t>
              </a:r>
            </a:p>
          </p:txBody>
        </p:sp>
        <p:sp>
          <p:nvSpPr>
            <p:cNvPr id="39" name="Text Box 17"/>
            <p:cNvSpPr txBox="1">
              <a:spLocks noChangeArrowheads="1"/>
            </p:cNvSpPr>
            <p:nvPr/>
          </p:nvSpPr>
          <p:spPr bwMode="auto">
            <a:xfrm>
              <a:off x="2981102" y="3546475"/>
              <a:ext cx="905892"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源端口</a:t>
              </a:r>
            </a:p>
          </p:txBody>
        </p:sp>
        <p:sp>
          <p:nvSpPr>
            <p:cNvPr id="40" name="Text Box 18"/>
            <p:cNvSpPr txBox="1">
              <a:spLocks noChangeArrowheads="1"/>
            </p:cNvSpPr>
            <p:nvPr/>
          </p:nvSpPr>
          <p:spPr bwMode="auto">
            <a:xfrm>
              <a:off x="4028347" y="3546475"/>
              <a:ext cx="1138172"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目的端口</a:t>
              </a:r>
            </a:p>
          </p:txBody>
        </p:sp>
        <p:sp>
          <p:nvSpPr>
            <p:cNvPr id="41" name="Text Box 19"/>
            <p:cNvSpPr txBox="1">
              <a:spLocks noChangeArrowheads="1"/>
            </p:cNvSpPr>
            <p:nvPr/>
          </p:nvSpPr>
          <p:spPr bwMode="auto">
            <a:xfrm>
              <a:off x="5357382" y="3561932"/>
              <a:ext cx="83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长  度</a:t>
              </a:r>
            </a:p>
          </p:txBody>
        </p:sp>
        <p:sp>
          <p:nvSpPr>
            <p:cNvPr id="42" name="Text Box 20"/>
            <p:cNvSpPr txBox="1">
              <a:spLocks noChangeArrowheads="1"/>
            </p:cNvSpPr>
            <p:nvPr/>
          </p:nvSpPr>
          <p:spPr bwMode="auto">
            <a:xfrm>
              <a:off x="6460156" y="3546475"/>
              <a:ext cx="905892"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检验和</a:t>
              </a:r>
            </a:p>
          </p:txBody>
        </p:sp>
        <p:sp>
          <p:nvSpPr>
            <p:cNvPr id="43" name="Text Box 21"/>
            <p:cNvSpPr txBox="1">
              <a:spLocks noChangeArrowheads="1"/>
            </p:cNvSpPr>
            <p:nvPr/>
          </p:nvSpPr>
          <p:spPr bwMode="auto">
            <a:xfrm>
              <a:off x="5487988" y="5410657"/>
              <a:ext cx="1294236"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数         据</a:t>
              </a:r>
            </a:p>
          </p:txBody>
        </p:sp>
        <p:sp>
          <p:nvSpPr>
            <p:cNvPr id="44" name="Text Box 22"/>
            <p:cNvSpPr txBox="1">
              <a:spLocks noChangeArrowheads="1"/>
            </p:cNvSpPr>
            <p:nvPr/>
          </p:nvSpPr>
          <p:spPr bwMode="auto">
            <a:xfrm>
              <a:off x="2373313" y="5418138"/>
              <a:ext cx="83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首  部</a:t>
              </a:r>
            </a:p>
          </p:txBody>
        </p:sp>
        <p:sp>
          <p:nvSpPr>
            <p:cNvPr id="45" name="Line 23"/>
            <p:cNvSpPr>
              <a:spLocks noChangeShapeType="1"/>
            </p:cNvSpPr>
            <p:nvPr/>
          </p:nvSpPr>
          <p:spPr bwMode="auto">
            <a:xfrm>
              <a:off x="5353050" y="240665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6" name="Line 24"/>
            <p:cNvSpPr>
              <a:spLocks noChangeShapeType="1"/>
            </p:cNvSpPr>
            <p:nvPr/>
          </p:nvSpPr>
          <p:spPr bwMode="auto">
            <a:xfrm>
              <a:off x="5886450" y="2406650"/>
              <a:ext cx="1588"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7" name="Line 25"/>
            <p:cNvSpPr>
              <a:spLocks noChangeShapeType="1"/>
            </p:cNvSpPr>
            <p:nvPr/>
          </p:nvSpPr>
          <p:spPr bwMode="auto">
            <a:xfrm>
              <a:off x="6419850" y="240665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8" name="Text Box 26"/>
            <p:cNvSpPr txBox="1">
              <a:spLocks noChangeArrowheads="1"/>
            </p:cNvSpPr>
            <p:nvPr/>
          </p:nvSpPr>
          <p:spPr bwMode="auto">
            <a:xfrm>
              <a:off x="6435630" y="2420937"/>
              <a:ext cx="1161764"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rPr>
                <a:t>UDP</a:t>
              </a:r>
              <a:r>
                <a:rPr kumimoji="1" lang="zh-CN" altLang="en-US" sz="1600" dirty="0">
                  <a:latin typeface="+mj-ea"/>
                  <a:ea typeface="+mj-ea"/>
                </a:rPr>
                <a:t>长度</a:t>
              </a:r>
            </a:p>
          </p:txBody>
        </p:sp>
        <p:sp>
          <p:nvSpPr>
            <p:cNvPr id="49" name="Text Box 27"/>
            <p:cNvSpPr txBox="1">
              <a:spLocks noChangeArrowheads="1"/>
            </p:cNvSpPr>
            <p:nvPr/>
          </p:nvSpPr>
          <p:spPr bwMode="auto">
            <a:xfrm>
              <a:off x="1371650" y="2420937"/>
              <a:ext cx="1251918"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源 </a:t>
              </a:r>
              <a:r>
                <a:rPr kumimoji="1" lang="en-US" altLang="zh-CN" sz="1600" dirty="0">
                  <a:latin typeface="+mj-ea"/>
                  <a:ea typeface="+mj-ea"/>
                </a:rPr>
                <a:t>IP </a:t>
              </a:r>
              <a:r>
                <a:rPr kumimoji="1" lang="zh-CN" altLang="en-US" sz="1600" dirty="0">
                  <a:latin typeface="+mj-ea"/>
                  <a:ea typeface="+mj-ea"/>
                </a:rPr>
                <a:t>地址</a:t>
              </a:r>
            </a:p>
          </p:txBody>
        </p:sp>
        <p:sp>
          <p:nvSpPr>
            <p:cNvPr id="50" name="Text Box 28"/>
            <p:cNvSpPr txBox="1">
              <a:spLocks noChangeArrowheads="1"/>
            </p:cNvSpPr>
            <p:nvPr/>
          </p:nvSpPr>
          <p:spPr bwMode="auto">
            <a:xfrm>
              <a:off x="3549233" y="2427912"/>
              <a:ext cx="1484198"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目的 </a:t>
              </a:r>
              <a:r>
                <a:rPr kumimoji="1" lang="en-US" altLang="zh-CN" sz="1600" dirty="0">
                  <a:latin typeface="+mj-ea"/>
                  <a:ea typeface="+mj-ea"/>
                </a:rPr>
                <a:t>IP </a:t>
              </a:r>
              <a:r>
                <a:rPr kumimoji="1" lang="zh-CN" altLang="en-US" sz="1600" dirty="0">
                  <a:latin typeface="+mj-ea"/>
                  <a:ea typeface="+mj-ea"/>
                </a:rPr>
                <a:t>地址</a:t>
              </a:r>
            </a:p>
          </p:txBody>
        </p:sp>
        <p:sp>
          <p:nvSpPr>
            <p:cNvPr id="51" name="Text Box 29"/>
            <p:cNvSpPr txBox="1">
              <a:spLocks noChangeArrowheads="1"/>
            </p:cNvSpPr>
            <p:nvPr/>
          </p:nvSpPr>
          <p:spPr bwMode="auto">
            <a:xfrm>
              <a:off x="5454650" y="2427912"/>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rPr>
                <a:t>0</a:t>
              </a:r>
            </a:p>
          </p:txBody>
        </p:sp>
        <p:sp>
          <p:nvSpPr>
            <p:cNvPr id="52" name="Text Box 30"/>
            <p:cNvSpPr txBox="1">
              <a:spLocks noChangeArrowheads="1"/>
            </p:cNvSpPr>
            <p:nvPr/>
          </p:nvSpPr>
          <p:spPr bwMode="auto">
            <a:xfrm>
              <a:off x="5888038" y="2443618"/>
              <a:ext cx="4812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rPr>
                <a:t>17</a:t>
              </a:r>
            </a:p>
          </p:txBody>
        </p:sp>
        <p:sp>
          <p:nvSpPr>
            <p:cNvPr id="53" name="Line 31"/>
            <p:cNvSpPr>
              <a:spLocks noChangeShapeType="1"/>
            </p:cNvSpPr>
            <p:nvPr/>
          </p:nvSpPr>
          <p:spPr bwMode="auto">
            <a:xfrm>
              <a:off x="2225675" y="6062663"/>
              <a:ext cx="6594475" cy="0"/>
            </a:xfrm>
            <a:prstGeom prst="line">
              <a:avLst/>
            </a:prstGeom>
            <a:noFill/>
            <a:ln w="952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4" name="Rectangle 32"/>
            <p:cNvSpPr>
              <a:spLocks noChangeArrowheads="1"/>
            </p:cNvSpPr>
            <p:nvPr/>
          </p:nvSpPr>
          <p:spPr bwMode="auto">
            <a:xfrm>
              <a:off x="4810125" y="5908675"/>
              <a:ext cx="1173163" cy="2921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5" name="Text Box 33"/>
            <p:cNvSpPr txBox="1">
              <a:spLocks noChangeArrowheads="1"/>
            </p:cNvSpPr>
            <p:nvPr/>
          </p:nvSpPr>
          <p:spPr bwMode="auto">
            <a:xfrm>
              <a:off x="4764088" y="5883275"/>
              <a:ext cx="1186589"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IP </a:t>
              </a:r>
              <a:r>
                <a:rPr kumimoji="1" lang="zh-CN" altLang="en-US" sz="1600">
                  <a:latin typeface="+mj-ea"/>
                  <a:ea typeface="+mj-ea"/>
                </a:rPr>
                <a:t>数据报</a:t>
              </a:r>
            </a:p>
          </p:txBody>
        </p:sp>
        <p:sp>
          <p:nvSpPr>
            <p:cNvPr id="56" name="Text Box 34"/>
            <p:cNvSpPr txBox="1">
              <a:spLocks noChangeArrowheads="1"/>
            </p:cNvSpPr>
            <p:nvPr/>
          </p:nvSpPr>
          <p:spPr bwMode="auto">
            <a:xfrm>
              <a:off x="287338" y="2024063"/>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字节</a:t>
              </a:r>
            </a:p>
          </p:txBody>
        </p:sp>
        <p:sp>
          <p:nvSpPr>
            <p:cNvPr id="57" name="Text Box 35"/>
            <p:cNvSpPr txBox="1">
              <a:spLocks noChangeArrowheads="1"/>
            </p:cNvSpPr>
            <p:nvPr/>
          </p:nvSpPr>
          <p:spPr bwMode="auto">
            <a:xfrm>
              <a:off x="1831975" y="200183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4</a:t>
              </a:r>
            </a:p>
          </p:txBody>
        </p:sp>
        <p:sp>
          <p:nvSpPr>
            <p:cNvPr id="58" name="Text Box 36"/>
            <p:cNvSpPr txBox="1">
              <a:spLocks noChangeArrowheads="1"/>
            </p:cNvSpPr>
            <p:nvPr/>
          </p:nvSpPr>
          <p:spPr bwMode="auto">
            <a:xfrm>
              <a:off x="4059238" y="200183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4</a:t>
              </a:r>
            </a:p>
          </p:txBody>
        </p:sp>
        <p:sp>
          <p:nvSpPr>
            <p:cNvPr id="59" name="Text Box 37"/>
            <p:cNvSpPr txBox="1">
              <a:spLocks noChangeArrowheads="1"/>
            </p:cNvSpPr>
            <p:nvPr/>
          </p:nvSpPr>
          <p:spPr bwMode="auto">
            <a:xfrm>
              <a:off x="5454650" y="200183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1</a:t>
              </a:r>
            </a:p>
          </p:txBody>
        </p:sp>
        <p:sp>
          <p:nvSpPr>
            <p:cNvPr id="60" name="Text Box 38"/>
            <p:cNvSpPr txBox="1">
              <a:spLocks noChangeArrowheads="1"/>
            </p:cNvSpPr>
            <p:nvPr/>
          </p:nvSpPr>
          <p:spPr bwMode="auto">
            <a:xfrm>
              <a:off x="5975350" y="200183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1</a:t>
              </a:r>
            </a:p>
          </p:txBody>
        </p:sp>
        <p:sp>
          <p:nvSpPr>
            <p:cNvPr id="61" name="Text Box 39"/>
            <p:cNvSpPr txBox="1">
              <a:spLocks noChangeArrowheads="1"/>
            </p:cNvSpPr>
            <p:nvPr/>
          </p:nvSpPr>
          <p:spPr bwMode="auto">
            <a:xfrm>
              <a:off x="6762750" y="200183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2</a:t>
              </a:r>
            </a:p>
          </p:txBody>
        </p:sp>
        <p:sp>
          <p:nvSpPr>
            <p:cNvPr id="62" name="Text Box 40"/>
            <p:cNvSpPr txBox="1">
              <a:spLocks noChangeArrowheads="1"/>
            </p:cNvSpPr>
            <p:nvPr/>
          </p:nvSpPr>
          <p:spPr bwMode="auto">
            <a:xfrm>
              <a:off x="1957388" y="3171825"/>
              <a:ext cx="4812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12</a:t>
              </a:r>
            </a:p>
          </p:txBody>
        </p:sp>
        <p:sp>
          <p:nvSpPr>
            <p:cNvPr id="63" name="Text Box 41"/>
            <p:cNvSpPr txBox="1">
              <a:spLocks noChangeArrowheads="1"/>
            </p:cNvSpPr>
            <p:nvPr/>
          </p:nvSpPr>
          <p:spPr bwMode="auto">
            <a:xfrm>
              <a:off x="3227388" y="317658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2</a:t>
              </a:r>
            </a:p>
          </p:txBody>
        </p:sp>
        <p:sp>
          <p:nvSpPr>
            <p:cNvPr id="64" name="Text Box 42"/>
            <p:cNvSpPr txBox="1">
              <a:spLocks noChangeArrowheads="1"/>
            </p:cNvSpPr>
            <p:nvPr/>
          </p:nvSpPr>
          <p:spPr bwMode="auto">
            <a:xfrm>
              <a:off x="4452938" y="317658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2</a:t>
              </a:r>
            </a:p>
          </p:txBody>
        </p:sp>
        <p:sp>
          <p:nvSpPr>
            <p:cNvPr id="65" name="Text Box 43"/>
            <p:cNvSpPr txBox="1">
              <a:spLocks noChangeArrowheads="1"/>
            </p:cNvSpPr>
            <p:nvPr/>
          </p:nvSpPr>
          <p:spPr bwMode="auto">
            <a:xfrm>
              <a:off x="5522913" y="317658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2</a:t>
              </a:r>
            </a:p>
          </p:txBody>
        </p:sp>
        <p:sp>
          <p:nvSpPr>
            <p:cNvPr id="66" name="Text Box 44"/>
            <p:cNvSpPr txBox="1">
              <a:spLocks noChangeArrowheads="1"/>
            </p:cNvSpPr>
            <p:nvPr/>
          </p:nvSpPr>
          <p:spPr bwMode="auto">
            <a:xfrm>
              <a:off x="6740525" y="317658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2</a:t>
              </a:r>
            </a:p>
          </p:txBody>
        </p:sp>
        <p:sp>
          <p:nvSpPr>
            <p:cNvPr id="67" name="Text Box 45"/>
            <p:cNvSpPr txBox="1">
              <a:spLocks noChangeArrowheads="1"/>
            </p:cNvSpPr>
            <p:nvPr/>
          </p:nvSpPr>
          <p:spPr bwMode="auto">
            <a:xfrm>
              <a:off x="903558" y="3206749"/>
              <a:ext cx="692150"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字节</a:t>
              </a:r>
            </a:p>
          </p:txBody>
        </p:sp>
        <p:sp>
          <p:nvSpPr>
            <p:cNvPr id="68" name="Text Box 46"/>
            <p:cNvSpPr txBox="1">
              <a:spLocks noChangeArrowheads="1"/>
            </p:cNvSpPr>
            <p:nvPr/>
          </p:nvSpPr>
          <p:spPr bwMode="auto">
            <a:xfrm>
              <a:off x="304728" y="5376862"/>
              <a:ext cx="1138172"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发送在前</a:t>
              </a:r>
            </a:p>
          </p:txBody>
        </p:sp>
        <p:sp>
          <p:nvSpPr>
            <p:cNvPr id="69" name="AutoShape 47"/>
            <p:cNvSpPr>
              <a:spLocks noChangeArrowheads="1"/>
            </p:cNvSpPr>
            <p:nvPr/>
          </p:nvSpPr>
          <p:spPr bwMode="auto">
            <a:xfrm>
              <a:off x="5951142" y="5186254"/>
              <a:ext cx="341979" cy="265113"/>
            </a:xfrm>
            <a:prstGeom prst="downArrow">
              <a:avLst>
                <a:gd name="adj1" fmla="val 50000"/>
                <a:gd name="adj2" fmla="val 37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0" name="Rectangle 48"/>
            <p:cNvSpPr>
              <a:spLocks noChangeArrowheads="1"/>
            </p:cNvSpPr>
            <p:nvPr/>
          </p:nvSpPr>
          <p:spPr bwMode="auto">
            <a:xfrm>
              <a:off x="4427538" y="4437063"/>
              <a:ext cx="4392612" cy="457200"/>
            </a:xfrm>
            <a:prstGeom prst="rect">
              <a:avLst/>
            </a:prstGeom>
            <a:solidFill>
              <a:srgbClr val="FF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1" name="Text Box 49"/>
            <p:cNvSpPr txBox="1">
              <a:spLocks noChangeArrowheads="1"/>
            </p:cNvSpPr>
            <p:nvPr/>
          </p:nvSpPr>
          <p:spPr bwMode="auto">
            <a:xfrm>
              <a:off x="5983288" y="4479925"/>
              <a:ext cx="1294236"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数         据</a:t>
              </a:r>
            </a:p>
          </p:txBody>
        </p:sp>
        <p:sp>
          <p:nvSpPr>
            <p:cNvPr id="72" name="Text Box 50"/>
            <p:cNvSpPr txBox="1">
              <a:spLocks noChangeArrowheads="1"/>
            </p:cNvSpPr>
            <p:nvPr/>
          </p:nvSpPr>
          <p:spPr bwMode="auto">
            <a:xfrm>
              <a:off x="3487738" y="4479925"/>
              <a:ext cx="83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首  部</a:t>
              </a:r>
            </a:p>
          </p:txBody>
        </p:sp>
        <p:sp>
          <p:nvSpPr>
            <p:cNvPr id="73" name="AutoShape 51"/>
            <p:cNvSpPr>
              <a:spLocks/>
            </p:cNvSpPr>
            <p:nvPr/>
          </p:nvSpPr>
          <p:spPr bwMode="auto">
            <a:xfrm rot="16200000">
              <a:off x="6032500" y="2373313"/>
              <a:ext cx="168275" cy="5391150"/>
            </a:xfrm>
            <a:prstGeom prst="leftBrace">
              <a:avLst>
                <a:gd name="adj1" fmla="val 266981"/>
                <a:gd name="adj2" fmla="val 50000"/>
              </a:avLst>
            </a:prstGeom>
            <a:noFill/>
            <a:ln w="28575">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4" name="Text Box 52"/>
            <p:cNvSpPr txBox="1">
              <a:spLocks noChangeArrowheads="1"/>
            </p:cNvSpPr>
            <p:nvPr/>
          </p:nvSpPr>
          <p:spPr bwMode="auto">
            <a:xfrm>
              <a:off x="1258888" y="4437063"/>
              <a:ext cx="1919723"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UDP </a:t>
              </a:r>
              <a:r>
                <a:rPr kumimoji="1" lang="zh-CN" altLang="en-US" sz="1600">
                  <a:latin typeface="+mj-ea"/>
                  <a:ea typeface="+mj-ea"/>
                </a:rPr>
                <a:t>用户数据报</a:t>
              </a:r>
            </a:p>
          </p:txBody>
        </p:sp>
      </p:grpSp>
    </p:spTree>
    <p:extLst>
      <p:ext uri="{BB962C8B-B14F-4D97-AF65-F5344CB8AC3E}">
        <p14:creationId xmlns:p14="http://schemas.microsoft.com/office/powerpoint/2010/main" val="1640455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6" name="内容占位符 5"/>
          <p:cNvSpPr>
            <a:spLocks noGrp="1"/>
          </p:cNvSpPr>
          <p:nvPr>
            <p:ph idx="1"/>
          </p:nvPr>
        </p:nvSpPr>
        <p:spPr/>
        <p:txBody>
          <a:bodyPr/>
          <a:lstStyle/>
          <a:p>
            <a:r>
              <a:rPr lang="zh-CN" altLang="en-US" dirty="0" smtClean="0"/>
              <a:t>用户数据报</a:t>
            </a:r>
            <a:r>
              <a:rPr lang="en-US" altLang="zh-CN" dirty="0" smtClean="0"/>
              <a:t>UDP</a:t>
            </a:r>
            <a:r>
              <a:rPr lang="zh-CN" altLang="en-US" dirty="0" smtClean="0"/>
              <a:t>有两个字段：数据字段和首部字段。首部字段很简单，只有</a:t>
            </a:r>
            <a:r>
              <a:rPr lang="en-US" altLang="zh-CN" dirty="0" smtClean="0"/>
              <a:t>8</a:t>
            </a:r>
            <a:r>
              <a:rPr lang="zh-CN" altLang="en-US" dirty="0" smtClean="0"/>
              <a:t>个字节，由四个字段组成，每个字段的长度都是两个字节。</a:t>
            </a:r>
            <a:endParaRPr lang="en-US" altLang="zh-CN" dirty="0" smtClean="0"/>
          </a:p>
          <a:p>
            <a:r>
              <a:rPr lang="zh-CN" altLang="en-US" dirty="0"/>
              <a:t>各字段</a:t>
            </a:r>
            <a:r>
              <a:rPr lang="zh-CN" altLang="en-US" dirty="0" smtClean="0"/>
              <a:t>意义为：</a:t>
            </a:r>
            <a:endParaRPr lang="en-US" altLang="zh-CN" dirty="0" smtClean="0"/>
          </a:p>
          <a:p>
            <a:pPr lvl="1"/>
            <a:r>
              <a:rPr lang="zh-CN" altLang="en-US" dirty="0"/>
              <a:t>源端口</a:t>
            </a:r>
            <a:r>
              <a:rPr lang="zh-CN" altLang="en-US" dirty="0" smtClean="0"/>
              <a:t>：源端口号。在需要对方回信时选用。不需要时可用全</a:t>
            </a:r>
            <a:r>
              <a:rPr lang="en-US" altLang="zh-CN" dirty="0" smtClean="0"/>
              <a:t>0</a:t>
            </a:r>
            <a:r>
              <a:rPr lang="zh-CN" altLang="en-US" dirty="0" smtClean="0"/>
              <a:t>。</a:t>
            </a:r>
            <a:endParaRPr lang="en-US" altLang="zh-CN" dirty="0" smtClean="0"/>
          </a:p>
          <a:p>
            <a:pPr lvl="1"/>
            <a:r>
              <a:rPr lang="zh-CN" altLang="en-US" dirty="0"/>
              <a:t>目的端口</a:t>
            </a:r>
            <a:r>
              <a:rPr lang="zh-CN" altLang="en-US" dirty="0" smtClean="0"/>
              <a:t>：目的端口号。在终点交付报文时必须要使用到。</a:t>
            </a:r>
            <a:endParaRPr lang="en-US" altLang="zh-CN" dirty="0" smtClean="0"/>
          </a:p>
          <a:p>
            <a:pPr lvl="1"/>
            <a:r>
              <a:rPr lang="zh-CN" altLang="en-US" dirty="0"/>
              <a:t>长度</a:t>
            </a:r>
            <a:r>
              <a:rPr lang="zh-CN" altLang="en-US" dirty="0" smtClean="0"/>
              <a:t>：</a:t>
            </a:r>
            <a:r>
              <a:rPr lang="en-US" altLang="zh-CN" dirty="0" smtClean="0"/>
              <a:t>UDP</a:t>
            </a:r>
            <a:r>
              <a:rPr lang="zh-CN" altLang="en-US" dirty="0" smtClean="0"/>
              <a:t>用户数据报的长度，最小值为</a:t>
            </a:r>
            <a:r>
              <a:rPr lang="en-US" altLang="zh-CN" dirty="0" smtClean="0"/>
              <a:t>8</a:t>
            </a:r>
            <a:r>
              <a:rPr lang="zh-CN" altLang="en-US" dirty="0" smtClean="0"/>
              <a:t>。</a:t>
            </a:r>
            <a:endParaRPr lang="en-US" altLang="zh-CN" dirty="0" smtClean="0"/>
          </a:p>
          <a:p>
            <a:pPr lvl="1"/>
            <a:r>
              <a:rPr lang="zh-CN" altLang="en-US" dirty="0" smtClean="0"/>
              <a:t>检验和：检测</a:t>
            </a:r>
            <a:r>
              <a:rPr lang="en-US" altLang="zh-CN" dirty="0" smtClean="0"/>
              <a:t>UDP</a:t>
            </a:r>
            <a:r>
              <a:rPr lang="zh-CN" altLang="en-US" dirty="0" smtClean="0"/>
              <a:t>用户数据报在传输时是否有错。</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27</a:t>
            </a:fld>
            <a:endParaRPr lang="en-US" altLang="zh-CN"/>
          </a:p>
        </p:txBody>
      </p:sp>
      <p:sp>
        <p:nvSpPr>
          <p:cNvPr id="5" name="文本占位符 4"/>
          <p:cNvSpPr>
            <a:spLocks noGrp="1"/>
          </p:cNvSpPr>
          <p:nvPr>
            <p:ph type="body" sz="quarter" idx="13"/>
          </p:nvPr>
        </p:nvSpPr>
        <p:spPr/>
        <p:txBody>
          <a:bodyPr/>
          <a:lstStyle/>
          <a:p>
            <a:r>
              <a:rPr lang="en-US" altLang="zh-CN" dirty="0" smtClean="0"/>
              <a:t>2.1 UDP</a:t>
            </a:r>
            <a:r>
              <a:rPr lang="zh-CN" altLang="en-US" dirty="0" smtClean="0"/>
              <a:t>首部格式</a:t>
            </a:r>
            <a:endParaRPr lang="zh-CN" altLang="en-US" dirty="0"/>
          </a:p>
        </p:txBody>
      </p:sp>
    </p:spTree>
    <p:extLst>
      <p:ext uri="{BB962C8B-B14F-4D97-AF65-F5344CB8AC3E}">
        <p14:creationId xmlns:p14="http://schemas.microsoft.com/office/powerpoint/2010/main" val="2099125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6" name="内容占位符 5"/>
          <p:cNvSpPr>
            <a:spLocks noGrp="1"/>
          </p:cNvSpPr>
          <p:nvPr>
            <p:ph idx="1"/>
          </p:nvPr>
        </p:nvSpPr>
        <p:spPr/>
        <p:txBody>
          <a:bodyPr/>
          <a:lstStyle/>
          <a:p>
            <a:r>
              <a:rPr lang="zh-CN" altLang="en-US" dirty="0"/>
              <a:t>当</a:t>
            </a:r>
            <a:r>
              <a:rPr lang="zh-CN" altLang="en-US" dirty="0" smtClean="0"/>
              <a:t>运输层从</a:t>
            </a:r>
            <a:r>
              <a:rPr lang="en-US" altLang="zh-CN" dirty="0" smtClean="0"/>
              <a:t>IP</a:t>
            </a:r>
            <a:r>
              <a:rPr lang="zh-CN" altLang="en-US" dirty="0" smtClean="0"/>
              <a:t>层收到</a:t>
            </a:r>
            <a:r>
              <a:rPr lang="en-US" altLang="zh-CN" dirty="0" smtClean="0"/>
              <a:t>UDP</a:t>
            </a:r>
            <a:r>
              <a:rPr lang="zh-CN" altLang="en-US" dirty="0" smtClean="0"/>
              <a:t>数据报时，就根据首部中的目的端口，把</a:t>
            </a:r>
            <a:r>
              <a:rPr lang="en-US" altLang="zh-CN" dirty="0" smtClean="0"/>
              <a:t>UDP</a:t>
            </a:r>
            <a:r>
              <a:rPr lang="zh-CN" altLang="en-US" dirty="0" smtClean="0"/>
              <a:t>数据报通过相应的端口，上交到相应的应用进程。</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28</a:t>
            </a:fld>
            <a:endParaRPr lang="en-US" altLang="zh-CN"/>
          </a:p>
        </p:txBody>
      </p:sp>
      <p:sp>
        <p:nvSpPr>
          <p:cNvPr id="5" name="文本占位符 4"/>
          <p:cNvSpPr>
            <a:spLocks noGrp="1"/>
          </p:cNvSpPr>
          <p:nvPr>
            <p:ph type="body" sz="quarter" idx="13"/>
          </p:nvPr>
        </p:nvSpPr>
        <p:spPr/>
        <p:txBody>
          <a:bodyPr/>
          <a:lstStyle/>
          <a:p>
            <a:r>
              <a:rPr lang="en-US" altLang="zh-CN" dirty="0" smtClean="0"/>
              <a:t>2.1 UDP</a:t>
            </a:r>
            <a:r>
              <a:rPr lang="zh-CN" altLang="en-US" dirty="0" smtClean="0"/>
              <a:t>首部格式</a:t>
            </a:r>
            <a:endParaRPr lang="zh-CN" altLang="en-US" dirty="0"/>
          </a:p>
        </p:txBody>
      </p:sp>
      <p:grpSp>
        <p:nvGrpSpPr>
          <p:cNvPr id="7" name="Group 14"/>
          <p:cNvGrpSpPr>
            <a:grpSpLocks/>
          </p:cNvGrpSpPr>
          <p:nvPr/>
        </p:nvGrpSpPr>
        <p:grpSpPr bwMode="auto">
          <a:xfrm>
            <a:off x="2412285" y="2573362"/>
            <a:ext cx="4184967" cy="2372370"/>
            <a:chOff x="1655" y="663"/>
            <a:chExt cx="1951" cy="1316"/>
          </a:xfrm>
          <a:effectLst/>
        </p:grpSpPr>
        <p:sp>
          <p:nvSpPr>
            <p:cNvPr id="8" name="Rectangle 4"/>
            <p:cNvSpPr>
              <a:spLocks noChangeArrowheads="1"/>
            </p:cNvSpPr>
            <p:nvPr/>
          </p:nvSpPr>
          <p:spPr bwMode="auto">
            <a:xfrm>
              <a:off x="2290" y="1752"/>
              <a:ext cx="681" cy="227"/>
            </a:xfrm>
            <a:prstGeom prst="rect">
              <a:avLst/>
            </a:prstGeom>
            <a:solidFill>
              <a:srgbClr val="FFFF00"/>
            </a:solidFill>
            <a:ln w="9525">
              <a:solidFill>
                <a:schemeClr val="tx1"/>
              </a:solidFill>
              <a:miter lim="800000"/>
              <a:headEnd/>
              <a:tailEnd/>
            </a:ln>
            <a:effectLst/>
          </p:spPr>
          <p:txBody>
            <a:bodyPr wrap="none" anchor="ctr"/>
            <a:lstStyle/>
            <a:p>
              <a:pPr algn="ctr"/>
              <a:r>
                <a:rPr lang="en-US" altLang="zh-CN" sz="1600" dirty="0" smtClean="0">
                  <a:latin typeface="+mj-ea"/>
                  <a:ea typeface="+mj-ea"/>
                </a:rPr>
                <a:t>IP</a:t>
              </a:r>
              <a:r>
                <a:rPr lang="zh-CN" altLang="en-US" sz="1600" dirty="0" smtClean="0">
                  <a:latin typeface="+mj-ea"/>
                  <a:ea typeface="+mj-ea"/>
                </a:rPr>
                <a:t>层</a:t>
              </a:r>
              <a:endParaRPr lang="zh-CN" altLang="en-US" sz="1600" dirty="0">
                <a:latin typeface="+mj-ea"/>
                <a:ea typeface="+mj-ea"/>
              </a:endParaRPr>
            </a:p>
          </p:txBody>
        </p:sp>
        <p:sp>
          <p:nvSpPr>
            <p:cNvPr id="9" name="Text Box 5"/>
            <p:cNvSpPr txBox="1">
              <a:spLocks noChangeArrowheads="1"/>
            </p:cNvSpPr>
            <p:nvPr/>
          </p:nvSpPr>
          <p:spPr bwMode="auto">
            <a:xfrm>
              <a:off x="2699" y="1499"/>
              <a:ext cx="796" cy="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dirty="0">
                  <a:latin typeface="+mj-ea"/>
                  <a:ea typeface="+mj-ea"/>
                </a:rPr>
                <a:t>UDP </a:t>
              </a:r>
              <a:r>
                <a:rPr lang="zh-CN" altLang="en-US" sz="1600" dirty="0">
                  <a:latin typeface="+mj-ea"/>
                  <a:ea typeface="+mj-ea"/>
                </a:rPr>
                <a:t>数据报到达</a:t>
              </a:r>
            </a:p>
          </p:txBody>
        </p:sp>
        <p:sp>
          <p:nvSpPr>
            <p:cNvPr id="10" name="Rectangle 6"/>
            <p:cNvSpPr>
              <a:spLocks noChangeArrowheads="1"/>
            </p:cNvSpPr>
            <p:nvPr/>
          </p:nvSpPr>
          <p:spPr bwMode="auto">
            <a:xfrm>
              <a:off x="2381" y="663"/>
              <a:ext cx="499" cy="227"/>
            </a:xfrm>
            <a:prstGeom prst="rect">
              <a:avLst/>
            </a:prstGeom>
            <a:solidFill>
              <a:srgbClr val="92D050"/>
            </a:solidFill>
            <a:ln w="9525">
              <a:solidFill>
                <a:schemeClr val="tx1"/>
              </a:solidFill>
              <a:miter lim="800000"/>
              <a:headEnd/>
              <a:tailEnd/>
            </a:ln>
            <a:effectLst/>
          </p:spPr>
          <p:txBody>
            <a:bodyPr wrap="none" anchor="ctr"/>
            <a:lstStyle/>
            <a:p>
              <a:pPr algn="ctr"/>
              <a:r>
                <a:rPr lang="zh-CN" altLang="en-US" sz="1600">
                  <a:latin typeface="+mj-ea"/>
                  <a:ea typeface="+mj-ea"/>
                </a:rPr>
                <a:t>端口 </a:t>
              </a:r>
              <a:r>
                <a:rPr lang="en-US" altLang="zh-CN" sz="1600">
                  <a:latin typeface="+mj-ea"/>
                  <a:ea typeface="+mj-ea"/>
                </a:rPr>
                <a:t>2</a:t>
              </a:r>
            </a:p>
          </p:txBody>
        </p:sp>
        <p:sp>
          <p:nvSpPr>
            <p:cNvPr id="11" name="Line 7"/>
            <p:cNvSpPr>
              <a:spLocks noChangeShapeType="1"/>
            </p:cNvSpPr>
            <p:nvPr/>
          </p:nvSpPr>
          <p:spPr bwMode="auto">
            <a:xfrm flipV="1">
              <a:off x="2630" y="1434"/>
              <a:ext cx="0" cy="31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 name="Line 8"/>
            <p:cNvSpPr>
              <a:spLocks noChangeShapeType="1"/>
            </p:cNvSpPr>
            <p:nvPr/>
          </p:nvSpPr>
          <p:spPr bwMode="auto">
            <a:xfrm flipV="1">
              <a:off x="2630" y="890"/>
              <a:ext cx="0" cy="318"/>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3" name="Line 9"/>
            <p:cNvSpPr>
              <a:spLocks noChangeShapeType="1"/>
            </p:cNvSpPr>
            <p:nvPr/>
          </p:nvSpPr>
          <p:spPr bwMode="auto">
            <a:xfrm flipV="1">
              <a:off x="2766" y="890"/>
              <a:ext cx="477" cy="318"/>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4" name="Line 10"/>
            <p:cNvSpPr>
              <a:spLocks noChangeShapeType="1"/>
            </p:cNvSpPr>
            <p:nvPr/>
          </p:nvSpPr>
          <p:spPr bwMode="auto">
            <a:xfrm flipH="1" flipV="1">
              <a:off x="2018" y="890"/>
              <a:ext cx="477" cy="318"/>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5" name="Rectangle 11"/>
            <p:cNvSpPr>
              <a:spLocks noChangeArrowheads="1"/>
            </p:cNvSpPr>
            <p:nvPr/>
          </p:nvSpPr>
          <p:spPr bwMode="auto">
            <a:xfrm>
              <a:off x="3107" y="663"/>
              <a:ext cx="499" cy="227"/>
            </a:xfrm>
            <a:prstGeom prst="rect">
              <a:avLst/>
            </a:prstGeom>
            <a:solidFill>
              <a:srgbClr val="92D050"/>
            </a:solidFill>
            <a:ln w="9525">
              <a:solidFill>
                <a:schemeClr val="tx1"/>
              </a:solidFill>
              <a:miter lim="800000"/>
              <a:headEnd/>
              <a:tailEnd/>
            </a:ln>
            <a:effectLst/>
          </p:spPr>
          <p:txBody>
            <a:bodyPr wrap="none" anchor="ctr"/>
            <a:lstStyle/>
            <a:p>
              <a:pPr algn="ctr"/>
              <a:r>
                <a:rPr lang="zh-CN" altLang="en-US" sz="1600">
                  <a:latin typeface="+mj-ea"/>
                  <a:ea typeface="+mj-ea"/>
                </a:rPr>
                <a:t>端口 </a:t>
              </a:r>
              <a:r>
                <a:rPr lang="en-US" altLang="zh-CN" sz="1600">
                  <a:latin typeface="+mj-ea"/>
                  <a:ea typeface="+mj-ea"/>
                </a:rPr>
                <a:t>3</a:t>
              </a:r>
            </a:p>
          </p:txBody>
        </p:sp>
        <p:sp>
          <p:nvSpPr>
            <p:cNvPr id="16" name="Rectangle 12"/>
            <p:cNvSpPr>
              <a:spLocks noChangeArrowheads="1"/>
            </p:cNvSpPr>
            <p:nvPr/>
          </p:nvSpPr>
          <p:spPr bwMode="auto">
            <a:xfrm>
              <a:off x="1655" y="663"/>
              <a:ext cx="499" cy="227"/>
            </a:xfrm>
            <a:prstGeom prst="rect">
              <a:avLst/>
            </a:prstGeom>
            <a:solidFill>
              <a:srgbClr val="92D050"/>
            </a:solidFill>
            <a:ln w="9525">
              <a:solidFill>
                <a:schemeClr val="tx1"/>
              </a:solidFill>
              <a:miter lim="800000"/>
              <a:headEnd/>
              <a:tailEnd/>
            </a:ln>
            <a:effectLst/>
          </p:spPr>
          <p:txBody>
            <a:bodyPr wrap="none" anchor="ctr"/>
            <a:lstStyle/>
            <a:p>
              <a:pPr algn="ctr"/>
              <a:r>
                <a:rPr lang="zh-CN" altLang="en-US" sz="1600">
                  <a:latin typeface="+mj-ea"/>
                  <a:ea typeface="+mj-ea"/>
                </a:rPr>
                <a:t>端口 </a:t>
              </a:r>
              <a:r>
                <a:rPr lang="en-US" altLang="zh-CN" sz="1600">
                  <a:latin typeface="+mj-ea"/>
                  <a:ea typeface="+mj-ea"/>
                </a:rPr>
                <a:t>1</a:t>
              </a:r>
            </a:p>
          </p:txBody>
        </p:sp>
        <p:sp>
          <p:nvSpPr>
            <p:cNvPr id="17" name="Rectangle 13"/>
            <p:cNvSpPr>
              <a:spLocks noChangeArrowheads="1"/>
            </p:cNvSpPr>
            <p:nvPr/>
          </p:nvSpPr>
          <p:spPr bwMode="auto">
            <a:xfrm>
              <a:off x="2290" y="1207"/>
              <a:ext cx="681" cy="227"/>
            </a:xfrm>
            <a:prstGeom prst="rect">
              <a:avLst/>
            </a:prstGeom>
            <a:solidFill>
              <a:srgbClr val="FFFFCC"/>
            </a:solidFill>
            <a:ln w="9525">
              <a:solidFill>
                <a:schemeClr val="tx1"/>
              </a:solidFill>
              <a:miter lim="800000"/>
              <a:headEnd/>
              <a:tailEnd/>
            </a:ln>
            <a:effectLst/>
          </p:spPr>
          <p:txBody>
            <a:bodyPr wrap="none" anchor="ctr"/>
            <a:lstStyle/>
            <a:p>
              <a:pPr algn="ctr"/>
              <a:r>
                <a:rPr lang="en-US" altLang="zh-CN" sz="1600" dirty="0" smtClean="0">
                  <a:latin typeface="+mj-ea"/>
                  <a:ea typeface="+mj-ea"/>
                </a:rPr>
                <a:t>UDP</a:t>
              </a:r>
              <a:r>
                <a:rPr lang="zh-CN" altLang="en-US" sz="1600" dirty="0" smtClean="0">
                  <a:latin typeface="+mj-ea"/>
                  <a:ea typeface="+mj-ea"/>
                </a:rPr>
                <a:t>分用</a:t>
              </a:r>
              <a:endParaRPr lang="zh-CN" altLang="en-US" sz="1600" dirty="0">
                <a:latin typeface="+mj-ea"/>
                <a:ea typeface="+mj-ea"/>
              </a:endParaRPr>
            </a:p>
          </p:txBody>
        </p:sp>
      </p:grpSp>
    </p:spTree>
    <p:extLst>
      <p:ext uri="{BB962C8B-B14F-4D97-AF65-F5344CB8AC3E}">
        <p14:creationId xmlns:p14="http://schemas.microsoft.com/office/powerpoint/2010/main" val="4206143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6" name="内容占位符 5"/>
          <p:cNvSpPr>
            <a:spLocks noGrp="1"/>
          </p:cNvSpPr>
          <p:nvPr>
            <p:ph idx="1"/>
          </p:nvPr>
        </p:nvSpPr>
        <p:spPr/>
        <p:txBody>
          <a:bodyPr/>
          <a:lstStyle/>
          <a:p>
            <a:r>
              <a:rPr lang="zh-CN" altLang="en-US" dirty="0" smtClean="0"/>
              <a:t>在计算校验和时，在</a:t>
            </a:r>
            <a:r>
              <a:rPr lang="en-US" altLang="zh-CN" dirty="0" smtClean="0"/>
              <a:t>UDP</a:t>
            </a:r>
            <a:r>
              <a:rPr lang="zh-CN" altLang="en-US" dirty="0" smtClean="0"/>
              <a:t>用户数据报之前增加</a:t>
            </a:r>
            <a:r>
              <a:rPr lang="en-US" altLang="zh-CN" dirty="0" smtClean="0"/>
              <a:t>12</a:t>
            </a:r>
            <a:r>
              <a:rPr lang="zh-CN" altLang="en-US" dirty="0" smtClean="0"/>
              <a:t>个字节的伪首部。它只在计算时使用，既不向上也不向下传送。仅仅为了计算校验和。</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29</a:t>
            </a:fld>
            <a:endParaRPr lang="en-US" altLang="zh-CN"/>
          </a:p>
        </p:txBody>
      </p:sp>
      <p:sp>
        <p:nvSpPr>
          <p:cNvPr id="5" name="文本占位符 4"/>
          <p:cNvSpPr>
            <a:spLocks noGrp="1"/>
          </p:cNvSpPr>
          <p:nvPr>
            <p:ph type="body" sz="quarter" idx="13"/>
          </p:nvPr>
        </p:nvSpPr>
        <p:spPr/>
        <p:txBody>
          <a:bodyPr/>
          <a:lstStyle/>
          <a:p>
            <a:r>
              <a:rPr lang="en-US" altLang="zh-CN" dirty="0" smtClean="0"/>
              <a:t>2.1 UDP</a:t>
            </a:r>
            <a:r>
              <a:rPr lang="zh-CN" altLang="en-US" dirty="0" smtClean="0"/>
              <a:t>首部格式</a:t>
            </a:r>
            <a:endParaRPr lang="zh-CN" altLang="en-US" dirty="0"/>
          </a:p>
        </p:txBody>
      </p:sp>
      <p:grpSp>
        <p:nvGrpSpPr>
          <p:cNvPr id="18" name="组合 17"/>
          <p:cNvGrpSpPr/>
          <p:nvPr/>
        </p:nvGrpSpPr>
        <p:grpSpPr>
          <a:xfrm>
            <a:off x="2012340" y="2711808"/>
            <a:ext cx="5562929" cy="2807485"/>
            <a:chOff x="287338" y="2001838"/>
            <a:chExt cx="8532812" cy="4306318"/>
          </a:xfrm>
        </p:grpSpPr>
        <p:sp>
          <p:nvSpPr>
            <p:cNvPr id="19" name="Rectangle 2"/>
            <p:cNvSpPr>
              <a:spLocks noChangeArrowheads="1"/>
            </p:cNvSpPr>
            <p:nvPr/>
          </p:nvSpPr>
          <p:spPr bwMode="auto">
            <a:xfrm>
              <a:off x="2268538" y="5373688"/>
              <a:ext cx="1079500" cy="457200"/>
            </a:xfrm>
            <a:prstGeom prst="rect">
              <a:avLst/>
            </a:prstGeom>
            <a:solidFill>
              <a:srgbClr val="CC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0" name="Freeform 3"/>
            <p:cNvSpPr>
              <a:spLocks/>
            </p:cNvSpPr>
            <p:nvPr/>
          </p:nvSpPr>
          <p:spPr bwMode="auto">
            <a:xfrm>
              <a:off x="2849563" y="4006850"/>
              <a:ext cx="4633912" cy="438150"/>
            </a:xfrm>
            <a:custGeom>
              <a:avLst/>
              <a:gdLst>
                <a:gd name="T0" fmla="*/ 0 w 2919"/>
                <a:gd name="T1" fmla="*/ 0 h 276"/>
                <a:gd name="T2" fmla="*/ 2919 w 2919"/>
                <a:gd name="T3" fmla="*/ 0 h 276"/>
                <a:gd name="T4" fmla="*/ 1066 w 2919"/>
                <a:gd name="T5" fmla="*/ 276 h 276"/>
                <a:gd name="T6" fmla="*/ 346 w 2919"/>
                <a:gd name="T7" fmla="*/ 268 h 276"/>
                <a:gd name="T8" fmla="*/ 0 w 2919"/>
                <a:gd name="T9" fmla="*/ 0 h 276"/>
              </a:gdLst>
              <a:ahLst/>
              <a:cxnLst>
                <a:cxn ang="0">
                  <a:pos x="T0" y="T1"/>
                </a:cxn>
                <a:cxn ang="0">
                  <a:pos x="T2" y="T3"/>
                </a:cxn>
                <a:cxn ang="0">
                  <a:pos x="T4" y="T5"/>
                </a:cxn>
                <a:cxn ang="0">
                  <a:pos x="T6" y="T7"/>
                </a:cxn>
                <a:cxn ang="0">
                  <a:pos x="T8" y="T9"/>
                </a:cxn>
              </a:cxnLst>
              <a:rect l="0" t="0" r="r" b="b"/>
              <a:pathLst>
                <a:path w="2919" h="276">
                  <a:moveTo>
                    <a:pt x="0" y="0"/>
                  </a:moveTo>
                  <a:lnTo>
                    <a:pt x="2919" y="0"/>
                  </a:lnTo>
                  <a:lnTo>
                    <a:pt x="1066" y="276"/>
                  </a:lnTo>
                  <a:lnTo>
                    <a:pt x="346" y="268"/>
                  </a:lnTo>
                  <a:lnTo>
                    <a:pt x="0" y="0"/>
                  </a:lnTo>
                  <a:close/>
                </a:path>
              </a:pathLst>
            </a:custGeom>
            <a:gradFill rotWithShape="1">
              <a:gsLst>
                <a:gs pos="0">
                  <a:srgbClr val="CCECFF">
                    <a:gamma/>
                    <a:shade val="81961"/>
                    <a:invGamma/>
                  </a:srgbClr>
                </a:gs>
                <a:gs pos="100000">
                  <a:srgbClr val="CCEC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1" name="Rectangle 4"/>
            <p:cNvSpPr>
              <a:spLocks noChangeArrowheads="1"/>
            </p:cNvSpPr>
            <p:nvPr/>
          </p:nvSpPr>
          <p:spPr bwMode="auto">
            <a:xfrm>
              <a:off x="3346450" y="4437063"/>
              <a:ext cx="1081088" cy="457200"/>
            </a:xfrm>
            <a:prstGeom prst="rect">
              <a:avLst/>
            </a:prstGeom>
            <a:solidFill>
              <a:srgbClr val="CCE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2" name="AutoShape 6"/>
            <p:cNvSpPr>
              <a:spLocks noChangeArrowheads="1"/>
            </p:cNvSpPr>
            <p:nvPr/>
          </p:nvSpPr>
          <p:spPr bwMode="auto">
            <a:xfrm>
              <a:off x="1470025" y="5464175"/>
              <a:ext cx="798513" cy="288925"/>
            </a:xfrm>
            <a:prstGeom prst="leftArrow">
              <a:avLst>
                <a:gd name="adj1" fmla="val 50000"/>
                <a:gd name="adj2" fmla="val 69093"/>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3" name="Freeform 7"/>
            <p:cNvSpPr>
              <a:spLocks/>
            </p:cNvSpPr>
            <p:nvPr/>
          </p:nvSpPr>
          <p:spPr bwMode="auto">
            <a:xfrm>
              <a:off x="890588" y="2863850"/>
              <a:ext cx="6681787" cy="685800"/>
            </a:xfrm>
            <a:custGeom>
              <a:avLst/>
              <a:gdLst>
                <a:gd name="T0" fmla="*/ 0 w 3600"/>
                <a:gd name="T1" fmla="*/ 0 h 432"/>
                <a:gd name="T2" fmla="*/ 3600 w 3600"/>
                <a:gd name="T3" fmla="*/ 0 h 432"/>
                <a:gd name="T4" fmla="*/ 1056 w 3600"/>
                <a:gd name="T5" fmla="*/ 432 h 432"/>
                <a:gd name="T6" fmla="*/ 384 w 3600"/>
                <a:gd name="T7" fmla="*/ 432 h 432"/>
                <a:gd name="T8" fmla="*/ 0 w 3600"/>
                <a:gd name="T9" fmla="*/ 0 h 432"/>
              </a:gdLst>
              <a:ahLst/>
              <a:cxnLst>
                <a:cxn ang="0">
                  <a:pos x="T0" y="T1"/>
                </a:cxn>
                <a:cxn ang="0">
                  <a:pos x="T2" y="T3"/>
                </a:cxn>
                <a:cxn ang="0">
                  <a:pos x="T4" y="T5"/>
                </a:cxn>
                <a:cxn ang="0">
                  <a:pos x="T6" y="T7"/>
                </a:cxn>
                <a:cxn ang="0">
                  <a:pos x="T8" y="T9"/>
                </a:cxn>
              </a:cxnLst>
              <a:rect l="0" t="0" r="r" b="b"/>
              <a:pathLst>
                <a:path w="3600" h="432">
                  <a:moveTo>
                    <a:pt x="0" y="0"/>
                  </a:moveTo>
                  <a:lnTo>
                    <a:pt x="3600" y="0"/>
                  </a:lnTo>
                  <a:lnTo>
                    <a:pt x="1056" y="432"/>
                  </a:lnTo>
                  <a:lnTo>
                    <a:pt x="384" y="432"/>
                  </a:lnTo>
                  <a:lnTo>
                    <a:pt x="0" y="0"/>
                  </a:lnTo>
                  <a:close/>
                </a:path>
              </a:pathLst>
            </a:custGeom>
            <a:gradFill rotWithShape="1">
              <a:gsLst>
                <a:gs pos="0">
                  <a:srgbClr val="FFFF99">
                    <a:gamma/>
                    <a:shade val="69804"/>
                    <a:invGamma/>
                  </a:srgbClr>
                </a:gs>
                <a:gs pos="100000">
                  <a:srgbClr val="FFFF9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4" name="Rectangle 8"/>
            <p:cNvSpPr>
              <a:spLocks noChangeArrowheads="1"/>
            </p:cNvSpPr>
            <p:nvPr/>
          </p:nvSpPr>
          <p:spPr bwMode="auto">
            <a:xfrm>
              <a:off x="2849563" y="3549650"/>
              <a:ext cx="4633912" cy="457200"/>
            </a:xfrm>
            <a:prstGeom prst="rect">
              <a:avLst/>
            </a:prstGeom>
            <a:solidFill>
              <a:srgbClr val="CCE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5" name="Rectangle 9"/>
            <p:cNvSpPr>
              <a:spLocks noChangeArrowheads="1"/>
            </p:cNvSpPr>
            <p:nvPr/>
          </p:nvSpPr>
          <p:spPr bwMode="auto">
            <a:xfrm>
              <a:off x="3348038" y="5376863"/>
              <a:ext cx="5472112" cy="457200"/>
            </a:xfrm>
            <a:prstGeom prst="rect">
              <a:avLst/>
            </a:prstGeom>
            <a:solidFill>
              <a:srgbClr val="CC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6" name="Line 10"/>
            <p:cNvSpPr>
              <a:spLocks noChangeShapeType="1"/>
            </p:cNvSpPr>
            <p:nvPr/>
          </p:nvSpPr>
          <p:spPr bwMode="auto">
            <a:xfrm>
              <a:off x="4008438" y="3549650"/>
              <a:ext cx="1587"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7" name="Rectangle 11"/>
            <p:cNvSpPr>
              <a:spLocks noChangeArrowheads="1"/>
            </p:cNvSpPr>
            <p:nvPr/>
          </p:nvSpPr>
          <p:spPr bwMode="auto">
            <a:xfrm>
              <a:off x="895350" y="2406650"/>
              <a:ext cx="6684963" cy="4572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8" name="Line 12"/>
            <p:cNvSpPr>
              <a:spLocks noChangeShapeType="1"/>
            </p:cNvSpPr>
            <p:nvPr/>
          </p:nvSpPr>
          <p:spPr bwMode="auto">
            <a:xfrm>
              <a:off x="3121025" y="2406650"/>
              <a:ext cx="3175"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9" name="Line 13"/>
            <p:cNvSpPr>
              <a:spLocks noChangeShapeType="1"/>
            </p:cNvSpPr>
            <p:nvPr/>
          </p:nvSpPr>
          <p:spPr bwMode="auto">
            <a:xfrm>
              <a:off x="5165725" y="3549650"/>
              <a:ext cx="3175"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30" name="Line 14"/>
            <p:cNvSpPr>
              <a:spLocks noChangeShapeType="1"/>
            </p:cNvSpPr>
            <p:nvPr/>
          </p:nvSpPr>
          <p:spPr bwMode="auto">
            <a:xfrm>
              <a:off x="6324600" y="3549650"/>
              <a:ext cx="1588"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31" name="Freeform 15"/>
            <p:cNvSpPr>
              <a:spLocks/>
            </p:cNvSpPr>
            <p:nvPr/>
          </p:nvSpPr>
          <p:spPr bwMode="auto">
            <a:xfrm>
              <a:off x="1600200" y="3549650"/>
              <a:ext cx="1249363" cy="457200"/>
            </a:xfrm>
            <a:custGeom>
              <a:avLst/>
              <a:gdLst>
                <a:gd name="T0" fmla="*/ 672 w 672"/>
                <a:gd name="T1" fmla="*/ 288 h 288"/>
                <a:gd name="T2" fmla="*/ 0 w 672"/>
                <a:gd name="T3" fmla="*/ 288 h 288"/>
                <a:gd name="T4" fmla="*/ 0 w 672"/>
                <a:gd name="T5" fmla="*/ 0 h 288"/>
                <a:gd name="T6" fmla="*/ 672 w 672"/>
                <a:gd name="T7" fmla="*/ 0 h 288"/>
              </a:gdLst>
              <a:ahLst/>
              <a:cxnLst>
                <a:cxn ang="0">
                  <a:pos x="T0" y="T1"/>
                </a:cxn>
                <a:cxn ang="0">
                  <a:pos x="T2" y="T3"/>
                </a:cxn>
                <a:cxn ang="0">
                  <a:pos x="T4" y="T5"/>
                </a:cxn>
                <a:cxn ang="0">
                  <a:pos x="T6" y="T7"/>
                </a:cxn>
              </a:cxnLst>
              <a:rect l="0" t="0" r="r" b="b"/>
              <a:pathLst>
                <a:path w="672" h="288">
                  <a:moveTo>
                    <a:pt x="672" y="288"/>
                  </a:moveTo>
                  <a:lnTo>
                    <a:pt x="0" y="288"/>
                  </a:lnTo>
                  <a:lnTo>
                    <a:pt x="0" y="0"/>
                  </a:lnTo>
                  <a:lnTo>
                    <a:pt x="672" y="0"/>
                  </a:lnTo>
                </a:path>
              </a:pathLst>
            </a:custGeom>
            <a:solidFill>
              <a:srgbClr val="FFFF99"/>
            </a:solidFill>
            <a:ln w="19050" cap="flat" cmpd="sng">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32" name="Text Box 16"/>
            <p:cNvSpPr txBox="1">
              <a:spLocks noChangeArrowheads="1"/>
            </p:cNvSpPr>
            <p:nvPr/>
          </p:nvSpPr>
          <p:spPr bwMode="auto">
            <a:xfrm>
              <a:off x="1771934" y="3546474"/>
              <a:ext cx="991388"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伪首部</a:t>
              </a:r>
            </a:p>
          </p:txBody>
        </p:sp>
        <p:sp>
          <p:nvSpPr>
            <p:cNvPr id="33" name="Text Box 17"/>
            <p:cNvSpPr txBox="1">
              <a:spLocks noChangeArrowheads="1"/>
            </p:cNvSpPr>
            <p:nvPr/>
          </p:nvSpPr>
          <p:spPr bwMode="auto">
            <a:xfrm>
              <a:off x="2981103" y="3546474"/>
              <a:ext cx="991388"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源端口</a:t>
              </a:r>
            </a:p>
          </p:txBody>
        </p:sp>
        <p:sp>
          <p:nvSpPr>
            <p:cNvPr id="34" name="Text Box 18"/>
            <p:cNvSpPr txBox="1">
              <a:spLocks noChangeArrowheads="1"/>
            </p:cNvSpPr>
            <p:nvPr/>
          </p:nvSpPr>
          <p:spPr bwMode="auto">
            <a:xfrm>
              <a:off x="4028347" y="3546474"/>
              <a:ext cx="1227432"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目的端口</a:t>
              </a:r>
            </a:p>
          </p:txBody>
        </p:sp>
        <p:sp>
          <p:nvSpPr>
            <p:cNvPr id="35" name="Text Box 19"/>
            <p:cNvSpPr txBox="1">
              <a:spLocks noChangeArrowheads="1"/>
            </p:cNvSpPr>
            <p:nvPr/>
          </p:nvSpPr>
          <p:spPr bwMode="auto">
            <a:xfrm>
              <a:off x="5357382" y="3561933"/>
              <a:ext cx="89303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长  度</a:t>
              </a:r>
            </a:p>
          </p:txBody>
        </p:sp>
        <p:sp>
          <p:nvSpPr>
            <p:cNvPr id="36" name="Text Box 20"/>
            <p:cNvSpPr txBox="1">
              <a:spLocks noChangeArrowheads="1"/>
            </p:cNvSpPr>
            <p:nvPr/>
          </p:nvSpPr>
          <p:spPr bwMode="auto">
            <a:xfrm>
              <a:off x="6460155" y="3546474"/>
              <a:ext cx="991388"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检验和</a:t>
              </a:r>
            </a:p>
          </p:txBody>
        </p:sp>
        <p:sp>
          <p:nvSpPr>
            <p:cNvPr id="37" name="Text Box 21"/>
            <p:cNvSpPr txBox="1">
              <a:spLocks noChangeArrowheads="1"/>
            </p:cNvSpPr>
            <p:nvPr/>
          </p:nvSpPr>
          <p:spPr bwMode="auto">
            <a:xfrm>
              <a:off x="5487988" y="5410657"/>
              <a:ext cx="1374960"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数         据</a:t>
              </a:r>
            </a:p>
          </p:txBody>
        </p:sp>
        <p:sp>
          <p:nvSpPr>
            <p:cNvPr id="38" name="Text Box 22"/>
            <p:cNvSpPr txBox="1">
              <a:spLocks noChangeArrowheads="1"/>
            </p:cNvSpPr>
            <p:nvPr/>
          </p:nvSpPr>
          <p:spPr bwMode="auto">
            <a:xfrm>
              <a:off x="2373313" y="5418138"/>
              <a:ext cx="89303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a:latin typeface="+mj-ea"/>
                  <a:ea typeface="+mj-ea"/>
                </a:rPr>
                <a:t>首  部</a:t>
              </a:r>
            </a:p>
          </p:txBody>
        </p:sp>
        <p:sp>
          <p:nvSpPr>
            <p:cNvPr id="39" name="Line 23"/>
            <p:cNvSpPr>
              <a:spLocks noChangeShapeType="1"/>
            </p:cNvSpPr>
            <p:nvPr/>
          </p:nvSpPr>
          <p:spPr bwMode="auto">
            <a:xfrm>
              <a:off x="5353050" y="240665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40" name="Line 24"/>
            <p:cNvSpPr>
              <a:spLocks noChangeShapeType="1"/>
            </p:cNvSpPr>
            <p:nvPr/>
          </p:nvSpPr>
          <p:spPr bwMode="auto">
            <a:xfrm>
              <a:off x="5886450" y="2406650"/>
              <a:ext cx="1588"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41" name="Line 25"/>
            <p:cNvSpPr>
              <a:spLocks noChangeShapeType="1"/>
            </p:cNvSpPr>
            <p:nvPr/>
          </p:nvSpPr>
          <p:spPr bwMode="auto">
            <a:xfrm>
              <a:off x="6419850" y="240665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42" name="Text Box 26"/>
            <p:cNvSpPr txBox="1">
              <a:spLocks noChangeArrowheads="1"/>
            </p:cNvSpPr>
            <p:nvPr/>
          </p:nvSpPr>
          <p:spPr bwMode="auto">
            <a:xfrm>
              <a:off x="6435630" y="2420937"/>
              <a:ext cx="1256938"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latin typeface="+mj-ea"/>
                  <a:ea typeface="+mj-ea"/>
                </a:rPr>
                <a:t>UDP</a:t>
              </a:r>
              <a:r>
                <a:rPr kumimoji="1" lang="zh-CN" altLang="en-US" sz="1200" dirty="0">
                  <a:latin typeface="+mj-ea"/>
                  <a:ea typeface="+mj-ea"/>
                </a:rPr>
                <a:t>长度</a:t>
              </a:r>
            </a:p>
          </p:txBody>
        </p:sp>
        <p:sp>
          <p:nvSpPr>
            <p:cNvPr id="43" name="Text Box 27"/>
            <p:cNvSpPr txBox="1">
              <a:spLocks noChangeArrowheads="1"/>
            </p:cNvSpPr>
            <p:nvPr/>
          </p:nvSpPr>
          <p:spPr bwMode="auto">
            <a:xfrm>
              <a:off x="1371649" y="2420937"/>
              <a:ext cx="1342997"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源 </a:t>
              </a:r>
              <a:r>
                <a:rPr kumimoji="1" lang="en-US" altLang="zh-CN" sz="1200" dirty="0">
                  <a:latin typeface="+mj-ea"/>
                  <a:ea typeface="+mj-ea"/>
                </a:rPr>
                <a:t>IP </a:t>
              </a:r>
              <a:r>
                <a:rPr kumimoji="1" lang="zh-CN" altLang="en-US" sz="1200" dirty="0">
                  <a:latin typeface="+mj-ea"/>
                  <a:ea typeface="+mj-ea"/>
                </a:rPr>
                <a:t>地址</a:t>
              </a:r>
            </a:p>
          </p:txBody>
        </p:sp>
        <p:sp>
          <p:nvSpPr>
            <p:cNvPr id="44" name="Text Box 28"/>
            <p:cNvSpPr txBox="1">
              <a:spLocks noChangeArrowheads="1"/>
            </p:cNvSpPr>
            <p:nvPr/>
          </p:nvSpPr>
          <p:spPr bwMode="auto">
            <a:xfrm>
              <a:off x="3549233" y="2427912"/>
              <a:ext cx="1579041"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目的 </a:t>
              </a:r>
              <a:r>
                <a:rPr kumimoji="1" lang="en-US" altLang="zh-CN" sz="1200" dirty="0">
                  <a:latin typeface="+mj-ea"/>
                  <a:ea typeface="+mj-ea"/>
                </a:rPr>
                <a:t>IP </a:t>
              </a:r>
              <a:r>
                <a:rPr kumimoji="1" lang="zh-CN" altLang="en-US" sz="1200" dirty="0">
                  <a:latin typeface="+mj-ea"/>
                  <a:ea typeface="+mj-ea"/>
                </a:rPr>
                <a:t>地址</a:t>
              </a:r>
            </a:p>
          </p:txBody>
        </p:sp>
        <p:sp>
          <p:nvSpPr>
            <p:cNvPr id="45" name="Text Box 29"/>
            <p:cNvSpPr txBox="1">
              <a:spLocks noChangeArrowheads="1"/>
            </p:cNvSpPr>
            <p:nvPr/>
          </p:nvSpPr>
          <p:spPr bwMode="auto">
            <a:xfrm>
              <a:off x="5454650" y="2427912"/>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latin typeface="+mj-ea"/>
                  <a:ea typeface="+mj-ea"/>
                </a:rPr>
                <a:t>0</a:t>
              </a:r>
            </a:p>
          </p:txBody>
        </p:sp>
        <p:sp>
          <p:nvSpPr>
            <p:cNvPr id="46" name="Text Box 30"/>
            <p:cNvSpPr txBox="1">
              <a:spLocks noChangeArrowheads="1"/>
            </p:cNvSpPr>
            <p:nvPr/>
          </p:nvSpPr>
          <p:spPr bwMode="auto">
            <a:xfrm>
              <a:off x="5888039" y="2443619"/>
              <a:ext cx="558639"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latin typeface="+mj-ea"/>
                  <a:ea typeface="+mj-ea"/>
                </a:rPr>
                <a:t>17</a:t>
              </a:r>
            </a:p>
          </p:txBody>
        </p:sp>
        <p:sp>
          <p:nvSpPr>
            <p:cNvPr id="47" name="Line 31"/>
            <p:cNvSpPr>
              <a:spLocks noChangeShapeType="1"/>
            </p:cNvSpPr>
            <p:nvPr/>
          </p:nvSpPr>
          <p:spPr bwMode="auto">
            <a:xfrm>
              <a:off x="2225675" y="6062663"/>
              <a:ext cx="6594475" cy="0"/>
            </a:xfrm>
            <a:prstGeom prst="line">
              <a:avLst/>
            </a:prstGeom>
            <a:noFill/>
            <a:ln w="952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48" name="Rectangle 32"/>
            <p:cNvSpPr>
              <a:spLocks noChangeArrowheads="1"/>
            </p:cNvSpPr>
            <p:nvPr/>
          </p:nvSpPr>
          <p:spPr bwMode="auto">
            <a:xfrm>
              <a:off x="4810125" y="5908675"/>
              <a:ext cx="1173163" cy="2921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49" name="Text Box 33"/>
            <p:cNvSpPr txBox="1">
              <a:spLocks noChangeArrowheads="1"/>
            </p:cNvSpPr>
            <p:nvPr/>
          </p:nvSpPr>
          <p:spPr bwMode="auto">
            <a:xfrm>
              <a:off x="4764087" y="5883275"/>
              <a:ext cx="1274151"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IP </a:t>
              </a:r>
              <a:r>
                <a:rPr kumimoji="1" lang="zh-CN" altLang="en-US" sz="1200">
                  <a:latin typeface="+mj-ea"/>
                  <a:ea typeface="+mj-ea"/>
                </a:rPr>
                <a:t>数据报</a:t>
              </a:r>
            </a:p>
          </p:txBody>
        </p:sp>
        <p:sp>
          <p:nvSpPr>
            <p:cNvPr id="50" name="Text Box 34"/>
            <p:cNvSpPr txBox="1">
              <a:spLocks noChangeArrowheads="1"/>
            </p:cNvSpPr>
            <p:nvPr/>
          </p:nvSpPr>
          <p:spPr bwMode="auto">
            <a:xfrm>
              <a:off x="287338" y="2024062"/>
              <a:ext cx="755344"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字节</a:t>
              </a:r>
            </a:p>
          </p:txBody>
        </p:sp>
        <p:sp>
          <p:nvSpPr>
            <p:cNvPr id="51" name="Text Box 35"/>
            <p:cNvSpPr txBox="1">
              <a:spLocks noChangeArrowheads="1"/>
            </p:cNvSpPr>
            <p:nvPr/>
          </p:nvSpPr>
          <p:spPr bwMode="auto">
            <a:xfrm>
              <a:off x="1831975" y="200183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4</a:t>
              </a:r>
            </a:p>
          </p:txBody>
        </p:sp>
        <p:sp>
          <p:nvSpPr>
            <p:cNvPr id="52" name="Text Box 36"/>
            <p:cNvSpPr txBox="1">
              <a:spLocks noChangeArrowheads="1"/>
            </p:cNvSpPr>
            <p:nvPr/>
          </p:nvSpPr>
          <p:spPr bwMode="auto">
            <a:xfrm>
              <a:off x="4059239" y="200183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4</a:t>
              </a:r>
            </a:p>
          </p:txBody>
        </p:sp>
        <p:sp>
          <p:nvSpPr>
            <p:cNvPr id="53" name="Text Box 37"/>
            <p:cNvSpPr txBox="1">
              <a:spLocks noChangeArrowheads="1"/>
            </p:cNvSpPr>
            <p:nvPr/>
          </p:nvSpPr>
          <p:spPr bwMode="auto">
            <a:xfrm>
              <a:off x="5454650" y="200183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1</a:t>
              </a:r>
            </a:p>
          </p:txBody>
        </p:sp>
        <p:sp>
          <p:nvSpPr>
            <p:cNvPr id="54" name="Text Box 38"/>
            <p:cNvSpPr txBox="1">
              <a:spLocks noChangeArrowheads="1"/>
            </p:cNvSpPr>
            <p:nvPr/>
          </p:nvSpPr>
          <p:spPr bwMode="auto">
            <a:xfrm>
              <a:off x="5975350" y="200183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1</a:t>
              </a:r>
            </a:p>
          </p:txBody>
        </p:sp>
        <p:sp>
          <p:nvSpPr>
            <p:cNvPr id="55" name="Text Box 39"/>
            <p:cNvSpPr txBox="1">
              <a:spLocks noChangeArrowheads="1"/>
            </p:cNvSpPr>
            <p:nvPr/>
          </p:nvSpPr>
          <p:spPr bwMode="auto">
            <a:xfrm>
              <a:off x="6762750" y="200183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2</a:t>
              </a:r>
            </a:p>
          </p:txBody>
        </p:sp>
        <p:sp>
          <p:nvSpPr>
            <p:cNvPr id="56" name="Text Box 40"/>
            <p:cNvSpPr txBox="1">
              <a:spLocks noChangeArrowheads="1"/>
            </p:cNvSpPr>
            <p:nvPr/>
          </p:nvSpPr>
          <p:spPr bwMode="auto">
            <a:xfrm>
              <a:off x="1957388" y="3171825"/>
              <a:ext cx="558639"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12</a:t>
              </a:r>
            </a:p>
          </p:txBody>
        </p:sp>
        <p:sp>
          <p:nvSpPr>
            <p:cNvPr id="57" name="Text Box 41"/>
            <p:cNvSpPr txBox="1">
              <a:spLocks noChangeArrowheads="1"/>
            </p:cNvSpPr>
            <p:nvPr/>
          </p:nvSpPr>
          <p:spPr bwMode="auto">
            <a:xfrm>
              <a:off x="3227389" y="317658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2</a:t>
              </a:r>
            </a:p>
          </p:txBody>
        </p:sp>
        <p:sp>
          <p:nvSpPr>
            <p:cNvPr id="58" name="Text Box 42"/>
            <p:cNvSpPr txBox="1">
              <a:spLocks noChangeArrowheads="1"/>
            </p:cNvSpPr>
            <p:nvPr/>
          </p:nvSpPr>
          <p:spPr bwMode="auto">
            <a:xfrm>
              <a:off x="4452937" y="317658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2</a:t>
              </a:r>
            </a:p>
          </p:txBody>
        </p:sp>
        <p:sp>
          <p:nvSpPr>
            <p:cNvPr id="59" name="Text Box 43"/>
            <p:cNvSpPr txBox="1">
              <a:spLocks noChangeArrowheads="1"/>
            </p:cNvSpPr>
            <p:nvPr/>
          </p:nvSpPr>
          <p:spPr bwMode="auto">
            <a:xfrm>
              <a:off x="5522913" y="317658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2</a:t>
              </a:r>
            </a:p>
          </p:txBody>
        </p:sp>
        <p:sp>
          <p:nvSpPr>
            <p:cNvPr id="60" name="Text Box 44"/>
            <p:cNvSpPr txBox="1">
              <a:spLocks noChangeArrowheads="1"/>
            </p:cNvSpPr>
            <p:nvPr/>
          </p:nvSpPr>
          <p:spPr bwMode="auto">
            <a:xfrm>
              <a:off x="6740525" y="317658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2</a:t>
              </a:r>
            </a:p>
          </p:txBody>
        </p:sp>
        <p:sp>
          <p:nvSpPr>
            <p:cNvPr id="61" name="Text Box 45"/>
            <p:cNvSpPr txBox="1">
              <a:spLocks noChangeArrowheads="1"/>
            </p:cNvSpPr>
            <p:nvPr/>
          </p:nvSpPr>
          <p:spPr bwMode="auto">
            <a:xfrm>
              <a:off x="903558" y="3206748"/>
              <a:ext cx="755344"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字节</a:t>
              </a:r>
            </a:p>
          </p:txBody>
        </p:sp>
        <p:sp>
          <p:nvSpPr>
            <p:cNvPr id="62" name="Text Box 46"/>
            <p:cNvSpPr txBox="1">
              <a:spLocks noChangeArrowheads="1"/>
            </p:cNvSpPr>
            <p:nvPr/>
          </p:nvSpPr>
          <p:spPr bwMode="auto">
            <a:xfrm>
              <a:off x="304727" y="5376862"/>
              <a:ext cx="1227432"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发送在前</a:t>
              </a:r>
            </a:p>
          </p:txBody>
        </p:sp>
        <p:sp>
          <p:nvSpPr>
            <p:cNvPr id="63" name="AutoShape 47"/>
            <p:cNvSpPr>
              <a:spLocks noChangeArrowheads="1"/>
            </p:cNvSpPr>
            <p:nvPr/>
          </p:nvSpPr>
          <p:spPr bwMode="auto">
            <a:xfrm>
              <a:off x="5951142" y="5186254"/>
              <a:ext cx="341979" cy="265113"/>
            </a:xfrm>
            <a:prstGeom prst="downArrow">
              <a:avLst>
                <a:gd name="adj1" fmla="val 50000"/>
                <a:gd name="adj2" fmla="val 37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4" name="Rectangle 48"/>
            <p:cNvSpPr>
              <a:spLocks noChangeArrowheads="1"/>
            </p:cNvSpPr>
            <p:nvPr/>
          </p:nvSpPr>
          <p:spPr bwMode="auto">
            <a:xfrm>
              <a:off x="4427538" y="4437063"/>
              <a:ext cx="4392612" cy="457200"/>
            </a:xfrm>
            <a:prstGeom prst="rect">
              <a:avLst/>
            </a:prstGeom>
            <a:solidFill>
              <a:srgbClr val="FF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5" name="Text Box 49"/>
            <p:cNvSpPr txBox="1">
              <a:spLocks noChangeArrowheads="1"/>
            </p:cNvSpPr>
            <p:nvPr/>
          </p:nvSpPr>
          <p:spPr bwMode="auto">
            <a:xfrm>
              <a:off x="5983287" y="4479925"/>
              <a:ext cx="1374960"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a:latin typeface="+mj-ea"/>
                  <a:ea typeface="+mj-ea"/>
                </a:rPr>
                <a:t>数         据</a:t>
              </a:r>
            </a:p>
          </p:txBody>
        </p:sp>
        <p:sp>
          <p:nvSpPr>
            <p:cNvPr id="66" name="Text Box 50"/>
            <p:cNvSpPr txBox="1">
              <a:spLocks noChangeArrowheads="1"/>
            </p:cNvSpPr>
            <p:nvPr/>
          </p:nvSpPr>
          <p:spPr bwMode="auto">
            <a:xfrm>
              <a:off x="3487739" y="4479925"/>
              <a:ext cx="89303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a:latin typeface="+mj-ea"/>
                  <a:ea typeface="+mj-ea"/>
                </a:rPr>
                <a:t>首  部</a:t>
              </a:r>
            </a:p>
          </p:txBody>
        </p:sp>
        <p:sp>
          <p:nvSpPr>
            <p:cNvPr id="67" name="AutoShape 51"/>
            <p:cNvSpPr>
              <a:spLocks/>
            </p:cNvSpPr>
            <p:nvPr/>
          </p:nvSpPr>
          <p:spPr bwMode="auto">
            <a:xfrm rot="16200000">
              <a:off x="6032500" y="2373313"/>
              <a:ext cx="168275" cy="5391150"/>
            </a:xfrm>
            <a:prstGeom prst="leftBrace">
              <a:avLst>
                <a:gd name="adj1" fmla="val 266981"/>
                <a:gd name="adj2" fmla="val 50000"/>
              </a:avLst>
            </a:prstGeom>
            <a:noFill/>
            <a:ln w="28575">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8" name="Text Box 52"/>
            <p:cNvSpPr txBox="1">
              <a:spLocks noChangeArrowheads="1"/>
            </p:cNvSpPr>
            <p:nvPr/>
          </p:nvSpPr>
          <p:spPr bwMode="auto">
            <a:xfrm>
              <a:off x="1258888" y="4437063"/>
              <a:ext cx="2033918"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UDP </a:t>
              </a:r>
              <a:r>
                <a:rPr kumimoji="1" lang="zh-CN" altLang="en-US" sz="1200">
                  <a:latin typeface="+mj-ea"/>
                  <a:ea typeface="+mj-ea"/>
                </a:rPr>
                <a:t>用户数据报</a:t>
              </a:r>
            </a:p>
          </p:txBody>
        </p:sp>
      </p:grpSp>
      <p:sp>
        <p:nvSpPr>
          <p:cNvPr id="3" name="矩形 2"/>
          <p:cNvSpPr/>
          <p:nvPr/>
        </p:nvSpPr>
        <p:spPr bwMode="auto">
          <a:xfrm>
            <a:off x="2868254" y="3720896"/>
            <a:ext cx="814517" cy="298071"/>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063118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本章教学计划</a:t>
            </a:r>
            <a:endParaRPr lang="zh-CN" altLang="en-US" dirty="0"/>
          </a:p>
        </p:txBody>
      </p:sp>
      <p:sp>
        <p:nvSpPr>
          <p:cNvPr id="3" name="内容占位符 2"/>
          <p:cNvSpPr>
            <a:spLocks noGrp="1"/>
          </p:cNvSpPr>
          <p:nvPr>
            <p:ph idx="1"/>
          </p:nvPr>
        </p:nvSpPr>
        <p:spPr/>
        <p:txBody>
          <a:bodyPr/>
          <a:lstStyle/>
          <a:p>
            <a:r>
              <a:rPr lang="zh-CN" altLang="en-US" dirty="0" smtClean="0"/>
              <a:t>概括介绍运输层协议的特点，以及进程之间的通信以及端口等重要概念。</a:t>
            </a:r>
            <a:endParaRPr lang="en-US" altLang="zh-CN" dirty="0" smtClean="0"/>
          </a:p>
          <a:p>
            <a:r>
              <a:rPr lang="zh-CN" altLang="en-US" dirty="0" smtClean="0"/>
              <a:t>讲述</a:t>
            </a:r>
            <a:r>
              <a:rPr lang="en-US" altLang="zh-CN" dirty="0" smtClean="0"/>
              <a:t>UDP</a:t>
            </a:r>
            <a:r>
              <a:rPr lang="zh-CN" altLang="en-US" dirty="0" smtClean="0"/>
              <a:t>和</a:t>
            </a:r>
            <a:r>
              <a:rPr lang="en-US" altLang="zh-CN" dirty="0" smtClean="0"/>
              <a:t>TCP</a:t>
            </a:r>
            <a:r>
              <a:rPr lang="zh-CN" altLang="en-US" dirty="0" smtClean="0"/>
              <a:t>协议。</a:t>
            </a:r>
            <a:endParaRPr lang="en-US" altLang="zh-CN" dirty="0" smtClean="0"/>
          </a:p>
          <a:p>
            <a:r>
              <a:rPr lang="zh-CN" altLang="en-US" dirty="0" smtClean="0"/>
              <a:t>重点讨论较为复杂的</a:t>
            </a:r>
            <a:r>
              <a:rPr lang="en-US" altLang="zh-CN" dirty="0" smtClean="0"/>
              <a:t>TCP</a:t>
            </a:r>
            <a:r>
              <a:rPr lang="zh-CN" altLang="en-US" dirty="0" smtClean="0"/>
              <a:t>协议：</a:t>
            </a:r>
            <a:endParaRPr lang="en-US" altLang="zh-CN" dirty="0" smtClean="0"/>
          </a:p>
          <a:p>
            <a:pPr lvl="1"/>
            <a:r>
              <a:rPr lang="en-US" altLang="zh-CN" dirty="0" smtClean="0"/>
              <a:t>TCP</a:t>
            </a:r>
            <a:r>
              <a:rPr lang="zh-CN" altLang="en-US" dirty="0" smtClean="0"/>
              <a:t>协议和可靠传输原理</a:t>
            </a:r>
            <a:endParaRPr lang="en-US" altLang="zh-CN" dirty="0"/>
          </a:p>
          <a:p>
            <a:pPr lvl="1"/>
            <a:r>
              <a:rPr lang="en-US" altLang="zh-CN" dirty="0" smtClean="0"/>
              <a:t>TCP</a:t>
            </a:r>
            <a:r>
              <a:rPr lang="zh-CN" altLang="en-US" dirty="0" smtClean="0"/>
              <a:t>的三个重要问题：滑动窗口、流量控制、拥塞控制</a:t>
            </a:r>
            <a:endParaRPr lang="en-US" altLang="zh-CN" dirty="0" smtClean="0"/>
          </a:p>
          <a:p>
            <a:pPr lvl="1"/>
            <a:r>
              <a:rPr lang="en-US" altLang="zh-CN" dirty="0" smtClean="0"/>
              <a:t>TCP</a:t>
            </a:r>
            <a:r>
              <a:rPr lang="zh-CN" altLang="en-US" dirty="0" smtClean="0"/>
              <a:t>连接管理</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a:t>
            </a:fld>
            <a:endParaRPr lang="en-US" altLang="zh-CN"/>
          </a:p>
        </p:txBody>
      </p:sp>
      <p:sp>
        <p:nvSpPr>
          <p:cNvPr id="5" name="文本占位符 4"/>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4645777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6" name="内容占位符 5"/>
          <p:cNvSpPr>
            <a:spLocks noGrp="1"/>
          </p:cNvSpPr>
          <p:nvPr>
            <p:ph idx="1"/>
          </p:nvPr>
        </p:nvSpPr>
        <p:spPr/>
        <p:txBody>
          <a:bodyPr/>
          <a:lstStyle/>
          <a:p>
            <a:r>
              <a:rPr lang="zh-CN" altLang="en-US" dirty="0" smtClean="0"/>
              <a:t>在计算校验和时，在</a:t>
            </a:r>
            <a:r>
              <a:rPr lang="en-US" altLang="zh-CN" dirty="0" smtClean="0"/>
              <a:t>UDP</a:t>
            </a:r>
            <a:r>
              <a:rPr lang="zh-CN" altLang="en-US" dirty="0" smtClean="0"/>
              <a:t>用户数据报之前增加</a:t>
            </a:r>
            <a:r>
              <a:rPr lang="en-US" altLang="zh-CN" dirty="0" smtClean="0"/>
              <a:t>12</a:t>
            </a:r>
            <a:r>
              <a:rPr lang="zh-CN" altLang="en-US" dirty="0" smtClean="0"/>
              <a:t>个字节的伪首部。它只在计算时使用，既不向上也不向下传送。仅仅为了计算校验和。</a:t>
            </a:r>
            <a:endParaRPr lang="en-US" altLang="zh-CN" dirty="0" smtClean="0"/>
          </a:p>
          <a:p>
            <a:endParaRPr lang="en-US" altLang="zh-CN" dirty="0"/>
          </a:p>
          <a:p>
            <a:r>
              <a:rPr lang="zh-CN" altLang="en-US" dirty="0" smtClean="0">
                <a:solidFill>
                  <a:srgbClr val="FF0000"/>
                </a:solidFill>
              </a:rPr>
              <a:t>现场讨论并演算：</a:t>
            </a:r>
            <a:r>
              <a:rPr lang="en-US" altLang="zh-CN" dirty="0" smtClean="0">
                <a:solidFill>
                  <a:srgbClr val="FF0000"/>
                </a:solidFill>
              </a:rPr>
              <a:t>UDP</a:t>
            </a:r>
            <a:r>
              <a:rPr lang="zh-CN" altLang="en-US" dirty="0" smtClean="0">
                <a:solidFill>
                  <a:srgbClr val="FF0000"/>
                </a:solidFill>
              </a:rPr>
              <a:t>检验和的计算</a:t>
            </a:r>
            <a:endParaRPr lang="en-US" altLang="zh-CN" dirty="0" smtClean="0">
              <a:solidFill>
                <a:srgbClr val="FF0000"/>
              </a:solidFill>
            </a:endParaRP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30</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spTree>
    <p:extLst>
      <p:ext uri="{BB962C8B-B14F-4D97-AF65-F5344CB8AC3E}">
        <p14:creationId xmlns:p14="http://schemas.microsoft.com/office/powerpoint/2010/main" val="37091926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31</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grpSp>
        <p:nvGrpSpPr>
          <p:cNvPr id="37" name="组合 36"/>
          <p:cNvGrpSpPr/>
          <p:nvPr/>
        </p:nvGrpSpPr>
        <p:grpSpPr>
          <a:xfrm>
            <a:off x="2045269" y="2163128"/>
            <a:ext cx="4527043" cy="3046423"/>
            <a:chOff x="-293177" y="1177925"/>
            <a:chExt cx="4527043" cy="3046423"/>
          </a:xfrm>
        </p:grpSpPr>
        <p:sp>
          <p:nvSpPr>
            <p:cNvPr id="7" name="Rectangle 36"/>
            <p:cNvSpPr>
              <a:spLocks noChangeArrowheads="1"/>
            </p:cNvSpPr>
            <p:nvPr/>
          </p:nvSpPr>
          <p:spPr bwMode="auto">
            <a:xfrm>
              <a:off x="3565526" y="3238500"/>
              <a:ext cx="653974" cy="31591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8" name="Rectangle 35"/>
            <p:cNvSpPr>
              <a:spLocks noChangeArrowheads="1"/>
            </p:cNvSpPr>
            <p:nvPr/>
          </p:nvSpPr>
          <p:spPr bwMode="auto">
            <a:xfrm>
              <a:off x="1619249" y="2205037"/>
              <a:ext cx="2593975" cy="6953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 name="Freeform 5"/>
            <p:cNvSpPr>
              <a:spLocks/>
            </p:cNvSpPr>
            <p:nvPr/>
          </p:nvSpPr>
          <p:spPr bwMode="auto">
            <a:xfrm>
              <a:off x="1619250" y="2900363"/>
              <a:ext cx="2597150" cy="673100"/>
            </a:xfrm>
            <a:custGeom>
              <a:avLst/>
              <a:gdLst>
                <a:gd name="T0" fmla="*/ 0 w 1536"/>
                <a:gd name="T1" fmla="*/ 0 h 480"/>
                <a:gd name="T2" fmla="*/ 1536 w 1536"/>
                <a:gd name="T3" fmla="*/ 0 h 480"/>
                <a:gd name="T4" fmla="*/ 1536 w 1536"/>
                <a:gd name="T5" fmla="*/ 240 h 480"/>
                <a:gd name="T6" fmla="*/ 1152 w 1536"/>
                <a:gd name="T7" fmla="*/ 240 h 480"/>
                <a:gd name="T8" fmla="*/ 1152 w 1536"/>
                <a:gd name="T9" fmla="*/ 480 h 480"/>
                <a:gd name="T10" fmla="*/ 0 w 1536"/>
                <a:gd name="T11" fmla="*/ 480 h 480"/>
                <a:gd name="T12" fmla="*/ 0 w 1536"/>
                <a:gd name="T13" fmla="*/ 0 h 480"/>
              </a:gdLst>
              <a:ahLst/>
              <a:cxnLst>
                <a:cxn ang="0">
                  <a:pos x="T0" y="T1"/>
                </a:cxn>
                <a:cxn ang="0">
                  <a:pos x="T2" y="T3"/>
                </a:cxn>
                <a:cxn ang="0">
                  <a:pos x="T4" y="T5"/>
                </a:cxn>
                <a:cxn ang="0">
                  <a:pos x="T6" y="T7"/>
                </a:cxn>
                <a:cxn ang="0">
                  <a:pos x="T8" y="T9"/>
                </a:cxn>
                <a:cxn ang="0">
                  <a:pos x="T10" y="T11"/>
                </a:cxn>
                <a:cxn ang="0">
                  <a:pos x="T12" y="T13"/>
                </a:cxn>
              </a:cxnLst>
              <a:rect l="0" t="0" r="r" b="b"/>
              <a:pathLst>
                <a:path w="1536" h="480">
                  <a:moveTo>
                    <a:pt x="0" y="0"/>
                  </a:moveTo>
                  <a:lnTo>
                    <a:pt x="1536" y="0"/>
                  </a:lnTo>
                  <a:lnTo>
                    <a:pt x="1536" y="240"/>
                  </a:lnTo>
                  <a:lnTo>
                    <a:pt x="1152" y="240"/>
                  </a:lnTo>
                  <a:lnTo>
                    <a:pt x="1152" y="480"/>
                  </a:lnTo>
                  <a:lnTo>
                    <a:pt x="0" y="480"/>
                  </a:lnTo>
                  <a:lnTo>
                    <a:pt x="0" y="0"/>
                  </a:lnTo>
                  <a:close/>
                </a:path>
              </a:pathLst>
            </a:cu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1" name="Rectangle 6"/>
            <p:cNvSpPr>
              <a:spLocks noChangeArrowheads="1"/>
            </p:cNvSpPr>
            <p:nvPr/>
          </p:nvSpPr>
          <p:spPr bwMode="auto">
            <a:xfrm>
              <a:off x="1619250" y="1190625"/>
              <a:ext cx="2597150" cy="10350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2" name="Rectangle 8"/>
            <p:cNvSpPr>
              <a:spLocks noChangeArrowheads="1"/>
            </p:cNvSpPr>
            <p:nvPr/>
          </p:nvSpPr>
          <p:spPr bwMode="auto">
            <a:xfrm>
              <a:off x="1620838" y="1190625"/>
              <a:ext cx="2592387" cy="23764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3" name="Line 9"/>
            <p:cNvSpPr>
              <a:spLocks noChangeShapeType="1"/>
            </p:cNvSpPr>
            <p:nvPr/>
          </p:nvSpPr>
          <p:spPr bwMode="auto">
            <a:xfrm>
              <a:off x="1619250" y="1552575"/>
              <a:ext cx="25971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4" name="Line 10"/>
            <p:cNvSpPr>
              <a:spLocks noChangeShapeType="1"/>
            </p:cNvSpPr>
            <p:nvPr/>
          </p:nvSpPr>
          <p:spPr bwMode="auto">
            <a:xfrm>
              <a:off x="1619250" y="1889125"/>
              <a:ext cx="25971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5" name="Line 11"/>
            <p:cNvSpPr>
              <a:spLocks noChangeShapeType="1"/>
            </p:cNvSpPr>
            <p:nvPr/>
          </p:nvSpPr>
          <p:spPr bwMode="auto">
            <a:xfrm>
              <a:off x="1619250" y="2225675"/>
              <a:ext cx="2597150" cy="15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6" name="Line 12"/>
            <p:cNvSpPr>
              <a:spLocks noChangeShapeType="1"/>
            </p:cNvSpPr>
            <p:nvPr/>
          </p:nvSpPr>
          <p:spPr bwMode="auto">
            <a:xfrm>
              <a:off x="1619250" y="2563813"/>
              <a:ext cx="2597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7" name="Line 13"/>
            <p:cNvSpPr>
              <a:spLocks noChangeShapeType="1"/>
            </p:cNvSpPr>
            <p:nvPr/>
          </p:nvSpPr>
          <p:spPr bwMode="auto">
            <a:xfrm>
              <a:off x="1620838" y="2900363"/>
              <a:ext cx="2597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8" name="Line 14"/>
            <p:cNvSpPr>
              <a:spLocks noChangeShapeType="1"/>
            </p:cNvSpPr>
            <p:nvPr/>
          </p:nvSpPr>
          <p:spPr bwMode="auto">
            <a:xfrm>
              <a:off x="1619250" y="3236913"/>
              <a:ext cx="2597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9" name="Line 15"/>
            <p:cNvSpPr>
              <a:spLocks noChangeShapeType="1"/>
            </p:cNvSpPr>
            <p:nvPr/>
          </p:nvSpPr>
          <p:spPr bwMode="auto">
            <a:xfrm>
              <a:off x="2917825" y="1889125"/>
              <a:ext cx="0" cy="1684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0" name="Line 16"/>
            <p:cNvSpPr>
              <a:spLocks noChangeShapeType="1"/>
            </p:cNvSpPr>
            <p:nvPr/>
          </p:nvSpPr>
          <p:spPr bwMode="auto">
            <a:xfrm>
              <a:off x="3565525" y="2900363"/>
              <a:ext cx="0" cy="673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1" name="Line 17"/>
            <p:cNvSpPr>
              <a:spLocks noChangeShapeType="1"/>
            </p:cNvSpPr>
            <p:nvPr/>
          </p:nvSpPr>
          <p:spPr bwMode="auto">
            <a:xfrm>
              <a:off x="2257425" y="2901949"/>
              <a:ext cx="0" cy="652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2" name="Line 18"/>
            <p:cNvSpPr>
              <a:spLocks noChangeShapeType="1"/>
            </p:cNvSpPr>
            <p:nvPr/>
          </p:nvSpPr>
          <p:spPr bwMode="auto">
            <a:xfrm>
              <a:off x="2267669" y="1889125"/>
              <a:ext cx="0" cy="336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3" name="Text Box 19"/>
            <p:cNvSpPr txBox="1">
              <a:spLocks noChangeArrowheads="1"/>
            </p:cNvSpPr>
            <p:nvPr/>
          </p:nvSpPr>
          <p:spPr bwMode="auto">
            <a:xfrm>
              <a:off x="2136987" y="1202750"/>
              <a:ext cx="15648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dirty="0">
                  <a:latin typeface="+mj-ea"/>
                  <a:ea typeface="+mj-ea"/>
                </a:rPr>
                <a:t>153.19.8.104</a:t>
              </a:r>
            </a:p>
          </p:txBody>
        </p:sp>
        <p:sp>
          <p:nvSpPr>
            <p:cNvPr id="24" name="Text Box 20"/>
            <p:cNvSpPr txBox="1">
              <a:spLocks noChangeArrowheads="1"/>
            </p:cNvSpPr>
            <p:nvPr/>
          </p:nvSpPr>
          <p:spPr bwMode="auto">
            <a:xfrm>
              <a:off x="2201136" y="1545126"/>
              <a:ext cx="1430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dirty="0">
                  <a:latin typeface="+mj-ea"/>
                  <a:ea typeface="+mj-ea"/>
                </a:rPr>
                <a:t>171.3.14.11</a:t>
              </a:r>
            </a:p>
          </p:txBody>
        </p:sp>
        <p:sp>
          <p:nvSpPr>
            <p:cNvPr id="25" name="AutoShape 22"/>
            <p:cNvSpPr>
              <a:spLocks/>
            </p:cNvSpPr>
            <p:nvPr/>
          </p:nvSpPr>
          <p:spPr bwMode="auto">
            <a:xfrm>
              <a:off x="1477963" y="1177925"/>
              <a:ext cx="69850" cy="1039813"/>
            </a:xfrm>
            <a:prstGeom prst="leftBrace">
              <a:avLst>
                <a:gd name="adj1" fmla="val 12405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26" name="AutoShape 23"/>
            <p:cNvSpPr>
              <a:spLocks/>
            </p:cNvSpPr>
            <p:nvPr/>
          </p:nvSpPr>
          <p:spPr bwMode="auto">
            <a:xfrm>
              <a:off x="1470025" y="2276475"/>
              <a:ext cx="77788" cy="604838"/>
            </a:xfrm>
            <a:prstGeom prst="leftBrace">
              <a:avLst>
                <a:gd name="adj1" fmla="val 6479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27" name="AutoShape 24"/>
            <p:cNvSpPr>
              <a:spLocks/>
            </p:cNvSpPr>
            <p:nvPr/>
          </p:nvSpPr>
          <p:spPr bwMode="auto">
            <a:xfrm>
              <a:off x="1476375" y="2917825"/>
              <a:ext cx="77788" cy="635000"/>
            </a:xfrm>
            <a:prstGeom prst="leftBrace">
              <a:avLst>
                <a:gd name="adj1" fmla="val 6802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28" name="Text Box 25"/>
            <p:cNvSpPr txBox="1">
              <a:spLocks noChangeArrowheads="1"/>
            </p:cNvSpPr>
            <p:nvPr/>
          </p:nvSpPr>
          <p:spPr bwMode="auto">
            <a:xfrm>
              <a:off x="-67867" y="1505998"/>
              <a:ext cx="1576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kumimoji="1" lang="en-US" altLang="zh-CN" dirty="0" smtClean="0">
                  <a:latin typeface="+mj-ea"/>
                  <a:ea typeface="+mj-ea"/>
                </a:rPr>
                <a:t>12</a:t>
              </a:r>
              <a:r>
                <a:rPr kumimoji="1" lang="zh-CN" altLang="en-US" dirty="0" smtClean="0">
                  <a:latin typeface="+mj-ea"/>
                  <a:ea typeface="+mj-ea"/>
                </a:rPr>
                <a:t>字伪</a:t>
              </a:r>
              <a:r>
                <a:rPr kumimoji="1" lang="zh-CN" altLang="en-US" dirty="0">
                  <a:latin typeface="+mj-ea"/>
                  <a:ea typeface="+mj-ea"/>
                </a:rPr>
                <a:t>首部</a:t>
              </a:r>
            </a:p>
          </p:txBody>
        </p:sp>
        <p:sp>
          <p:nvSpPr>
            <p:cNvPr id="29" name="Text Box 26"/>
            <p:cNvSpPr txBox="1">
              <a:spLocks noChangeArrowheads="1"/>
            </p:cNvSpPr>
            <p:nvPr/>
          </p:nvSpPr>
          <p:spPr bwMode="auto">
            <a:xfrm>
              <a:off x="-293177" y="2399191"/>
              <a:ext cx="18020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en-US" altLang="zh-CN" dirty="0">
                  <a:latin typeface="+mj-ea"/>
                  <a:ea typeface="+mj-ea"/>
                </a:rPr>
                <a:t>8 </a:t>
              </a:r>
              <a:r>
                <a:rPr kumimoji="1" lang="zh-CN" altLang="en-US" dirty="0" smtClean="0">
                  <a:latin typeface="+mj-ea"/>
                  <a:ea typeface="+mj-ea"/>
                </a:rPr>
                <a:t>字节</a:t>
              </a:r>
              <a:r>
                <a:rPr kumimoji="1" lang="en-US" altLang="zh-CN" dirty="0" smtClean="0">
                  <a:latin typeface="+mj-ea"/>
                  <a:ea typeface="+mj-ea"/>
                </a:rPr>
                <a:t>UDP</a:t>
              </a:r>
              <a:r>
                <a:rPr kumimoji="1" lang="zh-CN" altLang="en-US" dirty="0" smtClean="0">
                  <a:latin typeface="+mj-ea"/>
                  <a:ea typeface="+mj-ea"/>
                </a:rPr>
                <a:t>首部</a:t>
              </a:r>
              <a:endParaRPr kumimoji="1" lang="zh-CN" altLang="en-US" dirty="0">
                <a:latin typeface="+mj-ea"/>
                <a:ea typeface="+mj-ea"/>
              </a:endParaRPr>
            </a:p>
          </p:txBody>
        </p:sp>
        <p:sp>
          <p:nvSpPr>
            <p:cNvPr id="30" name="Text Box 27"/>
            <p:cNvSpPr txBox="1">
              <a:spLocks noChangeArrowheads="1"/>
            </p:cNvSpPr>
            <p:nvPr/>
          </p:nvSpPr>
          <p:spPr bwMode="auto">
            <a:xfrm>
              <a:off x="158447" y="3053834"/>
              <a:ext cx="13115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en-US" altLang="zh-CN" dirty="0">
                  <a:latin typeface="+mj-ea"/>
                  <a:ea typeface="+mj-ea"/>
                </a:rPr>
                <a:t>7 </a:t>
              </a:r>
              <a:r>
                <a:rPr kumimoji="1" lang="zh-CN" altLang="en-US" dirty="0" smtClean="0">
                  <a:latin typeface="+mj-ea"/>
                  <a:ea typeface="+mj-ea"/>
                </a:rPr>
                <a:t>字节数据</a:t>
              </a:r>
              <a:endParaRPr kumimoji="1" lang="zh-CN" altLang="en-US" dirty="0">
                <a:latin typeface="+mj-ea"/>
                <a:ea typeface="+mj-ea"/>
              </a:endParaRPr>
            </a:p>
          </p:txBody>
        </p:sp>
        <p:grpSp>
          <p:nvGrpSpPr>
            <p:cNvPr id="31" name="Group 34"/>
            <p:cNvGrpSpPr>
              <a:grpSpLocks/>
            </p:cNvGrpSpPr>
            <p:nvPr/>
          </p:nvGrpSpPr>
          <p:grpSpPr bwMode="auto">
            <a:xfrm>
              <a:off x="3587753" y="3494097"/>
              <a:ext cx="646113" cy="730251"/>
              <a:chOff x="1830" y="2763"/>
              <a:chExt cx="407" cy="460"/>
            </a:xfrm>
          </p:grpSpPr>
          <p:sp>
            <p:nvSpPr>
              <p:cNvPr id="32" name="Text Box 28"/>
              <p:cNvSpPr txBox="1">
                <a:spLocks noChangeArrowheads="1"/>
              </p:cNvSpPr>
              <p:nvPr/>
            </p:nvSpPr>
            <p:spPr bwMode="auto">
              <a:xfrm>
                <a:off x="1830" y="2990"/>
                <a:ext cx="40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dirty="0">
                    <a:latin typeface="+mj-ea"/>
                    <a:ea typeface="+mj-ea"/>
                  </a:rPr>
                  <a:t>填充</a:t>
                </a:r>
              </a:p>
            </p:txBody>
          </p:sp>
          <p:sp>
            <p:nvSpPr>
              <p:cNvPr id="33" name="Line 29"/>
              <p:cNvSpPr>
                <a:spLocks noChangeShapeType="1"/>
              </p:cNvSpPr>
              <p:nvPr/>
            </p:nvSpPr>
            <p:spPr bwMode="auto">
              <a:xfrm flipV="1">
                <a:off x="2024" y="2763"/>
                <a:ext cx="0" cy="262"/>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grpSp>
        <p:sp>
          <p:nvSpPr>
            <p:cNvPr id="36" name="Text Box 21"/>
            <p:cNvSpPr txBox="1">
              <a:spLocks noChangeArrowheads="1"/>
            </p:cNvSpPr>
            <p:nvPr/>
          </p:nvSpPr>
          <p:spPr bwMode="auto">
            <a:xfrm>
              <a:off x="1675862" y="1817123"/>
              <a:ext cx="2511131" cy="179196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ts val="2700"/>
                </a:lnSpc>
              </a:pPr>
              <a:r>
                <a:rPr kumimoji="1" lang="zh-CN" altLang="en-US" dirty="0" smtClean="0">
                  <a:latin typeface="+mj-ea"/>
                  <a:ea typeface="+mj-ea"/>
                </a:rPr>
                <a:t> 全</a:t>
              </a:r>
              <a:r>
                <a:rPr kumimoji="1" lang="en-US" altLang="zh-CN" dirty="0" smtClean="0">
                  <a:latin typeface="+mj-ea"/>
                  <a:ea typeface="+mj-ea"/>
                </a:rPr>
                <a:t>0    17          </a:t>
              </a:r>
              <a:r>
                <a:rPr kumimoji="1" lang="en-US" altLang="zh-CN" dirty="0">
                  <a:latin typeface="+mj-ea"/>
                  <a:ea typeface="+mj-ea"/>
                </a:rPr>
                <a:t>15</a:t>
              </a:r>
            </a:p>
            <a:p>
              <a:pPr>
                <a:lnSpc>
                  <a:spcPts val="2700"/>
                </a:lnSpc>
              </a:pPr>
              <a:r>
                <a:rPr kumimoji="1" lang="en-US" altLang="zh-CN" dirty="0">
                  <a:latin typeface="+mj-ea"/>
                  <a:ea typeface="+mj-ea"/>
                </a:rPr>
                <a:t>    1087            </a:t>
              </a:r>
              <a:r>
                <a:rPr kumimoji="1" lang="en-US" altLang="zh-CN" dirty="0" smtClean="0">
                  <a:latin typeface="+mj-ea"/>
                  <a:ea typeface="+mj-ea"/>
                </a:rPr>
                <a:t> 13</a:t>
              </a:r>
              <a:endParaRPr kumimoji="1" lang="en-US" altLang="zh-CN" dirty="0">
                <a:latin typeface="+mj-ea"/>
                <a:ea typeface="+mj-ea"/>
              </a:endParaRPr>
            </a:p>
            <a:p>
              <a:pPr>
                <a:lnSpc>
                  <a:spcPts val="2700"/>
                </a:lnSpc>
              </a:pPr>
              <a:r>
                <a:rPr kumimoji="1" lang="en-US" altLang="zh-CN" dirty="0">
                  <a:latin typeface="+mj-ea"/>
                  <a:ea typeface="+mj-ea"/>
                </a:rPr>
                <a:t>      15             </a:t>
              </a:r>
              <a:r>
                <a:rPr kumimoji="1" lang="en-US" altLang="zh-CN" dirty="0" smtClean="0">
                  <a:latin typeface="+mj-ea"/>
                  <a:ea typeface="+mj-ea"/>
                </a:rPr>
                <a:t> </a:t>
              </a:r>
              <a:r>
                <a:rPr kumimoji="1" lang="zh-CN" altLang="en-US" dirty="0" smtClean="0">
                  <a:latin typeface="+mj-ea"/>
                  <a:ea typeface="+mj-ea"/>
                </a:rPr>
                <a:t>全</a:t>
              </a:r>
              <a:r>
                <a:rPr kumimoji="1" lang="en-US" altLang="zh-CN" dirty="0" smtClean="0">
                  <a:latin typeface="+mj-ea"/>
                  <a:ea typeface="+mj-ea"/>
                </a:rPr>
                <a:t>0</a:t>
              </a:r>
              <a:endParaRPr kumimoji="1" lang="en-US" altLang="zh-CN" dirty="0">
                <a:latin typeface="+mj-ea"/>
                <a:ea typeface="+mj-ea"/>
              </a:endParaRPr>
            </a:p>
            <a:p>
              <a:pPr>
                <a:lnSpc>
                  <a:spcPts val="2700"/>
                </a:lnSpc>
              </a:pPr>
              <a:r>
                <a:rPr kumimoji="1" lang="zh-CN" altLang="en-US" dirty="0">
                  <a:latin typeface="+mj-ea"/>
                  <a:ea typeface="+mj-ea"/>
                </a:rPr>
                <a:t>数据  数据   数据  数据</a:t>
              </a:r>
            </a:p>
            <a:p>
              <a:pPr>
                <a:lnSpc>
                  <a:spcPts val="2700"/>
                </a:lnSpc>
              </a:pPr>
              <a:r>
                <a:rPr kumimoji="1" lang="zh-CN" altLang="en-US" dirty="0">
                  <a:latin typeface="+mj-ea"/>
                  <a:ea typeface="+mj-ea"/>
                </a:rPr>
                <a:t>数据  数据   数据  全 </a:t>
              </a:r>
              <a:r>
                <a:rPr kumimoji="1" lang="en-US" altLang="zh-CN" dirty="0">
                  <a:latin typeface="+mj-ea"/>
                  <a:ea typeface="+mj-ea"/>
                </a:rPr>
                <a:t>0</a:t>
              </a:r>
            </a:p>
          </p:txBody>
        </p:sp>
      </p:grpSp>
      <p:sp>
        <p:nvSpPr>
          <p:cNvPr id="38" name="TextBox 37"/>
          <p:cNvSpPr txBox="1"/>
          <p:nvPr/>
        </p:nvSpPr>
        <p:spPr>
          <a:xfrm>
            <a:off x="2814879" y="1436808"/>
            <a:ext cx="2987824" cy="523220"/>
          </a:xfrm>
          <a:prstGeom prst="rect">
            <a:avLst/>
          </a:prstGeom>
          <a:noFill/>
        </p:spPr>
        <p:txBody>
          <a:bodyPr wrap="square" rtlCol="0">
            <a:spAutoFit/>
          </a:bodyPr>
          <a:lstStyle/>
          <a:p>
            <a:pPr algn="ctr"/>
            <a:r>
              <a:rPr lang="zh-CN" altLang="en-US" sz="2800" dirty="0" smtClean="0">
                <a:solidFill>
                  <a:srgbClr val="FF0000"/>
                </a:solidFill>
                <a:latin typeface="+mj-ea"/>
                <a:ea typeface="+mj-ea"/>
              </a:rPr>
              <a:t>计算</a:t>
            </a:r>
            <a:r>
              <a:rPr lang="en-US" altLang="zh-CN" sz="2800" dirty="0" smtClean="0">
                <a:solidFill>
                  <a:srgbClr val="FF0000"/>
                </a:solidFill>
                <a:latin typeface="+mj-ea"/>
                <a:ea typeface="+mj-ea"/>
              </a:rPr>
              <a:t>UDP</a:t>
            </a:r>
            <a:r>
              <a:rPr lang="zh-CN" altLang="en-US" sz="2800" dirty="0" smtClean="0">
                <a:solidFill>
                  <a:srgbClr val="FF0000"/>
                </a:solidFill>
                <a:latin typeface="+mj-ea"/>
                <a:ea typeface="+mj-ea"/>
              </a:rPr>
              <a:t>校验和</a:t>
            </a:r>
            <a:endParaRPr lang="zh-CN" altLang="en-US" sz="2800" dirty="0">
              <a:solidFill>
                <a:srgbClr val="FF0000"/>
              </a:solidFill>
              <a:latin typeface="+mj-ea"/>
              <a:ea typeface="+mj-ea"/>
            </a:endParaRPr>
          </a:p>
        </p:txBody>
      </p:sp>
    </p:spTree>
    <p:extLst>
      <p:ext uri="{BB962C8B-B14F-4D97-AF65-F5344CB8AC3E}">
        <p14:creationId xmlns:p14="http://schemas.microsoft.com/office/powerpoint/2010/main" val="857418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32</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sp>
        <p:nvSpPr>
          <p:cNvPr id="34" name="Text Box 7"/>
          <p:cNvSpPr txBox="1">
            <a:spLocks noChangeArrowheads="1"/>
          </p:cNvSpPr>
          <p:nvPr/>
        </p:nvSpPr>
        <p:spPr bwMode="auto">
          <a:xfrm>
            <a:off x="4644008" y="1417340"/>
            <a:ext cx="438358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n-US" altLang="zh-CN" dirty="0">
                <a:solidFill>
                  <a:srgbClr val="00B0F0"/>
                </a:solidFill>
                <a:latin typeface="MS Reference Sans Serif" panose="020B0604030504040204" pitchFamily="34" charset="0"/>
                <a:ea typeface="+mj-ea"/>
              </a:rPr>
              <a:t>10011001 00010011  →  153.19</a:t>
            </a:r>
          </a:p>
          <a:p>
            <a:r>
              <a:rPr kumimoji="1" lang="en-US" altLang="zh-CN" dirty="0">
                <a:solidFill>
                  <a:srgbClr val="00B0F0"/>
                </a:solidFill>
                <a:latin typeface="MS Reference Sans Serif" panose="020B0604030504040204" pitchFamily="34" charset="0"/>
                <a:ea typeface="+mj-ea"/>
              </a:rPr>
              <a:t>00001000 01101000  →  8.104</a:t>
            </a:r>
          </a:p>
          <a:p>
            <a:r>
              <a:rPr kumimoji="1" lang="en-US" altLang="zh-CN" dirty="0">
                <a:solidFill>
                  <a:srgbClr val="00B0F0"/>
                </a:solidFill>
                <a:latin typeface="MS Reference Sans Serif" panose="020B0604030504040204" pitchFamily="34" charset="0"/>
                <a:ea typeface="+mj-ea"/>
              </a:rPr>
              <a:t>10101011 00000011  →  171.3</a:t>
            </a:r>
          </a:p>
          <a:p>
            <a:r>
              <a:rPr kumimoji="1" lang="en-US" altLang="zh-CN" dirty="0">
                <a:solidFill>
                  <a:srgbClr val="00B0F0"/>
                </a:solidFill>
                <a:latin typeface="MS Reference Sans Serif" panose="020B0604030504040204" pitchFamily="34" charset="0"/>
                <a:ea typeface="+mj-ea"/>
              </a:rPr>
              <a:t>00001110 00001011  →  14.11</a:t>
            </a:r>
          </a:p>
          <a:p>
            <a:r>
              <a:rPr kumimoji="1" lang="en-US" altLang="zh-CN" dirty="0">
                <a:solidFill>
                  <a:srgbClr val="00B0F0"/>
                </a:solidFill>
                <a:latin typeface="MS Reference Sans Serif" panose="020B0604030504040204" pitchFamily="34" charset="0"/>
                <a:ea typeface="+mj-ea"/>
              </a:rPr>
              <a:t>00000000 00010001  →  0 </a:t>
            </a:r>
            <a:r>
              <a:rPr kumimoji="1" lang="zh-CN" altLang="en-US" dirty="0">
                <a:solidFill>
                  <a:srgbClr val="00B0F0"/>
                </a:solidFill>
                <a:latin typeface="MS Reference Sans Serif" panose="020B0604030504040204" pitchFamily="34" charset="0"/>
                <a:ea typeface="+mj-ea"/>
              </a:rPr>
              <a:t>和 </a:t>
            </a:r>
            <a:r>
              <a:rPr kumimoji="1" lang="en-US" altLang="zh-CN" dirty="0">
                <a:solidFill>
                  <a:srgbClr val="00B0F0"/>
                </a:solidFill>
                <a:latin typeface="MS Reference Sans Serif" panose="020B0604030504040204" pitchFamily="34" charset="0"/>
                <a:ea typeface="+mj-ea"/>
              </a:rPr>
              <a:t>17</a:t>
            </a:r>
          </a:p>
          <a:p>
            <a:r>
              <a:rPr kumimoji="1" lang="en-US" altLang="zh-CN" dirty="0">
                <a:solidFill>
                  <a:srgbClr val="00B0F0"/>
                </a:solidFill>
                <a:latin typeface="MS Reference Sans Serif" panose="020B0604030504040204" pitchFamily="34" charset="0"/>
                <a:ea typeface="+mj-ea"/>
              </a:rPr>
              <a:t>00000000 00001111  →  15</a:t>
            </a:r>
          </a:p>
          <a:p>
            <a:r>
              <a:rPr kumimoji="1" lang="en-US" altLang="zh-CN" dirty="0">
                <a:solidFill>
                  <a:schemeClr val="accent5">
                    <a:lumMod val="50000"/>
                  </a:schemeClr>
                </a:solidFill>
                <a:latin typeface="MS Reference Sans Serif" panose="020B0604030504040204" pitchFamily="34" charset="0"/>
                <a:ea typeface="+mj-ea"/>
              </a:rPr>
              <a:t>00000100 00111111  →  1087</a:t>
            </a:r>
          </a:p>
          <a:p>
            <a:r>
              <a:rPr kumimoji="1" lang="en-US" altLang="zh-CN" dirty="0">
                <a:solidFill>
                  <a:schemeClr val="accent5">
                    <a:lumMod val="50000"/>
                  </a:schemeClr>
                </a:solidFill>
                <a:latin typeface="MS Reference Sans Serif" panose="020B0604030504040204" pitchFamily="34" charset="0"/>
                <a:ea typeface="+mj-ea"/>
              </a:rPr>
              <a:t>00000000 00001101  →  13</a:t>
            </a:r>
          </a:p>
          <a:p>
            <a:r>
              <a:rPr kumimoji="1" lang="en-US" altLang="zh-CN" dirty="0">
                <a:solidFill>
                  <a:schemeClr val="accent5">
                    <a:lumMod val="50000"/>
                  </a:schemeClr>
                </a:solidFill>
                <a:latin typeface="MS Reference Sans Serif" panose="020B0604030504040204" pitchFamily="34" charset="0"/>
                <a:ea typeface="+mj-ea"/>
              </a:rPr>
              <a:t>00000000 00001111  →  15</a:t>
            </a:r>
          </a:p>
          <a:p>
            <a:r>
              <a:rPr kumimoji="1" lang="en-US" altLang="zh-CN" dirty="0">
                <a:solidFill>
                  <a:schemeClr val="accent5">
                    <a:lumMod val="50000"/>
                  </a:schemeClr>
                </a:solidFill>
                <a:latin typeface="MS Reference Sans Serif" panose="020B0604030504040204" pitchFamily="34" charset="0"/>
                <a:ea typeface="+mj-ea"/>
              </a:rPr>
              <a:t>00000000 00000000  →  0</a:t>
            </a:r>
            <a:r>
              <a:rPr kumimoji="1" lang="zh-CN" altLang="en-US" dirty="0">
                <a:solidFill>
                  <a:schemeClr val="accent5">
                    <a:lumMod val="50000"/>
                  </a:schemeClr>
                </a:solidFill>
                <a:latin typeface="MS Reference Sans Serif" panose="020B0604030504040204" pitchFamily="34" charset="0"/>
                <a:ea typeface="+mj-ea"/>
              </a:rPr>
              <a:t>（检验和）</a:t>
            </a:r>
          </a:p>
          <a:p>
            <a:r>
              <a:rPr kumimoji="1" lang="en-US" altLang="zh-CN" dirty="0">
                <a:solidFill>
                  <a:srgbClr val="7030A0"/>
                </a:solidFill>
                <a:latin typeface="MS Reference Sans Serif" panose="020B0604030504040204" pitchFamily="34" charset="0"/>
                <a:ea typeface="+mj-ea"/>
              </a:rPr>
              <a:t>01010100 01000101  →  </a:t>
            </a:r>
            <a:r>
              <a:rPr kumimoji="1" lang="zh-CN" altLang="en-US" dirty="0">
                <a:solidFill>
                  <a:srgbClr val="7030A0"/>
                </a:solidFill>
                <a:latin typeface="MS Reference Sans Serif" panose="020B0604030504040204" pitchFamily="34" charset="0"/>
                <a:ea typeface="+mj-ea"/>
              </a:rPr>
              <a:t>数据</a:t>
            </a:r>
          </a:p>
          <a:p>
            <a:r>
              <a:rPr kumimoji="1" lang="en-US" altLang="zh-CN" dirty="0">
                <a:solidFill>
                  <a:srgbClr val="7030A0"/>
                </a:solidFill>
                <a:latin typeface="MS Reference Sans Serif" panose="020B0604030504040204" pitchFamily="34" charset="0"/>
                <a:ea typeface="+mj-ea"/>
              </a:rPr>
              <a:t>01010011 01010100  →  </a:t>
            </a:r>
            <a:r>
              <a:rPr kumimoji="1" lang="zh-CN" altLang="en-US" dirty="0">
                <a:solidFill>
                  <a:srgbClr val="7030A0"/>
                </a:solidFill>
                <a:latin typeface="MS Reference Sans Serif" panose="020B0604030504040204" pitchFamily="34" charset="0"/>
                <a:ea typeface="+mj-ea"/>
              </a:rPr>
              <a:t>数据</a:t>
            </a:r>
          </a:p>
          <a:p>
            <a:r>
              <a:rPr kumimoji="1" lang="en-US" altLang="zh-CN" dirty="0">
                <a:solidFill>
                  <a:srgbClr val="7030A0"/>
                </a:solidFill>
                <a:latin typeface="MS Reference Sans Serif" panose="020B0604030504040204" pitchFamily="34" charset="0"/>
                <a:ea typeface="+mj-ea"/>
              </a:rPr>
              <a:t>01001001 01001110  →  </a:t>
            </a:r>
            <a:r>
              <a:rPr kumimoji="1" lang="zh-CN" altLang="en-US" dirty="0">
                <a:solidFill>
                  <a:srgbClr val="7030A0"/>
                </a:solidFill>
                <a:latin typeface="MS Reference Sans Serif" panose="020B0604030504040204" pitchFamily="34" charset="0"/>
                <a:ea typeface="+mj-ea"/>
              </a:rPr>
              <a:t>数据</a:t>
            </a:r>
          </a:p>
          <a:p>
            <a:r>
              <a:rPr kumimoji="1" lang="en-US" altLang="zh-CN" dirty="0">
                <a:solidFill>
                  <a:srgbClr val="7030A0"/>
                </a:solidFill>
                <a:latin typeface="MS Reference Sans Serif" panose="020B0604030504040204" pitchFamily="34" charset="0"/>
                <a:ea typeface="+mj-ea"/>
              </a:rPr>
              <a:t>01000111 </a:t>
            </a:r>
            <a:r>
              <a:rPr kumimoji="1" lang="en-US" altLang="zh-CN" dirty="0">
                <a:solidFill>
                  <a:schemeClr val="tx1">
                    <a:lumMod val="95000"/>
                    <a:lumOff val="5000"/>
                  </a:schemeClr>
                </a:solidFill>
                <a:latin typeface="MS Reference Sans Serif" panose="020B0604030504040204" pitchFamily="34" charset="0"/>
                <a:ea typeface="+mj-ea"/>
              </a:rPr>
              <a:t>00000000 </a:t>
            </a:r>
            <a:r>
              <a:rPr kumimoji="1" lang="en-US" altLang="zh-CN" dirty="0">
                <a:solidFill>
                  <a:srgbClr val="7030A0"/>
                </a:solidFill>
                <a:latin typeface="MS Reference Sans Serif" panose="020B0604030504040204" pitchFamily="34" charset="0"/>
                <a:ea typeface="+mj-ea"/>
              </a:rPr>
              <a:t> →  </a:t>
            </a:r>
            <a:r>
              <a:rPr kumimoji="1" lang="zh-CN" altLang="en-US" dirty="0">
                <a:solidFill>
                  <a:srgbClr val="7030A0"/>
                </a:solidFill>
                <a:latin typeface="MS Reference Sans Serif" panose="020B0604030504040204" pitchFamily="34" charset="0"/>
                <a:ea typeface="+mj-ea"/>
              </a:rPr>
              <a:t>数据</a:t>
            </a:r>
            <a:r>
              <a:rPr kumimoji="1" lang="zh-CN" altLang="en-US" dirty="0" smtClean="0">
                <a:solidFill>
                  <a:srgbClr val="7030A0"/>
                </a:solidFill>
                <a:latin typeface="MS Reference Sans Serif" panose="020B0604030504040204" pitchFamily="34" charset="0"/>
                <a:ea typeface="+mj-ea"/>
              </a:rPr>
              <a:t>和</a:t>
            </a:r>
            <a:r>
              <a:rPr kumimoji="1" lang="en-US" altLang="zh-CN" dirty="0" smtClean="0">
                <a:solidFill>
                  <a:srgbClr val="7030A0"/>
                </a:solidFill>
                <a:latin typeface="MS Reference Sans Serif" panose="020B0604030504040204" pitchFamily="34" charset="0"/>
                <a:ea typeface="+mj-ea"/>
              </a:rPr>
              <a:t>0</a:t>
            </a:r>
            <a:endParaRPr kumimoji="1" lang="zh-CN" altLang="en-US" dirty="0">
              <a:solidFill>
                <a:srgbClr val="7030A0"/>
              </a:solidFill>
              <a:latin typeface="MS Reference Sans Serif" panose="020B0604030504040204" pitchFamily="34" charset="0"/>
              <a:ea typeface="+mj-ea"/>
            </a:endParaRPr>
          </a:p>
        </p:txBody>
      </p:sp>
      <p:grpSp>
        <p:nvGrpSpPr>
          <p:cNvPr id="35" name="组合 34"/>
          <p:cNvGrpSpPr/>
          <p:nvPr/>
        </p:nvGrpSpPr>
        <p:grpSpPr>
          <a:xfrm>
            <a:off x="63541" y="1743902"/>
            <a:ext cx="4527043" cy="3046423"/>
            <a:chOff x="-293177" y="1177925"/>
            <a:chExt cx="4527043" cy="3046423"/>
          </a:xfrm>
        </p:grpSpPr>
        <p:sp>
          <p:nvSpPr>
            <p:cNvPr id="39" name="Rectangle 36"/>
            <p:cNvSpPr>
              <a:spLocks noChangeArrowheads="1"/>
            </p:cNvSpPr>
            <p:nvPr/>
          </p:nvSpPr>
          <p:spPr bwMode="auto">
            <a:xfrm>
              <a:off x="3565526" y="3238500"/>
              <a:ext cx="653974" cy="31591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40" name="Rectangle 35"/>
            <p:cNvSpPr>
              <a:spLocks noChangeArrowheads="1"/>
            </p:cNvSpPr>
            <p:nvPr/>
          </p:nvSpPr>
          <p:spPr bwMode="auto">
            <a:xfrm>
              <a:off x="1619249" y="2205037"/>
              <a:ext cx="2593975" cy="6953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41" name="Freeform 5"/>
            <p:cNvSpPr>
              <a:spLocks/>
            </p:cNvSpPr>
            <p:nvPr/>
          </p:nvSpPr>
          <p:spPr bwMode="auto">
            <a:xfrm>
              <a:off x="1619250" y="2900363"/>
              <a:ext cx="2597150" cy="673100"/>
            </a:xfrm>
            <a:custGeom>
              <a:avLst/>
              <a:gdLst>
                <a:gd name="T0" fmla="*/ 0 w 1536"/>
                <a:gd name="T1" fmla="*/ 0 h 480"/>
                <a:gd name="T2" fmla="*/ 1536 w 1536"/>
                <a:gd name="T3" fmla="*/ 0 h 480"/>
                <a:gd name="T4" fmla="*/ 1536 w 1536"/>
                <a:gd name="T5" fmla="*/ 240 h 480"/>
                <a:gd name="T6" fmla="*/ 1152 w 1536"/>
                <a:gd name="T7" fmla="*/ 240 h 480"/>
                <a:gd name="T8" fmla="*/ 1152 w 1536"/>
                <a:gd name="T9" fmla="*/ 480 h 480"/>
                <a:gd name="T10" fmla="*/ 0 w 1536"/>
                <a:gd name="T11" fmla="*/ 480 h 480"/>
                <a:gd name="T12" fmla="*/ 0 w 1536"/>
                <a:gd name="T13" fmla="*/ 0 h 480"/>
              </a:gdLst>
              <a:ahLst/>
              <a:cxnLst>
                <a:cxn ang="0">
                  <a:pos x="T0" y="T1"/>
                </a:cxn>
                <a:cxn ang="0">
                  <a:pos x="T2" y="T3"/>
                </a:cxn>
                <a:cxn ang="0">
                  <a:pos x="T4" y="T5"/>
                </a:cxn>
                <a:cxn ang="0">
                  <a:pos x="T6" y="T7"/>
                </a:cxn>
                <a:cxn ang="0">
                  <a:pos x="T8" y="T9"/>
                </a:cxn>
                <a:cxn ang="0">
                  <a:pos x="T10" y="T11"/>
                </a:cxn>
                <a:cxn ang="0">
                  <a:pos x="T12" y="T13"/>
                </a:cxn>
              </a:cxnLst>
              <a:rect l="0" t="0" r="r" b="b"/>
              <a:pathLst>
                <a:path w="1536" h="480">
                  <a:moveTo>
                    <a:pt x="0" y="0"/>
                  </a:moveTo>
                  <a:lnTo>
                    <a:pt x="1536" y="0"/>
                  </a:lnTo>
                  <a:lnTo>
                    <a:pt x="1536" y="240"/>
                  </a:lnTo>
                  <a:lnTo>
                    <a:pt x="1152" y="240"/>
                  </a:lnTo>
                  <a:lnTo>
                    <a:pt x="1152" y="480"/>
                  </a:lnTo>
                  <a:lnTo>
                    <a:pt x="0" y="480"/>
                  </a:lnTo>
                  <a:lnTo>
                    <a:pt x="0" y="0"/>
                  </a:lnTo>
                  <a:close/>
                </a:path>
              </a:pathLst>
            </a:cu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2" name="Rectangle 6"/>
            <p:cNvSpPr>
              <a:spLocks noChangeArrowheads="1"/>
            </p:cNvSpPr>
            <p:nvPr/>
          </p:nvSpPr>
          <p:spPr bwMode="auto">
            <a:xfrm>
              <a:off x="1619250" y="1190625"/>
              <a:ext cx="2597150" cy="10350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43" name="Rectangle 8"/>
            <p:cNvSpPr>
              <a:spLocks noChangeArrowheads="1"/>
            </p:cNvSpPr>
            <p:nvPr/>
          </p:nvSpPr>
          <p:spPr bwMode="auto">
            <a:xfrm>
              <a:off x="1620838" y="1190625"/>
              <a:ext cx="2592387" cy="23764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44" name="Line 9"/>
            <p:cNvSpPr>
              <a:spLocks noChangeShapeType="1"/>
            </p:cNvSpPr>
            <p:nvPr/>
          </p:nvSpPr>
          <p:spPr bwMode="auto">
            <a:xfrm>
              <a:off x="1619250" y="1552575"/>
              <a:ext cx="25971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5" name="Line 10"/>
            <p:cNvSpPr>
              <a:spLocks noChangeShapeType="1"/>
            </p:cNvSpPr>
            <p:nvPr/>
          </p:nvSpPr>
          <p:spPr bwMode="auto">
            <a:xfrm>
              <a:off x="1619250" y="1889125"/>
              <a:ext cx="25971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6" name="Line 11"/>
            <p:cNvSpPr>
              <a:spLocks noChangeShapeType="1"/>
            </p:cNvSpPr>
            <p:nvPr/>
          </p:nvSpPr>
          <p:spPr bwMode="auto">
            <a:xfrm>
              <a:off x="1619250" y="2225675"/>
              <a:ext cx="2597150" cy="15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7" name="Line 12"/>
            <p:cNvSpPr>
              <a:spLocks noChangeShapeType="1"/>
            </p:cNvSpPr>
            <p:nvPr/>
          </p:nvSpPr>
          <p:spPr bwMode="auto">
            <a:xfrm>
              <a:off x="1619250" y="2563813"/>
              <a:ext cx="2597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8" name="Line 13"/>
            <p:cNvSpPr>
              <a:spLocks noChangeShapeType="1"/>
            </p:cNvSpPr>
            <p:nvPr/>
          </p:nvSpPr>
          <p:spPr bwMode="auto">
            <a:xfrm>
              <a:off x="1620838" y="2900363"/>
              <a:ext cx="2597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9" name="Line 14"/>
            <p:cNvSpPr>
              <a:spLocks noChangeShapeType="1"/>
            </p:cNvSpPr>
            <p:nvPr/>
          </p:nvSpPr>
          <p:spPr bwMode="auto">
            <a:xfrm>
              <a:off x="1619250" y="3236913"/>
              <a:ext cx="2597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50" name="Line 15"/>
            <p:cNvSpPr>
              <a:spLocks noChangeShapeType="1"/>
            </p:cNvSpPr>
            <p:nvPr/>
          </p:nvSpPr>
          <p:spPr bwMode="auto">
            <a:xfrm>
              <a:off x="2917825" y="1889125"/>
              <a:ext cx="0" cy="1684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51" name="Line 16"/>
            <p:cNvSpPr>
              <a:spLocks noChangeShapeType="1"/>
            </p:cNvSpPr>
            <p:nvPr/>
          </p:nvSpPr>
          <p:spPr bwMode="auto">
            <a:xfrm>
              <a:off x="3565525" y="2900363"/>
              <a:ext cx="0" cy="673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52" name="Line 17"/>
            <p:cNvSpPr>
              <a:spLocks noChangeShapeType="1"/>
            </p:cNvSpPr>
            <p:nvPr/>
          </p:nvSpPr>
          <p:spPr bwMode="auto">
            <a:xfrm>
              <a:off x="2257425" y="2901949"/>
              <a:ext cx="0" cy="652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53" name="Line 18"/>
            <p:cNvSpPr>
              <a:spLocks noChangeShapeType="1"/>
            </p:cNvSpPr>
            <p:nvPr/>
          </p:nvSpPr>
          <p:spPr bwMode="auto">
            <a:xfrm>
              <a:off x="2267669" y="1889125"/>
              <a:ext cx="0" cy="336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54" name="Text Box 19"/>
            <p:cNvSpPr txBox="1">
              <a:spLocks noChangeArrowheads="1"/>
            </p:cNvSpPr>
            <p:nvPr/>
          </p:nvSpPr>
          <p:spPr bwMode="auto">
            <a:xfrm>
              <a:off x="2136987" y="1202750"/>
              <a:ext cx="15648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dirty="0">
                  <a:latin typeface="+mj-ea"/>
                  <a:ea typeface="+mj-ea"/>
                </a:rPr>
                <a:t>153.19.8.104</a:t>
              </a:r>
            </a:p>
          </p:txBody>
        </p:sp>
        <p:sp>
          <p:nvSpPr>
            <p:cNvPr id="55" name="Text Box 20"/>
            <p:cNvSpPr txBox="1">
              <a:spLocks noChangeArrowheads="1"/>
            </p:cNvSpPr>
            <p:nvPr/>
          </p:nvSpPr>
          <p:spPr bwMode="auto">
            <a:xfrm>
              <a:off x="2201136" y="1545126"/>
              <a:ext cx="1430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dirty="0">
                  <a:latin typeface="+mj-ea"/>
                  <a:ea typeface="+mj-ea"/>
                </a:rPr>
                <a:t>171.3.14.11</a:t>
              </a:r>
            </a:p>
          </p:txBody>
        </p:sp>
        <p:sp>
          <p:nvSpPr>
            <p:cNvPr id="56" name="AutoShape 22"/>
            <p:cNvSpPr>
              <a:spLocks/>
            </p:cNvSpPr>
            <p:nvPr/>
          </p:nvSpPr>
          <p:spPr bwMode="auto">
            <a:xfrm>
              <a:off x="1477963" y="1177925"/>
              <a:ext cx="69850" cy="1039813"/>
            </a:xfrm>
            <a:prstGeom prst="leftBrace">
              <a:avLst>
                <a:gd name="adj1" fmla="val 12405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57" name="AutoShape 23"/>
            <p:cNvSpPr>
              <a:spLocks/>
            </p:cNvSpPr>
            <p:nvPr/>
          </p:nvSpPr>
          <p:spPr bwMode="auto">
            <a:xfrm>
              <a:off x="1470025" y="2276475"/>
              <a:ext cx="77788" cy="604838"/>
            </a:xfrm>
            <a:prstGeom prst="leftBrace">
              <a:avLst>
                <a:gd name="adj1" fmla="val 6479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58" name="AutoShape 24"/>
            <p:cNvSpPr>
              <a:spLocks/>
            </p:cNvSpPr>
            <p:nvPr/>
          </p:nvSpPr>
          <p:spPr bwMode="auto">
            <a:xfrm>
              <a:off x="1476375" y="2917825"/>
              <a:ext cx="77788" cy="635000"/>
            </a:xfrm>
            <a:prstGeom prst="leftBrace">
              <a:avLst>
                <a:gd name="adj1" fmla="val 6802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59" name="Text Box 25"/>
            <p:cNvSpPr txBox="1">
              <a:spLocks noChangeArrowheads="1"/>
            </p:cNvSpPr>
            <p:nvPr/>
          </p:nvSpPr>
          <p:spPr bwMode="auto">
            <a:xfrm>
              <a:off x="-67867" y="1505998"/>
              <a:ext cx="1576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kumimoji="1" lang="en-US" altLang="zh-CN" dirty="0" smtClean="0">
                  <a:latin typeface="+mj-ea"/>
                  <a:ea typeface="+mj-ea"/>
                </a:rPr>
                <a:t>12</a:t>
              </a:r>
              <a:r>
                <a:rPr kumimoji="1" lang="zh-CN" altLang="en-US" dirty="0" smtClean="0">
                  <a:latin typeface="+mj-ea"/>
                  <a:ea typeface="+mj-ea"/>
                </a:rPr>
                <a:t>字伪</a:t>
              </a:r>
              <a:r>
                <a:rPr kumimoji="1" lang="zh-CN" altLang="en-US" dirty="0">
                  <a:latin typeface="+mj-ea"/>
                  <a:ea typeface="+mj-ea"/>
                </a:rPr>
                <a:t>首部</a:t>
              </a:r>
            </a:p>
          </p:txBody>
        </p:sp>
        <p:sp>
          <p:nvSpPr>
            <p:cNvPr id="60" name="Text Box 26"/>
            <p:cNvSpPr txBox="1">
              <a:spLocks noChangeArrowheads="1"/>
            </p:cNvSpPr>
            <p:nvPr/>
          </p:nvSpPr>
          <p:spPr bwMode="auto">
            <a:xfrm>
              <a:off x="-293177" y="2399191"/>
              <a:ext cx="18020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en-US" altLang="zh-CN" dirty="0">
                  <a:latin typeface="+mj-ea"/>
                  <a:ea typeface="+mj-ea"/>
                </a:rPr>
                <a:t>8 </a:t>
              </a:r>
              <a:r>
                <a:rPr kumimoji="1" lang="zh-CN" altLang="en-US" dirty="0" smtClean="0">
                  <a:latin typeface="+mj-ea"/>
                  <a:ea typeface="+mj-ea"/>
                </a:rPr>
                <a:t>字节</a:t>
              </a:r>
              <a:r>
                <a:rPr kumimoji="1" lang="en-US" altLang="zh-CN" dirty="0" smtClean="0">
                  <a:latin typeface="+mj-ea"/>
                  <a:ea typeface="+mj-ea"/>
                </a:rPr>
                <a:t>UDP</a:t>
              </a:r>
              <a:r>
                <a:rPr kumimoji="1" lang="zh-CN" altLang="en-US" dirty="0" smtClean="0">
                  <a:latin typeface="+mj-ea"/>
                  <a:ea typeface="+mj-ea"/>
                </a:rPr>
                <a:t>首部</a:t>
              </a:r>
              <a:endParaRPr kumimoji="1" lang="zh-CN" altLang="en-US" dirty="0">
                <a:latin typeface="+mj-ea"/>
                <a:ea typeface="+mj-ea"/>
              </a:endParaRPr>
            </a:p>
          </p:txBody>
        </p:sp>
        <p:sp>
          <p:nvSpPr>
            <p:cNvPr id="61" name="Text Box 27"/>
            <p:cNvSpPr txBox="1">
              <a:spLocks noChangeArrowheads="1"/>
            </p:cNvSpPr>
            <p:nvPr/>
          </p:nvSpPr>
          <p:spPr bwMode="auto">
            <a:xfrm>
              <a:off x="158447" y="3053834"/>
              <a:ext cx="13115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en-US" altLang="zh-CN" dirty="0">
                  <a:latin typeface="+mj-ea"/>
                  <a:ea typeface="+mj-ea"/>
                </a:rPr>
                <a:t>7 </a:t>
              </a:r>
              <a:r>
                <a:rPr kumimoji="1" lang="zh-CN" altLang="en-US" dirty="0" smtClean="0">
                  <a:latin typeface="+mj-ea"/>
                  <a:ea typeface="+mj-ea"/>
                </a:rPr>
                <a:t>字节数据</a:t>
              </a:r>
              <a:endParaRPr kumimoji="1" lang="zh-CN" altLang="en-US" dirty="0">
                <a:latin typeface="+mj-ea"/>
                <a:ea typeface="+mj-ea"/>
              </a:endParaRPr>
            </a:p>
          </p:txBody>
        </p:sp>
        <p:grpSp>
          <p:nvGrpSpPr>
            <p:cNvPr id="62" name="Group 34"/>
            <p:cNvGrpSpPr>
              <a:grpSpLocks/>
            </p:cNvGrpSpPr>
            <p:nvPr/>
          </p:nvGrpSpPr>
          <p:grpSpPr bwMode="auto">
            <a:xfrm>
              <a:off x="3587753" y="3494097"/>
              <a:ext cx="646113" cy="730251"/>
              <a:chOff x="1830" y="2763"/>
              <a:chExt cx="407" cy="460"/>
            </a:xfrm>
          </p:grpSpPr>
          <p:sp>
            <p:nvSpPr>
              <p:cNvPr id="64" name="Text Box 28"/>
              <p:cNvSpPr txBox="1">
                <a:spLocks noChangeArrowheads="1"/>
              </p:cNvSpPr>
              <p:nvPr/>
            </p:nvSpPr>
            <p:spPr bwMode="auto">
              <a:xfrm>
                <a:off x="1830" y="2990"/>
                <a:ext cx="40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dirty="0">
                    <a:latin typeface="+mj-ea"/>
                    <a:ea typeface="+mj-ea"/>
                  </a:rPr>
                  <a:t>填充</a:t>
                </a:r>
              </a:p>
            </p:txBody>
          </p:sp>
          <p:sp>
            <p:nvSpPr>
              <p:cNvPr id="65" name="Line 29"/>
              <p:cNvSpPr>
                <a:spLocks noChangeShapeType="1"/>
              </p:cNvSpPr>
              <p:nvPr/>
            </p:nvSpPr>
            <p:spPr bwMode="auto">
              <a:xfrm flipV="1">
                <a:off x="2024" y="2763"/>
                <a:ext cx="0" cy="262"/>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grpSp>
        <p:sp>
          <p:nvSpPr>
            <p:cNvPr id="63" name="Text Box 21"/>
            <p:cNvSpPr txBox="1">
              <a:spLocks noChangeArrowheads="1"/>
            </p:cNvSpPr>
            <p:nvPr/>
          </p:nvSpPr>
          <p:spPr bwMode="auto">
            <a:xfrm>
              <a:off x="1675862" y="1817123"/>
              <a:ext cx="2511131" cy="179196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ts val="2700"/>
                </a:lnSpc>
              </a:pPr>
              <a:r>
                <a:rPr kumimoji="1" lang="zh-CN" altLang="en-US" dirty="0" smtClean="0">
                  <a:latin typeface="+mj-ea"/>
                  <a:ea typeface="+mj-ea"/>
                </a:rPr>
                <a:t> 全</a:t>
              </a:r>
              <a:r>
                <a:rPr kumimoji="1" lang="en-US" altLang="zh-CN" dirty="0" smtClean="0">
                  <a:latin typeface="+mj-ea"/>
                  <a:ea typeface="+mj-ea"/>
                </a:rPr>
                <a:t>0    17          </a:t>
              </a:r>
              <a:r>
                <a:rPr kumimoji="1" lang="en-US" altLang="zh-CN" dirty="0">
                  <a:latin typeface="+mj-ea"/>
                  <a:ea typeface="+mj-ea"/>
                </a:rPr>
                <a:t>15</a:t>
              </a:r>
            </a:p>
            <a:p>
              <a:pPr>
                <a:lnSpc>
                  <a:spcPts val="2700"/>
                </a:lnSpc>
              </a:pPr>
              <a:r>
                <a:rPr kumimoji="1" lang="en-US" altLang="zh-CN" dirty="0">
                  <a:latin typeface="+mj-ea"/>
                  <a:ea typeface="+mj-ea"/>
                </a:rPr>
                <a:t>    1087            </a:t>
              </a:r>
              <a:r>
                <a:rPr kumimoji="1" lang="en-US" altLang="zh-CN" dirty="0" smtClean="0">
                  <a:latin typeface="+mj-ea"/>
                  <a:ea typeface="+mj-ea"/>
                </a:rPr>
                <a:t> 13</a:t>
              </a:r>
              <a:endParaRPr kumimoji="1" lang="en-US" altLang="zh-CN" dirty="0">
                <a:latin typeface="+mj-ea"/>
                <a:ea typeface="+mj-ea"/>
              </a:endParaRPr>
            </a:p>
            <a:p>
              <a:pPr>
                <a:lnSpc>
                  <a:spcPts val="2700"/>
                </a:lnSpc>
              </a:pPr>
              <a:r>
                <a:rPr kumimoji="1" lang="en-US" altLang="zh-CN" dirty="0">
                  <a:latin typeface="+mj-ea"/>
                  <a:ea typeface="+mj-ea"/>
                </a:rPr>
                <a:t>      15             </a:t>
              </a:r>
              <a:r>
                <a:rPr kumimoji="1" lang="en-US" altLang="zh-CN" dirty="0" smtClean="0">
                  <a:latin typeface="+mj-ea"/>
                  <a:ea typeface="+mj-ea"/>
                </a:rPr>
                <a:t> </a:t>
              </a:r>
              <a:r>
                <a:rPr kumimoji="1" lang="zh-CN" altLang="en-US" dirty="0" smtClean="0">
                  <a:latin typeface="+mj-ea"/>
                  <a:ea typeface="+mj-ea"/>
                </a:rPr>
                <a:t>全</a:t>
              </a:r>
              <a:r>
                <a:rPr kumimoji="1" lang="en-US" altLang="zh-CN" dirty="0" smtClean="0">
                  <a:latin typeface="+mj-ea"/>
                  <a:ea typeface="+mj-ea"/>
                </a:rPr>
                <a:t>0</a:t>
              </a:r>
              <a:endParaRPr kumimoji="1" lang="en-US" altLang="zh-CN" dirty="0">
                <a:latin typeface="+mj-ea"/>
                <a:ea typeface="+mj-ea"/>
              </a:endParaRPr>
            </a:p>
            <a:p>
              <a:pPr>
                <a:lnSpc>
                  <a:spcPts val="2700"/>
                </a:lnSpc>
              </a:pPr>
              <a:r>
                <a:rPr kumimoji="1" lang="zh-CN" altLang="en-US" dirty="0">
                  <a:latin typeface="+mj-ea"/>
                  <a:ea typeface="+mj-ea"/>
                </a:rPr>
                <a:t>数据  数据   数据  数据</a:t>
              </a:r>
            </a:p>
            <a:p>
              <a:pPr>
                <a:lnSpc>
                  <a:spcPts val="2700"/>
                </a:lnSpc>
              </a:pPr>
              <a:r>
                <a:rPr kumimoji="1" lang="zh-CN" altLang="en-US" dirty="0">
                  <a:latin typeface="+mj-ea"/>
                  <a:ea typeface="+mj-ea"/>
                </a:rPr>
                <a:t>数据  数据   数据  全 </a:t>
              </a:r>
              <a:r>
                <a:rPr kumimoji="1" lang="en-US" altLang="zh-CN" dirty="0">
                  <a:latin typeface="+mj-ea"/>
                  <a:ea typeface="+mj-ea"/>
                </a:rPr>
                <a:t>0</a:t>
              </a:r>
            </a:p>
          </p:txBody>
        </p:sp>
      </p:grpSp>
    </p:spTree>
    <p:extLst>
      <p:ext uri="{BB962C8B-B14F-4D97-AF65-F5344CB8AC3E}">
        <p14:creationId xmlns:p14="http://schemas.microsoft.com/office/powerpoint/2010/main" val="19612137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33</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460" y="376238"/>
            <a:ext cx="5581650" cy="496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53716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34</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175" y="428625"/>
            <a:ext cx="5581650"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27213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35</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075" y="595313"/>
            <a:ext cx="5657850"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bwMode="auto">
          <a:xfrm>
            <a:off x="1331640" y="4657700"/>
            <a:ext cx="6336704" cy="461988"/>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6" name="TextBox 5"/>
          <p:cNvSpPr txBox="1"/>
          <p:nvPr/>
        </p:nvSpPr>
        <p:spPr>
          <a:xfrm>
            <a:off x="7812360" y="4720416"/>
            <a:ext cx="877163" cy="369332"/>
          </a:xfrm>
          <a:prstGeom prst="rect">
            <a:avLst/>
          </a:prstGeom>
          <a:noFill/>
        </p:spPr>
        <p:txBody>
          <a:bodyPr wrap="none" rtlCol="0">
            <a:spAutoFit/>
          </a:bodyPr>
          <a:lstStyle/>
          <a:p>
            <a:r>
              <a:rPr lang="zh-CN" altLang="en-US" dirty="0" smtClean="0">
                <a:solidFill>
                  <a:srgbClr val="FF0000"/>
                </a:solidFill>
                <a:latin typeface="+mj-ea"/>
                <a:ea typeface="+mj-ea"/>
              </a:rPr>
              <a:t>校验和</a:t>
            </a:r>
            <a:endParaRPr lang="zh-CN" altLang="en-US" dirty="0">
              <a:solidFill>
                <a:srgbClr val="FF0000"/>
              </a:solidFill>
              <a:latin typeface="+mj-ea"/>
              <a:ea typeface="+mj-ea"/>
            </a:endParaRPr>
          </a:p>
        </p:txBody>
      </p:sp>
    </p:spTree>
    <p:extLst>
      <p:ext uri="{BB962C8B-B14F-4D97-AF65-F5344CB8AC3E}">
        <p14:creationId xmlns:p14="http://schemas.microsoft.com/office/powerpoint/2010/main" val="7363086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6" name="内容占位符 5"/>
          <p:cNvSpPr>
            <a:spLocks noGrp="1"/>
          </p:cNvSpPr>
          <p:nvPr>
            <p:ph idx="1"/>
          </p:nvPr>
        </p:nvSpPr>
        <p:spPr/>
        <p:txBody>
          <a:bodyPr/>
          <a:lstStyle/>
          <a:p>
            <a:r>
              <a:rPr lang="zh-CN" altLang="zh-CN" dirty="0" smtClean="0"/>
              <a:t>二进制</a:t>
            </a:r>
            <a:r>
              <a:rPr lang="zh-CN" altLang="zh-CN" dirty="0"/>
              <a:t>反码运算</a:t>
            </a:r>
            <a:r>
              <a:rPr lang="zh-CN" altLang="zh-CN" dirty="0" smtClean="0"/>
              <a:t>求和</a:t>
            </a:r>
            <a:r>
              <a:rPr lang="zh-CN" altLang="en-US" dirty="0" smtClean="0"/>
              <a:t>的计算方法：</a:t>
            </a:r>
            <a:endParaRPr lang="en-US" altLang="zh-CN" dirty="0" smtClean="0"/>
          </a:p>
          <a:p>
            <a:pPr marL="709129" lvl="2" indent="0">
              <a:buNone/>
            </a:pPr>
            <a:r>
              <a:rPr lang="en-US" altLang="zh-CN" dirty="0" smtClean="0"/>
              <a:t>0+0=1</a:t>
            </a:r>
            <a:r>
              <a:rPr lang="zh-CN" altLang="zh-CN" dirty="0"/>
              <a:t>，</a:t>
            </a:r>
            <a:r>
              <a:rPr lang="en-US" altLang="zh-CN" dirty="0"/>
              <a:t>0+1=1</a:t>
            </a:r>
            <a:r>
              <a:rPr lang="zh-CN" altLang="zh-CN" dirty="0"/>
              <a:t>，</a:t>
            </a:r>
            <a:r>
              <a:rPr lang="en-US" altLang="zh-CN" dirty="0"/>
              <a:t>1+1=0</a:t>
            </a:r>
            <a:r>
              <a:rPr lang="zh-CN" altLang="zh-CN" dirty="0"/>
              <a:t>且进位</a:t>
            </a:r>
            <a:r>
              <a:rPr lang="en-US" altLang="zh-CN" dirty="0" smtClean="0"/>
              <a:t>1</a:t>
            </a:r>
            <a:endParaRPr lang="zh-CN" altLang="zh-CN" dirty="0"/>
          </a:p>
          <a:p>
            <a:r>
              <a:rPr lang="zh-CN" altLang="zh-CN" dirty="0"/>
              <a:t>使用二进制反码运算求和的地方：</a:t>
            </a:r>
          </a:p>
          <a:p>
            <a:pPr lvl="1"/>
            <a:r>
              <a:rPr lang="en-US" altLang="zh-CN" dirty="0"/>
              <a:t>IP</a:t>
            </a:r>
            <a:r>
              <a:rPr lang="zh-CN" altLang="zh-CN" dirty="0"/>
              <a:t>数据报的首部校验和，</a:t>
            </a:r>
            <a:r>
              <a:rPr lang="en-US" altLang="zh-CN" dirty="0"/>
              <a:t>P127 P129</a:t>
            </a:r>
            <a:endParaRPr lang="zh-CN" altLang="zh-CN" dirty="0"/>
          </a:p>
          <a:p>
            <a:pPr lvl="1"/>
            <a:r>
              <a:rPr lang="en-US" altLang="zh-CN" dirty="0"/>
              <a:t>ICMP</a:t>
            </a:r>
            <a:r>
              <a:rPr lang="zh-CN" altLang="zh-CN" dirty="0"/>
              <a:t>报文的校验和，</a:t>
            </a:r>
            <a:r>
              <a:rPr lang="en-US" altLang="zh-CN" dirty="0"/>
              <a:t>P146</a:t>
            </a:r>
            <a:endParaRPr lang="zh-CN" altLang="zh-CN" dirty="0"/>
          </a:p>
          <a:p>
            <a:pPr lvl="1"/>
            <a:r>
              <a:rPr lang="en-US" altLang="zh-CN" dirty="0"/>
              <a:t>OSPF</a:t>
            </a:r>
            <a:r>
              <a:rPr lang="zh-CN" altLang="zh-CN" dirty="0"/>
              <a:t>分组的校验和，</a:t>
            </a:r>
            <a:r>
              <a:rPr lang="en-US" altLang="zh-CN" dirty="0"/>
              <a:t>P159</a:t>
            </a:r>
            <a:endParaRPr lang="zh-CN" altLang="zh-CN" dirty="0"/>
          </a:p>
          <a:p>
            <a:pPr lvl="1"/>
            <a:r>
              <a:rPr lang="en-US" altLang="zh-CN" dirty="0"/>
              <a:t>UDP</a:t>
            </a:r>
            <a:r>
              <a:rPr lang="zh-CN" altLang="zh-CN" dirty="0"/>
              <a:t>校验和，</a:t>
            </a:r>
            <a:r>
              <a:rPr lang="en-US" altLang="zh-CN" dirty="0"/>
              <a:t>P195</a:t>
            </a:r>
            <a:endParaRPr lang="zh-CN" altLang="zh-CN" dirty="0"/>
          </a:p>
          <a:p>
            <a:pPr lvl="1"/>
            <a:r>
              <a:rPr lang="en-US" altLang="zh-CN" dirty="0"/>
              <a:t>TCP</a:t>
            </a:r>
            <a:r>
              <a:rPr lang="zh-CN" altLang="zh-CN" dirty="0"/>
              <a:t>校验和，</a:t>
            </a:r>
            <a:r>
              <a:rPr lang="en-US" altLang="zh-CN" dirty="0"/>
              <a:t>P202</a:t>
            </a:r>
            <a:endParaRPr lang="zh-CN" altLang="zh-CN" dirty="0"/>
          </a:p>
          <a:p>
            <a:pPr lvl="2"/>
            <a:r>
              <a:rPr lang="zh-CN" altLang="zh-CN" dirty="0"/>
              <a:t>在</a:t>
            </a:r>
            <a:r>
              <a:rPr lang="en-US" altLang="zh-CN" dirty="0"/>
              <a:t>TCP/IP</a:t>
            </a:r>
            <a:r>
              <a:rPr lang="zh-CN" altLang="zh-CN" dirty="0"/>
              <a:t>中，除了</a:t>
            </a:r>
            <a:r>
              <a:rPr lang="en-US" altLang="zh-CN" dirty="0"/>
              <a:t>FCS</a:t>
            </a:r>
            <a:r>
              <a:rPr lang="zh-CN" altLang="zh-CN" dirty="0"/>
              <a:t>使用</a:t>
            </a:r>
            <a:r>
              <a:rPr lang="en-US" altLang="zh-CN" dirty="0"/>
              <a:t>CRC</a:t>
            </a:r>
            <a:r>
              <a:rPr lang="zh-CN" altLang="zh-CN" dirty="0"/>
              <a:t>算法外，基本上所有的校验都是通过二进制反码运算求和进行的。</a:t>
            </a:r>
            <a:endParaRPr lang="en-US" altLang="zh-CN" dirty="0" smtClean="0">
              <a:solidFill>
                <a:srgbClr val="FF0000"/>
              </a:solidFill>
            </a:endParaRP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36</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spTree>
    <p:extLst>
      <p:ext uri="{BB962C8B-B14F-4D97-AF65-F5344CB8AC3E}">
        <p14:creationId xmlns:p14="http://schemas.microsoft.com/office/powerpoint/2010/main" val="31474986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7" name="内容占位符 6"/>
          <p:cNvSpPr>
            <a:spLocks noGrp="1"/>
          </p:cNvSpPr>
          <p:nvPr>
            <p:ph idx="1"/>
          </p:nvPr>
        </p:nvSpPr>
        <p:spPr/>
        <p:txBody>
          <a:bodyPr/>
          <a:lstStyle/>
          <a:p>
            <a:r>
              <a:rPr lang="zh-CN" altLang="en-US" dirty="0" smtClean="0"/>
              <a:t>实例：</a:t>
            </a:r>
            <a:r>
              <a:rPr lang="en-US" altLang="zh-CN" dirty="0" smtClean="0"/>
              <a:t>UDP</a:t>
            </a:r>
            <a:r>
              <a:rPr lang="zh-CN" altLang="en-US" dirty="0" smtClean="0"/>
              <a:t>校验和的计算</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37</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464" y="1993404"/>
            <a:ext cx="7618413"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9268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7" name="内容占位符 6"/>
          <p:cNvSpPr>
            <a:spLocks noGrp="1"/>
          </p:cNvSpPr>
          <p:nvPr>
            <p:ph idx="1"/>
          </p:nvPr>
        </p:nvSpPr>
        <p:spPr/>
        <p:txBody>
          <a:bodyPr/>
          <a:lstStyle/>
          <a:p>
            <a:r>
              <a:rPr lang="en-US" altLang="zh-CN" dirty="0" smtClean="0"/>
              <a:t>TCP</a:t>
            </a:r>
            <a:r>
              <a:rPr lang="zh-CN" altLang="en-US" dirty="0" smtClean="0"/>
              <a:t>是</a:t>
            </a:r>
            <a:r>
              <a:rPr lang="en-US" altLang="zh-CN" dirty="0" smtClean="0"/>
              <a:t>TCP/IP</a:t>
            </a:r>
            <a:r>
              <a:rPr lang="zh-CN" altLang="en-US" dirty="0" smtClean="0"/>
              <a:t>体系中最复杂的一个协议，其主要特点有：</a:t>
            </a:r>
            <a:endParaRPr lang="en-US" altLang="zh-CN" dirty="0" smtClean="0"/>
          </a:p>
          <a:p>
            <a:pPr lvl="1"/>
            <a:r>
              <a:rPr lang="en-US" altLang="zh-CN" dirty="0" smtClean="0"/>
              <a:t>TCP</a:t>
            </a:r>
            <a:r>
              <a:rPr lang="zh-CN" altLang="en-US" dirty="0" smtClean="0"/>
              <a:t>是</a:t>
            </a:r>
            <a:r>
              <a:rPr lang="zh-CN" altLang="en-US" dirty="0"/>
              <a:t>面向连接的运输层协议。</a:t>
            </a:r>
          </a:p>
          <a:p>
            <a:pPr lvl="1"/>
            <a:r>
              <a:rPr lang="zh-CN" altLang="en-US" dirty="0"/>
              <a:t>每一</a:t>
            </a:r>
            <a:r>
              <a:rPr lang="zh-CN" altLang="en-US" dirty="0" smtClean="0"/>
              <a:t>条</a:t>
            </a:r>
            <a:r>
              <a:rPr lang="en-US" altLang="zh-CN" dirty="0" smtClean="0"/>
              <a:t>TCP </a:t>
            </a:r>
            <a:r>
              <a:rPr lang="zh-CN" altLang="en-US" dirty="0"/>
              <a:t>连接只能有两个端点</a:t>
            </a:r>
            <a:r>
              <a:rPr lang="en-US" altLang="zh-CN" dirty="0"/>
              <a:t>(endpoint)</a:t>
            </a:r>
            <a:r>
              <a:rPr lang="zh-CN" altLang="en-US" dirty="0"/>
              <a:t>，每一</a:t>
            </a:r>
            <a:r>
              <a:rPr lang="zh-CN" altLang="en-US" dirty="0" smtClean="0"/>
              <a:t>条</a:t>
            </a:r>
            <a:r>
              <a:rPr lang="en-US" altLang="zh-CN" dirty="0" smtClean="0"/>
              <a:t>TCP </a:t>
            </a:r>
            <a:r>
              <a:rPr lang="zh-CN" altLang="en-US" dirty="0"/>
              <a:t>连接只能是点对点的（一对一）。 </a:t>
            </a:r>
          </a:p>
          <a:p>
            <a:pPr lvl="1"/>
            <a:r>
              <a:rPr lang="en-US" altLang="zh-CN" dirty="0" smtClean="0"/>
              <a:t>TCP</a:t>
            </a:r>
            <a:r>
              <a:rPr lang="zh-CN" altLang="en-US" dirty="0" smtClean="0"/>
              <a:t>提供</a:t>
            </a:r>
            <a:r>
              <a:rPr lang="zh-CN" altLang="en-US" dirty="0"/>
              <a:t>可靠交付的服务。</a:t>
            </a:r>
          </a:p>
          <a:p>
            <a:pPr lvl="1"/>
            <a:r>
              <a:rPr lang="en-US" altLang="zh-CN" dirty="0" smtClean="0"/>
              <a:t>TCP</a:t>
            </a:r>
            <a:r>
              <a:rPr lang="zh-CN" altLang="en-US" dirty="0" smtClean="0"/>
              <a:t>提供</a:t>
            </a:r>
            <a:r>
              <a:rPr lang="zh-CN" altLang="en-US" dirty="0"/>
              <a:t>全双工通信。</a:t>
            </a:r>
          </a:p>
          <a:p>
            <a:pPr lvl="1"/>
            <a:r>
              <a:rPr lang="zh-CN" altLang="en-US" dirty="0"/>
              <a:t>面向字节流。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38</a:t>
            </a:fld>
            <a:endParaRPr lang="en-US" altLang="zh-CN"/>
          </a:p>
        </p:txBody>
      </p:sp>
      <p:sp>
        <p:nvSpPr>
          <p:cNvPr id="5" name="文本占位符 4"/>
          <p:cNvSpPr>
            <a:spLocks noGrp="1"/>
          </p:cNvSpPr>
          <p:nvPr>
            <p:ph type="body" sz="quarter" idx="13"/>
          </p:nvPr>
        </p:nvSpPr>
        <p:spPr/>
        <p:txBody>
          <a:bodyPr/>
          <a:lstStyle/>
          <a:p>
            <a:r>
              <a:rPr lang="en-US" altLang="zh-CN" dirty="0" smtClean="0"/>
              <a:t>3.1 TCP</a:t>
            </a:r>
            <a:r>
              <a:rPr lang="zh-CN" altLang="en-US" dirty="0" smtClean="0"/>
              <a:t>的主要特点</a:t>
            </a:r>
            <a:endParaRPr lang="zh-CN" altLang="en-US" dirty="0"/>
          </a:p>
        </p:txBody>
      </p:sp>
    </p:spTree>
    <p:extLst>
      <p:ext uri="{BB962C8B-B14F-4D97-AF65-F5344CB8AC3E}">
        <p14:creationId xmlns:p14="http://schemas.microsoft.com/office/powerpoint/2010/main" val="396452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7" name="内容占位符 6"/>
          <p:cNvSpPr>
            <a:spLocks noGrp="1"/>
          </p:cNvSpPr>
          <p:nvPr>
            <p:ph idx="1"/>
          </p:nvPr>
        </p:nvSpPr>
        <p:spPr/>
        <p:txBody>
          <a:bodyPr/>
          <a:lstStyle/>
          <a:p>
            <a:r>
              <a:rPr lang="en-US" altLang="zh-CN" dirty="0" smtClean="0"/>
              <a:t>TCP</a:t>
            </a:r>
            <a:r>
              <a:rPr lang="zh-CN" altLang="en-US" dirty="0"/>
              <a:t>是面向字节</a:t>
            </a:r>
            <a:r>
              <a:rPr lang="zh-CN" altLang="en-US" dirty="0" smtClean="0"/>
              <a:t>流，</a:t>
            </a:r>
            <a:r>
              <a:rPr lang="en-US" altLang="zh-CN" dirty="0" smtClean="0"/>
              <a:t>TCP</a:t>
            </a:r>
            <a:r>
              <a:rPr lang="zh-CN" altLang="en-US" dirty="0" smtClean="0"/>
              <a:t>中的“流（</a:t>
            </a:r>
            <a:r>
              <a:rPr lang="en-US" altLang="zh-CN" dirty="0" smtClean="0"/>
              <a:t>stream</a:t>
            </a:r>
            <a:r>
              <a:rPr lang="zh-CN" altLang="en-US" dirty="0" smtClean="0"/>
              <a:t>）”指的是流入到进程或从进程流出的字节序列。</a:t>
            </a:r>
            <a:endParaRPr lang="en-US" altLang="zh-CN" dirty="0" smtClean="0"/>
          </a:p>
          <a:p>
            <a:r>
              <a:rPr lang="zh-CN" altLang="en-US" dirty="0"/>
              <a:t>面向字节</a:t>
            </a:r>
            <a:r>
              <a:rPr lang="zh-CN" altLang="en-US" dirty="0" smtClean="0"/>
              <a:t>流的含义是：虽然应用程序和</a:t>
            </a:r>
            <a:r>
              <a:rPr lang="en-US" altLang="zh-CN" dirty="0" smtClean="0"/>
              <a:t>TCP</a:t>
            </a:r>
            <a:r>
              <a:rPr lang="zh-CN" altLang="en-US" dirty="0" smtClean="0"/>
              <a:t>的交互是一次一个数据块，但</a:t>
            </a:r>
            <a:r>
              <a:rPr lang="en-US" altLang="zh-CN" dirty="0" smtClean="0"/>
              <a:t>TCP</a:t>
            </a:r>
            <a:r>
              <a:rPr lang="zh-CN" altLang="en-US" dirty="0" smtClean="0"/>
              <a:t>把应用程序交下来的数据看成仅仅是一连串的无结构的字节流。</a:t>
            </a:r>
            <a:r>
              <a:rPr lang="en-US" altLang="zh-CN" dirty="0" smtClean="0"/>
              <a:t>TCP</a:t>
            </a:r>
            <a:r>
              <a:rPr lang="zh-CN" altLang="en-US" dirty="0" smtClean="0"/>
              <a:t>并不知道传送的字节流的含义。</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39</a:t>
            </a:fld>
            <a:endParaRPr lang="en-US" altLang="zh-CN"/>
          </a:p>
        </p:txBody>
      </p:sp>
      <p:sp>
        <p:nvSpPr>
          <p:cNvPr id="5" name="文本占位符 4"/>
          <p:cNvSpPr>
            <a:spLocks noGrp="1"/>
          </p:cNvSpPr>
          <p:nvPr>
            <p:ph type="body" sz="quarter" idx="13"/>
          </p:nvPr>
        </p:nvSpPr>
        <p:spPr/>
        <p:txBody>
          <a:bodyPr/>
          <a:lstStyle/>
          <a:p>
            <a:r>
              <a:rPr lang="en-US" altLang="zh-CN" dirty="0" smtClean="0"/>
              <a:t>3.1 TCP</a:t>
            </a:r>
            <a:r>
              <a:rPr lang="zh-CN" altLang="en-US" dirty="0" smtClean="0"/>
              <a:t>的主要特点</a:t>
            </a:r>
            <a:endParaRPr lang="zh-CN" altLang="en-US" dirty="0"/>
          </a:p>
        </p:txBody>
      </p:sp>
    </p:spTree>
    <p:extLst>
      <p:ext uri="{BB962C8B-B14F-4D97-AF65-F5344CB8AC3E}">
        <p14:creationId xmlns:p14="http://schemas.microsoft.com/office/powerpoint/2010/main" val="3599834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本章教学计划</a:t>
            </a:r>
            <a:endParaRPr lang="zh-CN" altLang="en-US" dirty="0"/>
          </a:p>
        </p:txBody>
      </p:sp>
      <p:sp>
        <p:nvSpPr>
          <p:cNvPr id="3" name="内容占位符 2"/>
          <p:cNvSpPr>
            <a:spLocks noGrp="1"/>
          </p:cNvSpPr>
          <p:nvPr>
            <p:ph idx="1"/>
          </p:nvPr>
        </p:nvSpPr>
        <p:spPr/>
        <p:txBody>
          <a:bodyPr/>
          <a:lstStyle/>
          <a:p>
            <a:r>
              <a:rPr lang="zh-CN" altLang="en-US" dirty="0" smtClean="0"/>
              <a:t>运输层是整个网络体系结构中的关键层次之一，本部分的重要概念有：</a:t>
            </a:r>
            <a:endParaRPr lang="en-US" altLang="zh-CN" dirty="0" smtClean="0"/>
          </a:p>
          <a:p>
            <a:pPr lvl="1"/>
            <a:r>
              <a:rPr lang="zh-CN" altLang="en-US" dirty="0"/>
              <a:t>运输层为</a:t>
            </a:r>
            <a:r>
              <a:rPr lang="zh-CN" altLang="en-US" dirty="0" smtClean="0"/>
              <a:t>相互通信的应用进程提供逻辑通信。</a:t>
            </a:r>
            <a:endParaRPr lang="en-US" altLang="zh-CN" dirty="0" smtClean="0"/>
          </a:p>
          <a:p>
            <a:pPr lvl="1"/>
            <a:r>
              <a:rPr lang="zh-CN" altLang="en-US" dirty="0"/>
              <a:t>端口和套接</a:t>
            </a:r>
            <a:r>
              <a:rPr lang="zh-CN" altLang="en-US" dirty="0" smtClean="0"/>
              <a:t>字</a:t>
            </a:r>
            <a:endParaRPr lang="en-US" altLang="zh-CN" dirty="0" smtClean="0"/>
          </a:p>
          <a:p>
            <a:pPr lvl="1"/>
            <a:r>
              <a:rPr lang="en-US" altLang="zh-CN" dirty="0" smtClean="0"/>
              <a:t>UDP</a:t>
            </a:r>
            <a:r>
              <a:rPr lang="zh-CN" altLang="en-US" dirty="0" smtClean="0"/>
              <a:t>的特点</a:t>
            </a:r>
            <a:endParaRPr lang="en-US" altLang="zh-CN" dirty="0" smtClean="0"/>
          </a:p>
          <a:p>
            <a:pPr lvl="1"/>
            <a:r>
              <a:rPr lang="en-US" altLang="zh-CN" dirty="0" smtClean="0"/>
              <a:t>TCP</a:t>
            </a:r>
            <a:r>
              <a:rPr lang="zh-CN" altLang="en-US" dirty="0" smtClean="0"/>
              <a:t>的特点</a:t>
            </a:r>
            <a:endParaRPr lang="en-US" altLang="zh-CN" dirty="0" smtClean="0"/>
          </a:p>
          <a:p>
            <a:pPr lvl="1"/>
            <a:r>
              <a:rPr lang="zh-CN" altLang="en-US" dirty="0"/>
              <a:t>在不可靠的网络上实现可靠传输的工作原理</a:t>
            </a:r>
            <a:r>
              <a:rPr lang="zh-CN" altLang="en-US" dirty="0" smtClean="0"/>
              <a:t>，以及停止等待协议和</a:t>
            </a:r>
            <a:r>
              <a:rPr lang="en-US" altLang="zh-CN" dirty="0" smtClean="0"/>
              <a:t>ARQ</a:t>
            </a:r>
            <a:r>
              <a:rPr lang="zh-CN" altLang="en-US" dirty="0" smtClean="0"/>
              <a:t>协议</a:t>
            </a:r>
            <a:endParaRPr lang="en-US" altLang="zh-CN" dirty="0" smtClean="0"/>
          </a:p>
          <a:p>
            <a:pPr lvl="1"/>
            <a:r>
              <a:rPr lang="en-US" altLang="zh-CN" dirty="0" smtClean="0"/>
              <a:t>TCP</a:t>
            </a:r>
            <a:r>
              <a:rPr lang="zh-CN" altLang="en-US" dirty="0" smtClean="0"/>
              <a:t>的滑动窗口、流量控制、拥塞控制</a:t>
            </a:r>
            <a:endParaRPr lang="en-US" altLang="zh-CN" dirty="0" smtClean="0"/>
          </a:p>
          <a:p>
            <a:pPr lvl="1"/>
            <a:r>
              <a:rPr lang="en-US" altLang="zh-CN" dirty="0" smtClean="0"/>
              <a:t>TCP</a:t>
            </a:r>
            <a:r>
              <a:rPr lang="zh-CN" altLang="en-US" dirty="0" smtClean="0"/>
              <a:t>的连接管理</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a:t>
            </a:fld>
            <a:endParaRPr lang="en-US" altLang="zh-CN"/>
          </a:p>
        </p:txBody>
      </p:sp>
      <p:sp>
        <p:nvSpPr>
          <p:cNvPr id="5" name="文本占位符 4"/>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41538453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40</a:t>
            </a:fld>
            <a:endParaRPr lang="en-US" altLang="zh-CN"/>
          </a:p>
        </p:txBody>
      </p:sp>
      <p:sp>
        <p:nvSpPr>
          <p:cNvPr id="5" name="文本占位符 4"/>
          <p:cNvSpPr>
            <a:spLocks noGrp="1"/>
          </p:cNvSpPr>
          <p:nvPr>
            <p:ph type="body" sz="quarter" idx="13"/>
          </p:nvPr>
        </p:nvSpPr>
        <p:spPr/>
        <p:txBody>
          <a:bodyPr/>
          <a:lstStyle/>
          <a:p>
            <a:r>
              <a:rPr lang="en-US" altLang="zh-CN" dirty="0" smtClean="0"/>
              <a:t>3.1 TCP</a:t>
            </a:r>
            <a:r>
              <a:rPr lang="zh-CN" altLang="en-US" dirty="0" smtClean="0"/>
              <a:t>的主要特点</a:t>
            </a:r>
            <a:endParaRPr lang="zh-CN" altLang="en-US" dirty="0"/>
          </a:p>
        </p:txBody>
      </p:sp>
      <p:sp>
        <p:nvSpPr>
          <p:cNvPr id="6" name="AutoShape 47"/>
          <p:cNvSpPr>
            <a:spLocks noChangeArrowheads="1"/>
          </p:cNvSpPr>
          <p:nvPr/>
        </p:nvSpPr>
        <p:spPr bwMode="auto">
          <a:xfrm>
            <a:off x="6542088" y="4770735"/>
            <a:ext cx="261937" cy="130175"/>
          </a:xfrm>
          <a:prstGeom prst="rightArrow">
            <a:avLst>
              <a:gd name="adj1" fmla="val 50000"/>
              <a:gd name="adj2" fmla="val 5030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8" name="Rectangle 107"/>
          <p:cNvSpPr>
            <a:spLocks noChangeArrowheads="1"/>
          </p:cNvSpPr>
          <p:nvPr/>
        </p:nvSpPr>
        <p:spPr bwMode="auto">
          <a:xfrm>
            <a:off x="3276600" y="1560982"/>
            <a:ext cx="3240088" cy="1008063"/>
          </a:xfrm>
          <a:prstGeom prst="rect">
            <a:avLst/>
          </a:prstGeom>
          <a:solidFill>
            <a:srgbClr val="FFFFCC"/>
          </a:solidFill>
          <a:ln w="38100" cmpd="dbl">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grpSp>
        <p:nvGrpSpPr>
          <p:cNvPr id="9" name="Group 80"/>
          <p:cNvGrpSpPr>
            <a:grpSpLocks/>
          </p:cNvGrpSpPr>
          <p:nvPr/>
        </p:nvGrpSpPr>
        <p:grpSpPr bwMode="auto">
          <a:xfrm>
            <a:off x="5724525" y="4681835"/>
            <a:ext cx="865188" cy="287337"/>
            <a:chOff x="2925" y="1570"/>
            <a:chExt cx="545" cy="181"/>
          </a:xfrm>
        </p:grpSpPr>
        <p:grpSp>
          <p:nvGrpSpPr>
            <p:cNvPr id="10" name="Group 81"/>
            <p:cNvGrpSpPr>
              <a:grpSpLocks/>
            </p:cNvGrpSpPr>
            <p:nvPr/>
          </p:nvGrpSpPr>
          <p:grpSpPr bwMode="auto">
            <a:xfrm>
              <a:off x="3061" y="1570"/>
              <a:ext cx="272" cy="181"/>
              <a:chOff x="3061" y="1842"/>
              <a:chExt cx="272" cy="181"/>
            </a:xfrm>
          </p:grpSpPr>
          <p:sp>
            <p:nvSpPr>
              <p:cNvPr id="13" name="Rectangle 82"/>
              <p:cNvSpPr>
                <a:spLocks noChangeArrowheads="1"/>
              </p:cNvSpPr>
              <p:nvPr/>
            </p:nvSpPr>
            <p:spPr bwMode="auto">
              <a:xfrm>
                <a:off x="3061" y="1842"/>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7</a:t>
                </a:r>
              </a:p>
            </p:txBody>
          </p:sp>
          <p:sp>
            <p:nvSpPr>
              <p:cNvPr id="14" name="Rectangle 83"/>
              <p:cNvSpPr>
                <a:spLocks noChangeArrowheads="1"/>
              </p:cNvSpPr>
              <p:nvPr/>
            </p:nvSpPr>
            <p:spPr bwMode="auto">
              <a:xfrm>
                <a:off x="3197" y="1842"/>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6</a:t>
                </a:r>
              </a:p>
            </p:txBody>
          </p:sp>
        </p:grpSp>
        <p:sp>
          <p:nvSpPr>
            <p:cNvPr id="11" name="Rectangle 84"/>
            <p:cNvSpPr>
              <a:spLocks noChangeArrowheads="1"/>
            </p:cNvSpPr>
            <p:nvPr/>
          </p:nvSpPr>
          <p:spPr bwMode="auto">
            <a:xfrm>
              <a:off x="2925" y="1570"/>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8</a:t>
              </a:r>
            </a:p>
          </p:txBody>
        </p:sp>
        <p:sp>
          <p:nvSpPr>
            <p:cNvPr id="12" name="Rectangle 85"/>
            <p:cNvSpPr>
              <a:spLocks noChangeArrowheads="1"/>
            </p:cNvSpPr>
            <p:nvPr/>
          </p:nvSpPr>
          <p:spPr bwMode="auto">
            <a:xfrm>
              <a:off x="3334" y="1570"/>
              <a:ext cx="136" cy="181"/>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H</a:t>
              </a:r>
            </a:p>
          </p:txBody>
        </p:sp>
      </p:grpSp>
      <p:sp>
        <p:nvSpPr>
          <p:cNvPr id="15" name="Text Box 62"/>
          <p:cNvSpPr txBox="1">
            <a:spLocks noChangeArrowheads="1"/>
          </p:cNvSpPr>
          <p:nvPr/>
        </p:nvSpPr>
        <p:spPr bwMode="auto">
          <a:xfrm>
            <a:off x="7264400" y="1414932"/>
            <a:ext cx="7216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en-US" altLang="zh-CN" sz="6000" dirty="0">
                <a:latin typeface="+mj-ea"/>
                <a:ea typeface="+mj-ea"/>
                <a:sym typeface="Wingdings" pitchFamily="2" charset="2"/>
              </a:rPr>
              <a:t></a:t>
            </a:r>
            <a:endParaRPr kumimoji="1" lang="en-US" altLang="zh-CN" sz="6000" dirty="0">
              <a:latin typeface="+mj-ea"/>
              <a:ea typeface="+mj-ea"/>
            </a:endParaRPr>
          </a:p>
        </p:txBody>
      </p:sp>
      <p:sp>
        <p:nvSpPr>
          <p:cNvPr id="16" name="Freeform 44"/>
          <p:cNvSpPr>
            <a:spLocks/>
          </p:cNvSpPr>
          <p:nvPr/>
        </p:nvSpPr>
        <p:spPr bwMode="auto">
          <a:xfrm>
            <a:off x="7239000" y="4440707"/>
            <a:ext cx="357188" cy="889000"/>
          </a:xfrm>
          <a:custGeom>
            <a:avLst/>
            <a:gdLst>
              <a:gd name="T0" fmla="*/ 0 w 225"/>
              <a:gd name="T1" fmla="*/ 889000 h 590"/>
              <a:gd name="T2" fmla="*/ 357188 w 225"/>
              <a:gd name="T3" fmla="*/ 889000 h 590"/>
              <a:gd name="T4" fmla="*/ 357188 w 225"/>
              <a:gd name="T5" fmla="*/ 0 h 590"/>
              <a:gd name="T6" fmla="*/ 0 60000 65536"/>
              <a:gd name="T7" fmla="*/ 0 60000 65536"/>
              <a:gd name="T8" fmla="*/ 0 60000 65536"/>
            </a:gdLst>
            <a:ahLst/>
            <a:cxnLst>
              <a:cxn ang="T6">
                <a:pos x="T0" y="T1"/>
              </a:cxn>
              <a:cxn ang="T7">
                <a:pos x="T2" y="T3"/>
              </a:cxn>
              <a:cxn ang="T8">
                <a:pos x="T4" y="T5"/>
              </a:cxn>
            </a:cxnLst>
            <a:rect l="0" t="0" r="r" b="b"/>
            <a:pathLst>
              <a:path w="225" h="590">
                <a:moveTo>
                  <a:pt x="0" y="590"/>
                </a:moveTo>
                <a:lnTo>
                  <a:pt x="225" y="590"/>
                </a:lnTo>
                <a:lnTo>
                  <a:pt x="225" y="0"/>
                </a:ln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 name="Text Box 45"/>
          <p:cNvSpPr txBox="1">
            <a:spLocks noChangeArrowheads="1"/>
          </p:cNvSpPr>
          <p:nvPr/>
        </p:nvSpPr>
        <p:spPr bwMode="auto">
          <a:xfrm>
            <a:off x="998538" y="1414932"/>
            <a:ext cx="7216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en-US" altLang="zh-CN" sz="6000">
                <a:latin typeface="+mj-ea"/>
                <a:ea typeface="+mj-ea"/>
                <a:sym typeface="Wingdings" pitchFamily="2" charset="2"/>
              </a:rPr>
              <a:t></a:t>
            </a:r>
            <a:endParaRPr kumimoji="1" lang="en-US" altLang="zh-CN" sz="6000">
              <a:latin typeface="+mj-ea"/>
              <a:ea typeface="+mj-ea"/>
            </a:endParaRPr>
          </a:p>
        </p:txBody>
      </p:sp>
      <p:sp>
        <p:nvSpPr>
          <p:cNvPr id="18" name="AutoShape 46"/>
          <p:cNvSpPr>
            <a:spLocks noChangeArrowheads="1"/>
          </p:cNvSpPr>
          <p:nvPr/>
        </p:nvSpPr>
        <p:spPr bwMode="auto">
          <a:xfrm>
            <a:off x="4535488" y="4772322"/>
            <a:ext cx="263525" cy="130175"/>
          </a:xfrm>
          <a:prstGeom prst="rightArrow">
            <a:avLst>
              <a:gd name="adj1" fmla="val 50000"/>
              <a:gd name="adj2" fmla="val 5061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19" name="AutoShape 48"/>
          <p:cNvSpPr>
            <a:spLocks noChangeArrowheads="1"/>
          </p:cNvSpPr>
          <p:nvPr/>
        </p:nvSpPr>
        <p:spPr bwMode="auto">
          <a:xfrm>
            <a:off x="2724150" y="4770735"/>
            <a:ext cx="263525" cy="130175"/>
          </a:xfrm>
          <a:prstGeom prst="rightArrow">
            <a:avLst>
              <a:gd name="adj1" fmla="val 50000"/>
              <a:gd name="adj2" fmla="val 5061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20" name="Line 49"/>
          <p:cNvSpPr>
            <a:spLocks noChangeShapeType="1"/>
          </p:cNvSpPr>
          <p:nvPr/>
        </p:nvSpPr>
        <p:spPr bwMode="auto">
          <a:xfrm>
            <a:off x="1331913" y="2281707"/>
            <a:ext cx="3175" cy="1487488"/>
          </a:xfrm>
          <a:prstGeom prst="line">
            <a:avLst/>
          </a:prstGeom>
          <a:noFill/>
          <a:ln w="9525">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 name="Text Box 50"/>
          <p:cNvSpPr txBox="1">
            <a:spLocks noChangeArrowheads="1"/>
          </p:cNvSpPr>
          <p:nvPr/>
        </p:nvSpPr>
        <p:spPr bwMode="auto">
          <a:xfrm>
            <a:off x="5223464" y="4311752"/>
            <a:ext cx="158056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zh-CN" altLang="en-US" sz="1600" dirty="0" smtClean="0">
                <a:latin typeface="+mj-ea"/>
                <a:ea typeface="+mj-ea"/>
              </a:rPr>
              <a:t>发送</a:t>
            </a:r>
            <a:r>
              <a:rPr kumimoji="1" lang="en-US" altLang="zh-CN" sz="1600" dirty="0" smtClean="0">
                <a:latin typeface="+mj-ea"/>
                <a:ea typeface="+mj-ea"/>
              </a:rPr>
              <a:t>TCP</a:t>
            </a:r>
            <a:r>
              <a:rPr kumimoji="1" lang="zh-CN" altLang="en-US" sz="1600" dirty="0" smtClean="0">
                <a:latin typeface="+mj-ea"/>
                <a:ea typeface="+mj-ea"/>
              </a:rPr>
              <a:t>报文</a:t>
            </a:r>
            <a:r>
              <a:rPr kumimoji="1" lang="zh-CN" altLang="en-US" sz="1600" dirty="0">
                <a:latin typeface="+mj-ea"/>
                <a:ea typeface="+mj-ea"/>
              </a:rPr>
              <a:t>段</a:t>
            </a:r>
          </a:p>
        </p:txBody>
      </p:sp>
      <p:sp>
        <p:nvSpPr>
          <p:cNvPr id="22" name="Rectangle 51"/>
          <p:cNvSpPr>
            <a:spLocks noChangeArrowheads="1"/>
          </p:cNvSpPr>
          <p:nvPr/>
        </p:nvSpPr>
        <p:spPr bwMode="auto">
          <a:xfrm>
            <a:off x="508000" y="3758082"/>
            <a:ext cx="1663700" cy="682625"/>
          </a:xfrm>
          <a:prstGeom prst="rect">
            <a:avLst/>
          </a:prstGeom>
          <a:solidFill>
            <a:srgbClr val="FFFF99"/>
          </a:solidFill>
          <a:ln w="19050">
            <a:solidFill>
              <a:schemeClr val="tx1"/>
            </a:solidFill>
            <a:miter lim="800000"/>
            <a:headEnd/>
            <a:tailEnd/>
          </a:ln>
          <a:effectLst>
            <a:outerShdw dist="35921" dir="2700000" algn="ctr" rotWithShape="0">
              <a:schemeClr val="bg2"/>
            </a:outerShdw>
          </a:effec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endParaRPr kumimoji="1" lang="en-US" altLang="zh-CN" sz="1600">
              <a:latin typeface="+mj-ea"/>
              <a:ea typeface="+mj-ea"/>
            </a:endParaRPr>
          </a:p>
          <a:p>
            <a:pPr algn="ctr" eaLnBrk="1" hangingPunct="1"/>
            <a:endParaRPr kumimoji="1" lang="en-US" altLang="zh-CN" sz="1600">
              <a:latin typeface="+mj-ea"/>
              <a:ea typeface="+mj-ea"/>
            </a:endParaRPr>
          </a:p>
          <a:p>
            <a:pPr algn="ctr" eaLnBrk="1" hangingPunct="1"/>
            <a:endParaRPr kumimoji="1" lang="en-US" altLang="zh-CN" sz="1600">
              <a:latin typeface="+mj-ea"/>
              <a:ea typeface="+mj-ea"/>
            </a:endParaRPr>
          </a:p>
        </p:txBody>
      </p:sp>
      <p:sp>
        <p:nvSpPr>
          <p:cNvPr id="23" name="Line 52"/>
          <p:cNvSpPr>
            <a:spLocks noChangeShapeType="1"/>
          </p:cNvSpPr>
          <p:nvPr/>
        </p:nvSpPr>
        <p:spPr bwMode="auto">
          <a:xfrm flipV="1">
            <a:off x="7623175" y="2281707"/>
            <a:ext cx="0" cy="1476375"/>
          </a:xfrm>
          <a:prstGeom prst="line">
            <a:avLst/>
          </a:prstGeom>
          <a:noFill/>
          <a:ln w="9525">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4" name="Rectangle 53"/>
          <p:cNvSpPr>
            <a:spLocks noChangeArrowheads="1"/>
          </p:cNvSpPr>
          <p:nvPr/>
        </p:nvSpPr>
        <p:spPr bwMode="auto">
          <a:xfrm>
            <a:off x="6791325" y="3758082"/>
            <a:ext cx="1662113" cy="682625"/>
          </a:xfrm>
          <a:prstGeom prst="rect">
            <a:avLst/>
          </a:prstGeom>
          <a:solidFill>
            <a:srgbClr val="FFFF99"/>
          </a:solidFill>
          <a:ln w="19050">
            <a:solidFill>
              <a:schemeClr val="tx1"/>
            </a:solidFill>
            <a:miter lim="800000"/>
            <a:headEnd/>
            <a:tailEnd/>
          </a:ln>
          <a:effectLst>
            <a:outerShdw dist="35921" dir="2700000" algn="ctr" rotWithShape="0">
              <a:schemeClr val="bg2"/>
            </a:outerShdw>
          </a:effec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endParaRPr kumimoji="1" lang="en-US" altLang="zh-CN" sz="1600">
              <a:latin typeface="+mj-ea"/>
              <a:ea typeface="+mj-ea"/>
            </a:endParaRPr>
          </a:p>
          <a:p>
            <a:pPr algn="ctr" eaLnBrk="1" hangingPunct="1"/>
            <a:endParaRPr kumimoji="1" lang="en-US" altLang="zh-CN" sz="1600">
              <a:latin typeface="+mj-ea"/>
              <a:ea typeface="+mj-ea"/>
            </a:endParaRPr>
          </a:p>
          <a:p>
            <a:pPr algn="ctr" eaLnBrk="1" hangingPunct="1"/>
            <a:endParaRPr kumimoji="1" lang="en-US" altLang="zh-CN" sz="1600">
              <a:latin typeface="+mj-ea"/>
              <a:ea typeface="+mj-ea"/>
            </a:endParaRPr>
          </a:p>
        </p:txBody>
      </p:sp>
      <p:sp>
        <p:nvSpPr>
          <p:cNvPr id="25" name="Text Box 54"/>
          <p:cNvSpPr txBox="1">
            <a:spLocks noChangeArrowheads="1"/>
          </p:cNvSpPr>
          <p:nvPr/>
        </p:nvSpPr>
        <p:spPr bwMode="auto">
          <a:xfrm>
            <a:off x="881589" y="1195857"/>
            <a:ext cx="9541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zh-CN" altLang="en-US" sz="2000" dirty="0">
                <a:solidFill>
                  <a:srgbClr val="FF0000"/>
                </a:solidFill>
                <a:latin typeface="+mj-ea"/>
                <a:ea typeface="+mj-ea"/>
              </a:rPr>
              <a:t>发送方</a:t>
            </a:r>
          </a:p>
        </p:txBody>
      </p:sp>
      <p:sp>
        <p:nvSpPr>
          <p:cNvPr id="26" name="Text Box 55"/>
          <p:cNvSpPr txBox="1">
            <a:spLocks noChangeArrowheads="1"/>
          </p:cNvSpPr>
          <p:nvPr/>
        </p:nvSpPr>
        <p:spPr bwMode="auto">
          <a:xfrm>
            <a:off x="7146285" y="1195857"/>
            <a:ext cx="9541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zh-CN" altLang="en-US" sz="2000" dirty="0">
                <a:solidFill>
                  <a:srgbClr val="FF0000"/>
                </a:solidFill>
                <a:latin typeface="+mj-ea"/>
                <a:ea typeface="+mj-ea"/>
              </a:rPr>
              <a:t>接收方</a:t>
            </a:r>
          </a:p>
        </p:txBody>
      </p:sp>
      <p:sp>
        <p:nvSpPr>
          <p:cNvPr id="27" name="AutoShape 56"/>
          <p:cNvSpPr>
            <a:spLocks noChangeArrowheads="1"/>
          </p:cNvSpPr>
          <p:nvPr/>
        </p:nvSpPr>
        <p:spPr bwMode="auto">
          <a:xfrm>
            <a:off x="2051050" y="3000845"/>
            <a:ext cx="1206500" cy="609600"/>
          </a:xfrm>
          <a:prstGeom prst="wedgeRoundRectCallout">
            <a:avLst>
              <a:gd name="adj1" fmla="val -85792"/>
              <a:gd name="adj2" fmla="val 120833"/>
              <a:gd name="adj3" fmla="val 16667"/>
            </a:avLst>
          </a:prstGeom>
          <a:solidFill>
            <a:srgbClr val="CCECFF"/>
          </a:solidFill>
          <a:ln w="9525">
            <a:solidFill>
              <a:schemeClr val="tx1"/>
            </a:solidFill>
            <a:miter lim="800000"/>
            <a:headEnd/>
            <a:tailEnd/>
          </a:ln>
          <a:effectLst/>
        </p:spPr>
        <p:txBody>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endParaRPr kumimoji="1" lang="zh-CN" altLang="zh-CN" sz="1600">
              <a:latin typeface="+mj-ea"/>
              <a:ea typeface="+mj-ea"/>
            </a:endParaRPr>
          </a:p>
        </p:txBody>
      </p:sp>
      <p:sp>
        <p:nvSpPr>
          <p:cNvPr id="28" name="Text Box 57"/>
          <p:cNvSpPr txBox="1">
            <a:spLocks noChangeArrowheads="1"/>
          </p:cNvSpPr>
          <p:nvPr/>
        </p:nvSpPr>
        <p:spPr bwMode="auto">
          <a:xfrm>
            <a:off x="2069644" y="2983382"/>
            <a:ext cx="12105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zh-CN" altLang="en-US" sz="1600">
                <a:latin typeface="+mj-ea"/>
                <a:ea typeface="+mj-ea"/>
              </a:rPr>
              <a:t>把字节写入</a:t>
            </a:r>
          </a:p>
          <a:p>
            <a:pPr algn="ctr" eaLnBrk="1" hangingPunct="1"/>
            <a:r>
              <a:rPr kumimoji="1" lang="zh-CN" altLang="en-US" sz="1600">
                <a:latin typeface="+mj-ea"/>
                <a:ea typeface="+mj-ea"/>
              </a:rPr>
              <a:t>发送缓存</a:t>
            </a:r>
          </a:p>
        </p:txBody>
      </p:sp>
      <p:sp>
        <p:nvSpPr>
          <p:cNvPr id="29" name="AutoShape 58"/>
          <p:cNvSpPr>
            <a:spLocks noChangeArrowheads="1"/>
          </p:cNvSpPr>
          <p:nvPr/>
        </p:nvSpPr>
        <p:spPr bwMode="auto">
          <a:xfrm>
            <a:off x="6156325" y="2713507"/>
            <a:ext cx="1181100" cy="609600"/>
          </a:xfrm>
          <a:prstGeom prst="wedgeRoundRectCallout">
            <a:avLst>
              <a:gd name="adj1" fmla="val 80912"/>
              <a:gd name="adj2" fmla="val 178384"/>
              <a:gd name="adj3" fmla="val 16667"/>
            </a:avLst>
          </a:prstGeom>
          <a:solidFill>
            <a:srgbClr val="CCECFF"/>
          </a:solidFill>
          <a:ln w="9525">
            <a:solidFill>
              <a:schemeClr val="tx1"/>
            </a:solidFill>
            <a:miter lim="800000"/>
            <a:headEnd/>
            <a:tailEnd/>
          </a:ln>
          <a:effectLst/>
        </p:spPr>
        <p:txBody>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endParaRPr kumimoji="1" lang="zh-CN" altLang="zh-CN" sz="1600">
              <a:latin typeface="+mj-ea"/>
              <a:ea typeface="+mj-ea"/>
            </a:endParaRPr>
          </a:p>
        </p:txBody>
      </p:sp>
      <p:sp>
        <p:nvSpPr>
          <p:cNvPr id="30" name="Text Box 59"/>
          <p:cNvSpPr txBox="1">
            <a:spLocks noChangeArrowheads="1"/>
          </p:cNvSpPr>
          <p:nvPr/>
        </p:nvSpPr>
        <p:spPr bwMode="auto">
          <a:xfrm>
            <a:off x="6143169" y="2713507"/>
            <a:ext cx="12105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zh-CN" altLang="en-US" sz="1600" dirty="0">
                <a:latin typeface="+mj-ea"/>
                <a:ea typeface="+mj-ea"/>
              </a:rPr>
              <a:t>从接收缓存</a:t>
            </a:r>
          </a:p>
          <a:p>
            <a:pPr algn="ctr" eaLnBrk="1" hangingPunct="1"/>
            <a:r>
              <a:rPr kumimoji="1" lang="zh-CN" altLang="en-US" sz="1600" dirty="0">
                <a:latin typeface="+mj-ea"/>
                <a:ea typeface="+mj-ea"/>
              </a:rPr>
              <a:t>读取字节</a:t>
            </a:r>
          </a:p>
        </p:txBody>
      </p:sp>
      <p:sp>
        <p:nvSpPr>
          <p:cNvPr id="31" name="Text Box 60"/>
          <p:cNvSpPr txBox="1">
            <a:spLocks noChangeArrowheads="1"/>
          </p:cNvSpPr>
          <p:nvPr/>
        </p:nvSpPr>
        <p:spPr bwMode="auto">
          <a:xfrm>
            <a:off x="1591089" y="1753486"/>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zh-CN" altLang="en-US" sz="1600" dirty="0">
                <a:latin typeface="+mj-ea"/>
                <a:ea typeface="+mj-ea"/>
              </a:rPr>
              <a:t>应用进程</a:t>
            </a:r>
          </a:p>
        </p:txBody>
      </p:sp>
      <p:sp>
        <p:nvSpPr>
          <p:cNvPr id="32" name="Text Box 61"/>
          <p:cNvSpPr txBox="1">
            <a:spLocks noChangeArrowheads="1"/>
          </p:cNvSpPr>
          <p:nvPr/>
        </p:nvSpPr>
        <p:spPr bwMode="auto">
          <a:xfrm>
            <a:off x="7835900" y="1740370"/>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zh-CN" altLang="en-US" sz="1600">
                <a:latin typeface="+mj-ea"/>
                <a:ea typeface="+mj-ea"/>
              </a:rPr>
              <a:t>应用进程</a:t>
            </a:r>
          </a:p>
        </p:txBody>
      </p:sp>
      <p:grpSp>
        <p:nvGrpSpPr>
          <p:cNvPr id="33" name="Group 63"/>
          <p:cNvGrpSpPr>
            <a:grpSpLocks/>
          </p:cNvGrpSpPr>
          <p:nvPr/>
        </p:nvGrpSpPr>
        <p:grpSpPr bwMode="auto">
          <a:xfrm>
            <a:off x="7767638" y="2426170"/>
            <a:ext cx="215900" cy="1150937"/>
            <a:chOff x="3107" y="210"/>
            <a:chExt cx="136" cy="725"/>
          </a:xfrm>
        </p:grpSpPr>
        <p:sp>
          <p:nvSpPr>
            <p:cNvPr id="34" name="Rectangle 64"/>
            <p:cNvSpPr>
              <a:spLocks noChangeArrowheads="1"/>
            </p:cNvSpPr>
            <p:nvPr/>
          </p:nvSpPr>
          <p:spPr bwMode="auto">
            <a:xfrm>
              <a:off x="3107" y="391"/>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a:t>
              </a:r>
            </a:p>
          </p:txBody>
        </p:sp>
        <p:sp>
          <p:nvSpPr>
            <p:cNvPr id="35" name="Rectangle 65"/>
            <p:cNvSpPr>
              <a:spLocks noChangeArrowheads="1"/>
            </p:cNvSpPr>
            <p:nvPr/>
          </p:nvSpPr>
          <p:spPr bwMode="auto">
            <a:xfrm>
              <a:off x="3107" y="573"/>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2</a:t>
              </a:r>
            </a:p>
          </p:txBody>
        </p:sp>
        <p:sp>
          <p:nvSpPr>
            <p:cNvPr id="36" name="Rectangle 66"/>
            <p:cNvSpPr>
              <a:spLocks noChangeArrowheads="1"/>
            </p:cNvSpPr>
            <p:nvPr/>
          </p:nvSpPr>
          <p:spPr bwMode="auto">
            <a:xfrm>
              <a:off x="3107" y="754"/>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3</a:t>
              </a:r>
            </a:p>
          </p:txBody>
        </p:sp>
        <p:sp>
          <p:nvSpPr>
            <p:cNvPr id="37" name="Rectangle 67"/>
            <p:cNvSpPr>
              <a:spLocks noChangeArrowheads="1"/>
            </p:cNvSpPr>
            <p:nvPr/>
          </p:nvSpPr>
          <p:spPr bwMode="auto">
            <a:xfrm>
              <a:off x="3107" y="210"/>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0</a:t>
              </a:r>
            </a:p>
          </p:txBody>
        </p:sp>
      </p:grpSp>
      <p:sp>
        <p:nvSpPr>
          <p:cNvPr id="38" name="Rectangle 68"/>
          <p:cNvSpPr>
            <a:spLocks noChangeArrowheads="1"/>
          </p:cNvSpPr>
          <p:nvPr/>
        </p:nvSpPr>
        <p:spPr bwMode="auto">
          <a:xfrm>
            <a:off x="755650" y="4081932"/>
            <a:ext cx="215900" cy="287338"/>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18</a:t>
            </a:r>
          </a:p>
        </p:txBody>
      </p:sp>
      <p:sp>
        <p:nvSpPr>
          <p:cNvPr id="39" name="Rectangle 69"/>
          <p:cNvSpPr>
            <a:spLocks noChangeArrowheads="1"/>
          </p:cNvSpPr>
          <p:nvPr/>
        </p:nvSpPr>
        <p:spPr bwMode="auto">
          <a:xfrm>
            <a:off x="971550" y="4081932"/>
            <a:ext cx="215900" cy="287338"/>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17</a:t>
            </a:r>
          </a:p>
        </p:txBody>
      </p:sp>
      <p:sp>
        <p:nvSpPr>
          <p:cNvPr id="40" name="Rectangle 70"/>
          <p:cNvSpPr>
            <a:spLocks noChangeArrowheads="1"/>
          </p:cNvSpPr>
          <p:nvPr/>
        </p:nvSpPr>
        <p:spPr bwMode="auto">
          <a:xfrm>
            <a:off x="1187450" y="4081932"/>
            <a:ext cx="215900" cy="287338"/>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16</a:t>
            </a:r>
          </a:p>
        </p:txBody>
      </p:sp>
      <p:sp>
        <p:nvSpPr>
          <p:cNvPr id="41" name="Rectangle 71"/>
          <p:cNvSpPr>
            <a:spLocks noChangeArrowheads="1"/>
          </p:cNvSpPr>
          <p:nvPr/>
        </p:nvSpPr>
        <p:spPr bwMode="auto">
          <a:xfrm>
            <a:off x="1403350" y="4081932"/>
            <a:ext cx="215900" cy="287338"/>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15</a:t>
            </a:r>
          </a:p>
        </p:txBody>
      </p:sp>
      <p:sp>
        <p:nvSpPr>
          <p:cNvPr id="42" name="Rectangle 72"/>
          <p:cNvSpPr>
            <a:spLocks noChangeArrowheads="1"/>
          </p:cNvSpPr>
          <p:nvPr/>
        </p:nvSpPr>
        <p:spPr bwMode="auto">
          <a:xfrm>
            <a:off x="1619250" y="4081932"/>
            <a:ext cx="215900" cy="287338"/>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dirty="0">
                <a:latin typeface="+mj-ea"/>
                <a:ea typeface="+mj-ea"/>
              </a:rPr>
              <a:t>14</a:t>
            </a:r>
          </a:p>
        </p:txBody>
      </p:sp>
      <p:grpSp>
        <p:nvGrpSpPr>
          <p:cNvPr id="43" name="Group 73"/>
          <p:cNvGrpSpPr>
            <a:grpSpLocks/>
          </p:cNvGrpSpPr>
          <p:nvPr/>
        </p:nvGrpSpPr>
        <p:grpSpPr bwMode="auto">
          <a:xfrm>
            <a:off x="1474788" y="2497607"/>
            <a:ext cx="215900" cy="863600"/>
            <a:chOff x="1429" y="164"/>
            <a:chExt cx="136" cy="544"/>
          </a:xfrm>
        </p:grpSpPr>
        <p:sp>
          <p:nvSpPr>
            <p:cNvPr id="44" name="Rectangle 74"/>
            <p:cNvSpPr>
              <a:spLocks noChangeArrowheads="1"/>
            </p:cNvSpPr>
            <p:nvPr/>
          </p:nvSpPr>
          <p:spPr bwMode="auto">
            <a:xfrm>
              <a:off x="1429" y="527"/>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19</a:t>
              </a:r>
            </a:p>
          </p:txBody>
        </p:sp>
        <p:sp>
          <p:nvSpPr>
            <p:cNvPr id="45" name="Rectangle 75"/>
            <p:cNvSpPr>
              <a:spLocks noChangeArrowheads="1"/>
            </p:cNvSpPr>
            <p:nvPr/>
          </p:nvSpPr>
          <p:spPr bwMode="auto">
            <a:xfrm>
              <a:off x="1429" y="346"/>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20</a:t>
              </a:r>
            </a:p>
          </p:txBody>
        </p:sp>
        <p:sp>
          <p:nvSpPr>
            <p:cNvPr id="46" name="Rectangle 76"/>
            <p:cNvSpPr>
              <a:spLocks noChangeArrowheads="1"/>
            </p:cNvSpPr>
            <p:nvPr/>
          </p:nvSpPr>
          <p:spPr bwMode="auto">
            <a:xfrm>
              <a:off x="1429" y="164"/>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21</a:t>
              </a:r>
            </a:p>
          </p:txBody>
        </p:sp>
      </p:grpSp>
      <p:grpSp>
        <p:nvGrpSpPr>
          <p:cNvPr id="47" name="Group 77"/>
          <p:cNvGrpSpPr>
            <a:grpSpLocks/>
          </p:cNvGrpSpPr>
          <p:nvPr/>
        </p:nvGrpSpPr>
        <p:grpSpPr bwMode="auto">
          <a:xfrm>
            <a:off x="7408863" y="4080345"/>
            <a:ext cx="431800" cy="287337"/>
            <a:chOff x="2789" y="1842"/>
            <a:chExt cx="272" cy="181"/>
          </a:xfrm>
        </p:grpSpPr>
        <p:sp>
          <p:nvSpPr>
            <p:cNvPr id="48" name="Rectangle 78"/>
            <p:cNvSpPr>
              <a:spLocks noChangeArrowheads="1"/>
            </p:cNvSpPr>
            <p:nvPr/>
          </p:nvSpPr>
          <p:spPr bwMode="auto">
            <a:xfrm>
              <a:off x="2925" y="1842"/>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4</a:t>
              </a:r>
            </a:p>
          </p:txBody>
        </p:sp>
        <p:sp>
          <p:nvSpPr>
            <p:cNvPr id="49" name="Rectangle 79"/>
            <p:cNvSpPr>
              <a:spLocks noChangeArrowheads="1"/>
            </p:cNvSpPr>
            <p:nvPr/>
          </p:nvSpPr>
          <p:spPr bwMode="auto">
            <a:xfrm>
              <a:off x="2789" y="1842"/>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5</a:t>
              </a:r>
            </a:p>
          </p:txBody>
        </p:sp>
      </p:grpSp>
      <p:grpSp>
        <p:nvGrpSpPr>
          <p:cNvPr id="50" name="Group 86"/>
          <p:cNvGrpSpPr>
            <a:grpSpLocks/>
          </p:cNvGrpSpPr>
          <p:nvPr/>
        </p:nvGrpSpPr>
        <p:grpSpPr bwMode="auto">
          <a:xfrm>
            <a:off x="1908175" y="4681835"/>
            <a:ext cx="863600" cy="287337"/>
            <a:chOff x="2200" y="1298"/>
            <a:chExt cx="544" cy="181"/>
          </a:xfrm>
        </p:grpSpPr>
        <p:sp>
          <p:nvSpPr>
            <p:cNvPr id="51" name="Rectangle 87"/>
            <p:cNvSpPr>
              <a:spLocks noChangeArrowheads="1"/>
            </p:cNvSpPr>
            <p:nvPr/>
          </p:nvSpPr>
          <p:spPr bwMode="auto">
            <a:xfrm>
              <a:off x="2200" y="1298"/>
              <a:ext cx="136" cy="181"/>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13</a:t>
              </a:r>
            </a:p>
          </p:txBody>
        </p:sp>
        <p:sp>
          <p:nvSpPr>
            <p:cNvPr id="52" name="Rectangle 88"/>
            <p:cNvSpPr>
              <a:spLocks noChangeArrowheads="1"/>
            </p:cNvSpPr>
            <p:nvPr/>
          </p:nvSpPr>
          <p:spPr bwMode="auto">
            <a:xfrm>
              <a:off x="2336" y="1298"/>
              <a:ext cx="136" cy="181"/>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12</a:t>
              </a:r>
            </a:p>
          </p:txBody>
        </p:sp>
        <p:sp>
          <p:nvSpPr>
            <p:cNvPr id="53" name="Rectangle 89"/>
            <p:cNvSpPr>
              <a:spLocks noChangeArrowheads="1"/>
            </p:cNvSpPr>
            <p:nvPr/>
          </p:nvSpPr>
          <p:spPr bwMode="auto">
            <a:xfrm>
              <a:off x="2472" y="1298"/>
              <a:ext cx="136" cy="181"/>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11</a:t>
              </a:r>
            </a:p>
          </p:txBody>
        </p:sp>
        <p:sp>
          <p:nvSpPr>
            <p:cNvPr id="54" name="Rectangle 90"/>
            <p:cNvSpPr>
              <a:spLocks noChangeArrowheads="1"/>
            </p:cNvSpPr>
            <p:nvPr/>
          </p:nvSpPr>
          <p:spPr bwMode="auto">
            <a:xfrm>
              <a:off x="2608" y="1298"/>
              <a:ext cx="136" cy="181"/>
            </a:xfrm>
            <a:prstGeom prst="rect">
              <a:avLst/>
            </a:prstGeom>
            <a:solidFill>
              <a:srgbClr val="FF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H</a:t>
              </a:r>
            </a:p>
          </p:txBody>
        </p:sp>
      </p:grpSp>
      <p:grpSp>
        <p:nvGrpSpPr>
          <p:cNvPr id="55" name="Group 91"/>
          <p:cNvGrpSpPr>
            <a:grpSpLocks/>
          </p:cNvGrpSpPr>
          <p:nvPr/>
        </p:nvGrpSpPr>
        <p:grpSpPr bwMode="auto">
          <a:xfrm>
            <a:off x="3924300" y="4683422"/>
            <a:ext cx="431800" cy="287338"/>
            <a:chOff x="2290" y="482"/>
            <a:chExt cx="272" cy="181"/>
          </a:xfrm>
        </p:grpSpPr>
        <p:sp>
          <p:nvSpPr>
            <p:cNvPr id="56" name="Rectangle 92"/>
            <p:cNvSpPr>
              <a:spLocks noChangeArrowheads="1"/>
            </p:cNvSpPr>
            <p:nvPr/>
          </p:nvSpPr>
          <p:spPr bwMode="auto">
            <a:xfrm>
              <a:off x="2290" y="482"/>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10</a:t>
              </a:r>
            </a:p>
          </p:txBody>
        </p:sp>
        <p:sp>
          <p:nvSpPr>
            <p:cNvPr id="57" name="Rectangle 93"/>
            <p:cNvSpPr>
              <a:spLocks noChangeArrowheads="1"/>
            </p:cNvSpPr>
            <p:nvPr/>
          </p:nvSpPr>
          <p:spPr bwMode="auto">
            <a:xfrm>
              <a:off x="2426" y="482"/>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9</a:t>
              </a:r>
            </a:p>
          </p:txBody>
        </p:sp>
      </p:grpSp>
      <p:sp>
        <p:nvSpPr>
          <p:cNvPr id="58" name="Rectangle 94"/>
          <p:cNvSpPr>
            <a:spLocks noChangeArrowheads="1"/>
          </p:cNvSpPr>
          <p:nvPr/>
        </p:nvSpPr>
        <p:spPr bwMode="auto">
          <a:xfrm>
            <a:off x="4356100" y="4683422"/>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H</a:t>
            </a:r>
          </a:p>
        </p:txBody>
      </p:sp>
      <p:sp>
        <p:nvSpPr>
          <p:cNvPr id="59" name="AutoShape 95"/>
          <p:cNvSpPr>
            <a:spLocks noChangeArrowheads="1"/>
          </p:cNvSpPr>
          <p:nvPr/>
        </p:nvSpPr>
        <p:spPr bwMode="auto">
          <a:xfrm>
            <a:off x="3563144" y="3604036"/>
            <a:ext cx="1873250" cy="609600"/>
          </a:xfrm>
          <a:prstGeom prst="wedgeRoundRectCallout">
            <a:avLst>
              <a:gd name="adj1" fmla="val -93115"/>
              <a:gd name="adj2" fmla="val 130649"/>
              <a:gd name="adj3" fmla="val 16667"/>
            </a:avLst>
          </a:prstGeom>
          <a:solidFill>
            <a:srgbClr val="CCECFF"/>
          </a:solidFill>
          <a:ln w="9525">
            <a:solidFill>
              <a:schemeClr val="tx1"/>
            </a:solidFill>
            <a:miter lim="800000"/>
            <a:headEnd/>
            <a:tailEnd/>
          </a:ln>
          <a:effectLst/>
        </p:spPr>
        <p:txBody>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endParaRPr kumimoji="1" lang="zh-CN" altLang="zh-CN" sz="1600">
              <a:latin typeface="+mj-ea"/>
              <a:ea typeface="+mj-ea"/>
            </a:endParaRPr>
          </a:p>
        </p:txBody>
      </p:sp>
      <p:sp>
        <p:nvSpPr>
          <p:cNvPr id="60" name="Text Box 96"/>
          <p:cNvSpPr txBox="1">
            <a:spLocks noChangeArrowheads="1"/>
          </p:cNvSpPr>
          <p:nvPr/>
        </p:nvSpPr>
        <p:spPr bwMode="auto">
          <a:xfrm>
            <a:off x="3612855" y="3624131"/>
            <a:ext cx="17023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zh-CN" altLang="en-US" sz="1600" dirty="0">
                <a:latin typeface="+mj-ea"/>
                <a:ea typeface="+mj-ea"/>
              </a:rPr>
              <a:t>加上 </a:t>
            </a:r>
            <a:r>
              <a:rPr kumimoji="1" lang="en-US" altLang="zh-CN" sz="1600" dirty="0">
                <a:latin typeface="+mj-ea"/>
                <a:ea typeface="+mj-ea"/>
              </a:rPr>
              <a:t>TCP </a:t>
            </a:r>
            <a:r>
              <a:rPr kumimoji="1" lang="zh-CN" altLang="en-US" sz="1600" dirty="0">
                <a:latin typeface="+mj-ea"/>
                <a:ea typeface="+mj-ea"/>
              </a:rPr>
              <a:t>首部</a:t>
            </a:r>
          </a:p>
          <a:p>
            <a:pPr algn="ctr" eaLnBrk="1" hangingPunct="1"/>
            <a:r>
              <a:rPr kumimoji="1" lang="zh-CN" altLang="en-US" sz="1600" dirty="0">
                <a:latin typeface="+mj-ea"/>
                <a:ea typeface="+mj-ea"/>
              </a:rPr>
              <a:t>构成 </a:t>
            </a:r>
            <a:r>
              <a:rPr kumimoji="1" lang="en-US" altLang="zh-CN" sz="1600" dirty="0">
                <a:latin typeface="+mj-ea"/>
                <a:ea typeface="+mj-ea"/>
              </a:rPr>
              <a:t>TCP </a:t>
            </a:r>
            <a:r>
              <a:rPr kumimoji="1" lang="zh-CN" altLang="en-US" sz="1600" dirty="0">
                <a:latin typeface="+mj-ea"/>
                <a:ea typeface="+mj-ea"/>
              </a:rPr>
              <a:t>报文段</a:t>
            </a:r>
          </a:p>
        </p:txBody>
      </p:sp>
      <p:sp>
        <p:nvSpPr>
          <p:cNvPr id="61" name="Line 97"/>
          <p:cNvSpPr>
            <a:spLocks noChangeShapeType="1"/>
          </p:cNvSpPr>
          <p:nvPr/>
        </p:nvSpPr>
        <p:spPr bwMode="auto">
          <a:xfrm>
            <a:off x="1789113" y="2653182"/>
            <a:ext cx="0" cy="576263"/>
          </a:xfrm>
          <a:prstGeom prst="line">
            <a:avLst/>
          </a:prstGeom>
          <a:noFill/>
          <a:ln w="38100">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2" name="Line 98"/>
          <p:cNvSpPr>
            <a:spLocks noChangeShapeType="1"/>
          </p:cNvSpPr>
          <p:nvPr/>
        </p:nvSpPr>
        <p:spPr bwMode="auto">
          <a:xfrm flipV="1">
            <a:off x="8056563" y="2713507"/>
            <a:ext cx="0" cy="576263"/>
          </a:xfrm>
          <a:prstGeom prst="line">
            <a:avLst/>
          </a:prstGeom>
          <a:noFill/>
          <a:ln w="38100">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3" name="Text Box 99"/>
          <p:cNvSpPr txBox="1">
            <a:spLocks noChangeArrowheads="1"/>
          </p:cNvSpPr>
          <p:nvPr/>
        </p:nvSpPr>
        <p:spPr bwMode="auto">
          <a:xfrm>
            <a:off x="496403" y="3688232"/>
            <a:ext cx="5597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TCP</a:t>
            </a:r>
          </a:p>
        </p:txBody>
      </p:sp>
      <p:sp>
        <p:nvSpPr>
          <p:cNvPr id="64" name="Text Box 100"/>
          <p:cNvSpPr txBox="1">
            <a:spLocks noChangeArrowheads="1"/>
          </p:cNvSpPr>
          <p:nvPr/>
        </p:nvSpPr>
        <p:spPr bwMode="auto">
          <a:xfrm>
            <a:off x="6778140" y="3697757"/>
            <a:ext cx="5597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TCP</a:t>
            </a:r>
          </a:p>
        </p:txBody>
      </p:sp>
      <p:sp>
        <p:nvSpPr>
          <p:cNvPr id="65" name="Text Box 101"/>
          <p:cNvSpPr txBox="1">
            <a:spLocks noChangeArrowheads="1"/>
          </p:cNvSpPr>
          <p:nvPr/>
        </p:nvSpPr>
        <p:spPr bwMode="auto">
          <a:xfrm>
            <a:off x="1763713" y="2397595"/>
            <a:ext cx="8002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zh-CN" altLang="en-US" sz="1600">
                <a:latin typeface="+mj-ea"/>
                <a:ea typeface="+mj-ea"/>
              </a:rPr>
              <a:t>字节流</a:t>
            </a:r>
          </a:p>
        </p:txBody>
      </p:sp>
      <p:sp>
        <p:nvSpPr>
          <p:cNvPr id="66" name="Text Box 102"/>
          <p:cNvSpPr txBox="1">
            <a:spLocks noChangeArrowheads="1"/>
          </p:cNvSpPr>
          <p:nvPr/>
        </p:nvSpPr>
        <p:spPr bwMode="auto">
          <a:xfrm>
            <a:off x="7981950" y="2397595"/>
            <a:ext cx="8002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zh-CN" altLang="en-US" sz="1600">
                <a:latin typeface="+mj-ea"/>
                <a:ea typeface="+mj-ea"/>
              </a:rPr>
              <a:t>字节流</a:t>
            </a:r>
          </a:p>
        </p:txBody>
      </p:sp>
      <p:sp>
        <p:nvSpPr>
          <p:cNvPr id="67" name="Rectangle 103"/>
          <p:cNvSpPr>
            <a:spLocks noChangeArrowheads="1"/>
          </p:cNvSpPr>
          <p:nvPr/>
        </p:nvSpPr>
        <p:spPr bwMode="auto">
          <a:xfrm>
            <a:off x="3419475" y="1705445"/>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H</a:t>
            </a:r>
          </a:p>
        </p:txBody>
      </p:sp>
      <p:sp>
        <p:nvSpPr>
          <p:cNvPr id="68" name="Text Box 104"/>
          <p:cNvSpPr txBox="1">
            <a:spLocks noChangeArrowheads="1"/>
          </p:cNvSpPr>
          <p:nvPr/>
        </p:nvSpPr>
        <p:spPr bwMode="auto">
          <a:xfrm>
            <a:off x="3708400" y="1681632"/>
            <a:ext cx="23179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zh-CN" altLang="en-US" sz="1600">
                <a:latin typeface="+mj-ea"/>
                <a:ea typeface="+mj-ea"/>
              </a:rPr>
              <a:t>表示 </a:t>
            </a:r>
            <a:r>
              <a:rPr kumimoji="1" lang="en-US" altLang="zh-CN" sz="1600">
                <a:latin typeface="+mj-ea"/>
                <a:ea typeface="+mj-ea"/>
              </a:rPr>
              <a:t>TCP </a:t>
            </a:r>
            <a:r>
              <a:rPr kumimoji="1" lang="zh-CN" altLang="en-US" sz="1600">
                <a:latin typeface="+mj-ea"/>
                <a:ea typeface="+mj-ea"/>
              </a:rPr>
              <a:t>报文段的首部</a:t>
            </a:r>
          </a:p>
        </p:txBody>
      </p:sp>
      <p:sp>
        <p:nvSpPr>
          <p:cNvPr id="69" name="Rectangle 105"/>
          <p:cNvSpPr>
            <a:spLocks noChangeArrowheads="1"/>
          </p:cNvSpPr>
          <p:nvPr/>
        </p:nvSpPr>
        <p:spPr bwMode="auto">
          <a:xfrm>
            <a:off x="3419475" y="2137245"/>
            <a:ext cx="215900" cy="287337"/>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x</a:t>
            </a:r>
          </a:p>
        </p:txBody>
      </p:sp>
      <p:sp>
        <p:nvSpPr>
          <p:cNvPr id="70" name="Text Box 106"/>
          <p:cNvSpPr txBox="1">
            <a:spLocks noChangeArrowheads="1"/>
          </p:cNvSpPr>
          <p:nvPr/>
        </p:nvSpPr>
        <p:spPr bwMode="auto">
          <a:xfrm>
            <a:off x="3708400" y="2113432"/>
            <a:ext cx="24416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zh-CN" altLang="en-US" sz="1600">
                <a:latin typeface="+mj-ea"/>
                <a:ea typeface="+mj-ea"/>
              </a:rPr>
              <a:t>表示序号为 </a:t>
            </a:r>
            <a:r>
              <a:rPr kumimoji="1" lang="en-US" altLang="zh-CN" sz="1600">
                <a:latin typeface="+mj-ea"/>
                <a:ea typeface="+mj-ea"/>
              </a:rPr>
              <a:t>x </a:t>
            </a:r>
            <a:r>
              <a:rPr kumimoji="1" lang="zh-CN" altLang="en-US" sz="1600">
                <a:latin typeface="+mj-ea"/>
                <a:ea typeface="+mj-ea"/>
              </a:rPr>
              <a:t>的数据字节</a:t>
            </a:r>
          </a:p>
        </p:txBody>
      </p:sp>
      <p:sp>
        <p:nvSpPr>
          <p:cNvPr id="71" name="AutoShape 108"/>
          <p:cNvSpPr>
            <a:spLocks noChangeArrowheads="1"/>
          </p:cNvSpPr>
          <p:nvPr/>
        </p:nvSpPr>
        <p:spPr bwMode="auto">
          <a:xfrm rot="16200000">
            <a:off x="4249737" y="2246783"/>
            <a:ext cx="500064" cy="6049962"/>
          </a:xfrm>
          <a:prstGeom prst="can">
            <a:avLst>
              <a:gd name="adj" fmla="val 28603"/>
            </a:avLst>
          </a:prstGeom>
          <a:solidFill>
            <a:srgbClr val="FFFF00"/>
          </a:solidFill>
          <a:ln w="9525">
            <a:solidFill>
              <a:schemeClr val="tx1"/>
            </a:solidFill>
            <a:round/>
            <a:headEnd/>
            <a:tailEnd/>
          </a:ln>
          <a:effec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72" name="Text Box 109"/>
          <p:cNvSpPr txBox="1">
            <a:spLocks noChangeArrowheads="1"/>
          </p:cNvSpPr>
          <p:nvPr/>
        </p:nvSpPr>
        <p:spPr bwMode="auto">
          <a:xfrm>
            <a:off x="3844727" y="5137620"/>
            <a:ext cx="10259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TCP </a:t>
            </a:r>
            <a:r>
              <a:rPr kumimoji="1" lang="zh-CN" altLang="en-US" sz="1600">
                <a:latin typeface="+mj-ea"/>
                <a:ea typeface="+mj-ea"/>
              </a:rPr>
              <a:t>连接</a:t>
            </a:r>
          </a:p>
        </p:txBody>
      </p:sp>
      <p:sp>
        <p:nvSpPr>
          <p:cNvPr id="73" name="Freeform 110"/>
          <p:cNvSpPr>
            <a:spLocks/>
          </p:cNvSpPr>
          <p:nvPr/>
        </p:nvSpPr>
        <p:spPr bwMode="auto">
          <a:xfrm>
            <a:off x="1339850" y="4440707"/>
            <a:ext cx="200025" cy="892175"/>
          </a:xfrm>
          <a:custGeom>
            <a:avLst/>
            <a:gdLst>
              <a:gd name="T0" fmla="*/ 0 w 108"/>
              <a:gd name="T1" fmla="*/ 0 h 590"/>
              <a:gd name="T2" fmla="*/ 0 w 108"/>
              <a:gd name="T3" fmla="*/ 892175 h 590"/>
              <a:gd name="T4" fmla="*/ 200025 w 108"/>
              <a:gd name="T5" fmla="*/ 887639 h 590"/>
              <a:gd name="T6" fmla="*/ 0 60000 65536"/>
              <a:gd name="T7" fmla="*/ 0 60000 65536"/>
              <a:gd name="T8" fmla="*/ 0 60000 65536"/>
            </a:gdLst>
            <a:ahLst/>
            <a:cxnLst>
              <a:cxn ang="T6">
                <a:pos x="T0" y="T1"/>
              </a:cxn>
              <a:cxn ang="T7">
                <a:pos x="T2" y="T3"/>
              </a:cxn>
              <a:cxn ang="T8">
                <a:pos x="T4" y="T5"/>
              </a:cxn>
            </a:cxnLst>
            <a:rect l="0" t="0" r="r" b="b"/>
            <a:pathLst>
              <a:path w="108" h="590">
                <a:moveTo>
                  <a:pt x="0" y="0"/>
                </a:moveTo>
                <a:lnTo>
                  <a:pt x="0" y="590"/>
                </a:lnTo>
                <a:lnTo>
                  <a:pt x="108" y="587"/>
                </a:ln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Tree>
    <p:extLst>
      <p:ext uri="{BB962C8B-B14F-4D97-AF65-F5344CB8AC3E}">
        <p14:creationId xmlns:p14="http://schemas.microsoft.com/office/powerpoint/2010/main" val="41712282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7" name="内容占位符 6"/>
          <p:cNvSpPr>
            <a:spLocks noGrp="1"/>
          </p:cNvSpPr>
          <p:nvPr>
            <p:ph idx="1"/>
          </p:nvPr>
        </p:nvSpPr>
        <p:spPr/>
        <p:txBody>
          <a:bodyPr/>
          <a:lstStyle/>
          <a:p>
            <a:r>
              <a:rPr lang="zh-CN" altLang="en-US" dirty="0" smtClean="0"/>
              <a:t>对</a:t>
            </a:r>
            <a:r>
              <a:rPr lang="en-US" altLang="zh-CN" dirty="0" smtClean="0"/>
              <a:t>TCP</a:t>
            </a:r>
            <a:r>
              <a:rPr lang="zh-CN" altLang="en-US" dirty="0" smtClean="0"/>
              <a:t>面向字节流的补充说明：</a:t>
            </a:r>
            <a:endParaRPr lang="en-US" altLang="zh-CN" dirty="0" smtClean="0"/>
          </a:p>
          <a:p>
            <a:pPr lvl="1"/>
            <a:r>
              <a:rPr lang="en-US" altLang="zh-CN" dirty="0" smtClean="0"/>
              <a:t>TCP</a:t>
            </a:r>
            <a:r>
              <a:rPr lang="zh-CN" altLang="en-US" dirty="0" smtClean="0"/>
              <a:t>连接</a:t>
            </a:r>
            <a:r>
              <a:rPr lang="zh-CN" altLang="en-US" dirty="0"/>
              <a:t>是一条虚连接而不是一条真正的物理连接。</a:t>
            </a:r>
          </a:p>
          <a:p>
            <a:pPr lvl="1"/>
            <a:r>
              <a:rPr lang="en-US" altLang="zh-CN" dirty="0" smtClean="0"/>
              <a:t>TCP</a:t>
            </a:r>
            <a:r>
              <a:rPr lang="zh-CN" altLang="en-US" dirty="0" smtClean="0"/>
              <a:t>对应</a:t>
            </a:r>
            <a:r>
              <a:rPr lang="zh-CN" altLang="en-US" dirty="0"/>
              <a:t>用进程一次把多长的报文发送到</a:t>
            </a:r>
            <a:r>
              <a:rPr lang="en-US" altLang="zh-CN" dirty="0" smtClean="0"/>
              <a:t>TCP</a:t>
            </a:r>
            <a:r>
              <a:rPr lang="zh-CN" altLang="en-US" dirty="0" smtClean="0"/>
              <a:t>的</a:t>
            </a:r>
            <a:r>
              <a:rPr lang="zh-CN" altLang="en-US" dirty="0"/>
              <a:t>缓存中是不关心的。</a:t>
            </a:r>
          </a:p>
          <a:p>
            <a:pPr lvl="1"/>
            <a:r>
              <a:rPr lang="en-US" altLang="zh-CN" dirty="0" smtClean="0"/>
              <a:t>TCP</a:t>
            </a:r>
            <a:r>
              <a:rPr lang="zh-CN" altLang="en-US" dirty="0" smtClean="0"/>
              <a:t>根据</a:t>
            </a:r>
            <a:r>
              <a:rPr lang="zh-CN" altLang="en-US" dirty="0"/>
              <a:t>对方给出的窗口值和当前网络拥塞的程度来决定一个报文段应包含多少个字节（</a:t>
            </a:r>
            <a:r>
              <a:rPr lang="en-US" altLang="zh-CN" dirty="0"/>
              <a:t>UDP </a:t>
            </a:r>
            <a:r>
              <a:rPr lang="zh-CN" altLang="en-US" dirty="0"/>
              <a:t>发送的报文长度是应用进程给出的）。</a:t>
            </a:r>
          </a:p>
          <a:p>
            <a:pPr lvl="1"/>
            <a:r>
              <a:rPr lang="en-US" altLang="zh-CN" dirty="0" smtClean="0"/>
              <a:t>TCP</a:t>
            </a:r>
            <a:r>
              <a:rPr lang="zh-CN" altLang="en-US" dirty="0" smtClean="0"/>
              <a:t>可</a:t>
            </a:r>
            <a:r>
              <a:rPr lang="zh-CN" altLang="en-US" dirty="0"/>
              <a:t>把太长的数据块划分短一些再</a:t>
            </a:r>
            <a:r>
              <a:rPr lang="zh-CN" altLang="en-US" dirty="0" smtClean="0"/>
              <a:t>传送，</a:t>
            </a:r>
            <a:r>
              <a:rPr lang="en-US" altLang="zh-CN" dirty="0" smtClean="0"/>
              <a:t>TCP</a:t>
            </a:r>
            <a:r>
              <a:rPr lang="zh-CN" altLang="en-US" dirty="0" smtClean="0"/>
              <a:t>也</a:t>
            </a:r>
            <a:r>
              <a:rPr lang="zh-CN" altLang="en-US" dirty="0"/>
              <a:t>可等待积累有足够多的字节后再构成报文段发送出去</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41</a:t>
            </a:fld>
            <a:endParaRPr lang="en-US" altLang="zh-CN"/>
          </a:p>
        </p:txBody>
      </p:sp>
      <p:sp>
        <p:nvSpPr>
          <p:cNvPr id="5" name="文本占位符 4"/>
          <p:cNvSpPr>
            <a:spLocks noGrp="1"/>
          </p:cNvSpPr>
          <p:nvPr>
            <p:ph type="body" sz="quarter" idx="13"/>
          </p:nvPr>
        </p:nvSpPr>
        <p:spPr/>
        <p:txBody>
          <a:bodyPr/>
          <a:lstStyle/>
          <a:p>
            <a:r>
              <a:rPr lang="en-US" altLang="zh-CN" dirty="0" smtClean="0"/>
              <a:t>3.1 TCP</a:t>
            </a:r>
            <a:r>
              <a:rPr lang="zh-CN" altLang="en-US" dirty="0" smtClean="0"/>
              <a:t>的主要特点</a:t>
            </a:r>
            <a:endParaRPr lang="zh-CN" altLang="en-US" dirty="0"/>
          </a:p>
        </p:txBody>
      </p:sp>
    </p:spTree>
    <p:extLst>
      <p:ext uri="{BB962C8B-B14F-4D97-AF65-F5344CB8AC3E}">
        <p14:creationId xmlns:p14="http://schemas.microsoft.com/office/powerpoint/2010/main" val="19802068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7" name="内容占位符 6"/>
          <p:cNvSpPr>
            <a:spLocks noGrp="1"/>
          </p:cNvSpPr>
          <p:nvPr>
            <p:ph idx="1"/>
          </p:nvPr>
        </p:nvSpPr>
        <p:spPr/>
        <p:txBody>
          <a:bodyPr/>
          <a:lstStyle/>
          <a:p>
            <a:r>
              <a:rPr lang="en-US" altLang="zh-CN" dirty="0" smtClean="0"/>
              <a:t>TCP</a:t>
            </a:r>
            <a:r>
              <a:rPr lang="zh-CN" altLang="en-US" dirty="0" smtClean="0"/>
              <a:t>把</a:t>
            </a:r>
            <a:r>
              <a:rPr lang="zh-CN" altLang="en-US" dirty="0"/>
              <a:t>连接作为最基本的抽象</a:t>
            </a:r>
            <a:r>
              <a:rPr lang="zh-CN" altLang="en-US" dirty="0" smtClean="0"/>
              <a:t>。</a:t>
            </a:r>
            <a:r>
              <a:rPr lang="en-US" altLang="zh-CN" dirty="0" smtClean="0"/>
              <a:t>TCP</a:t>
            </a:r>
            <a:r>
              <a:rPr lang="zh-CN" altLang="en-US" dirty="0" smtClean="0"/>
              <a:t>的许多特征都与</a:t>
            </a:r>
            <a:r>
              <a:rPr lang="en-US" altLang="zh-CN" dirty="0" smtClean="0"/>
              <a:t>TCP</a:t>
            </a:r>
            <a:r>
              <a:rPr lang="zh-CN" altLang="en-US" dirty="0" smtClean="0"/>
              <a:t>是面向连接的这个基本特征有关。</a:t>
            </a:r>
            <a:endParaRPr lang="zh-CN" altLang="en-US" dirty="0"/>
          </a:p>
          <a:p>
            <a:r>
              <a:rPr lang="zh-CN" altLang="en-US" dirty="0"/>
              <a:t>每一</a:t>
            </a:r>
            <a:r>
              <a:rPr lang="zh-CN" altLang="en-US" dirty="0" smtClean="0"/>
              <a:t>条</a:t>
            </a:r>
            <a:r>
              <a:rPr lang="en-US" altLang="zh-CN" dirty="0" smtClean="0"/>
              <a:t>TCP</a:t>
            </a:r>
            <a:r>
              <a:rPr lang="zh-CN" altLang="en-US" dirty="0" smtClean="0"/>
              <a:t>连接</a:t>
            </a:r>
            <a:r>
              <a:rPr lang="zh-CN" altLang="en-US" dirty="0"/>
              <a:t>有两个端点</a:t>
            </a:r>
            <a:r>
              <a:rPr lang="zh-CN" altLang="en-US" dirty="0" smtClean="0"/>
              <a:t>。但是</a:t>
            </a:r>
            <a:r>
              <a:rPr lang="en-US" altLang="zh-CN" dirty="0" smtClean="0"/>
              <a:t>TCP</a:t>
            </a:r>
            <a:r>
              <a:rPr lang="zh-CN" altLang="en-US" dirty="0" smtClean="0"/>
              <a:t>连接</a:t>
            </a:r>
            <a:r>
              <a:rPr lang="zh-CN" altLang="en-US" dirty="0"/>
              <a:t>的端点不是主机，不是主机的</a:t>
            </a:r>
            <a:r>
              <a:rPr lang="en-US" altLang="zh-CN" dirty="0" smtClean="0"/>
              <a:t>IP</a:t>
            </a:r>
            <a:r>
              <a:rPr lang="zh-CN" altLang="en-US" dirty="0" smtClean="0"/>
              <a:t>地址</a:t>
            </a:r>
            <a:r>
              <a:rPr lang="zh-CN" altLang="en-US" dirty="0"/>
              <a:t>，不是应用进程，也不是运输层的协议端口</a:t>
            </a:r>
            <a:r>
              <a:rPr lang="zh-CN" altLang="en-US" dirty="0" smtClean="0"/>
              <a:t>。</a:t>
            </a:r>
            <a:endParaRPr lang="en-US" altLang="zh-CN" dirty="0" smtClean="0"/>
          </a:p>
          <a:p>
            <a:r>
              <a:rPr lang="en-US" altLang="zh-CN" dirty="0" smtClean="0"/>
              <a:t>TCP</a:t>
            </a:r>
            <a:r>
              <a:rPr lang="zh-CN" altLang="en-US" dirty="0" smtClean="0"/>
              <a:t>连接</a:t>
            </a:r>
            <a:r>
              <a:rPr lang="zh-CN" altLang="en-US" dirty="0"/>
              <a:t>的端点叫做</a:t>
            </a:r>
            <a:r>
              <a:rPr lang="zh-CN" altLang="en-US" dirty="0">
                <a:solidFill>
                  <a:srgbClr val="FF0000"/>
                </a:solidFill>
              </a:rPr>
              <a:t>套接字</a:t>
            </a:r>
            <a:r>
              <a:rPr lang="en-US" altLang="zh-CN" dirty="0">
                <a:solidFill>
                  <a:srgbClr val="FF0000"/>
                </a:solidFill>
              </a:rPr>
              <a:t>(socket)</a:t>
            </a:r>
            <a:r>
              <a:rPr lang="zh-CN" altLang="en-US" dirty="0"/>
              <a:t>或</a:t>
            </a:r>
            <a:r>
              <a:rPr lang="zh-CN" altLang="en-US" dirty="0">
                <a:solidFill>
                  <a:srgbClr val="FF0000"/>
                </a:solidFill>
              </a:rPr>
              <a:t>插口</a:t>
            </a:r>
            <a:r>
              <a:rPr lang="zh-CN" altLang="en-US" dirty="0"/>
              <a:t>。</a:t>
            </a:r>
          </a:p>
          <a:p>
            <a:r>
              <a:rPr lang="zh-CN" altLang="en-US" dirty="0" smtClean="0"/>
              <a:t>根据</a:t>
            </a:r>
            <a:r>
              <a:rPr lang="en-US" altLang="zh-CN" dirty="0" smtClean="0"/>
              <a:t>RFC793</a:t>
            </a:r>
            <a:r>
              <a:rPr lang="zh-CN" altLang="en-US" dirty="0" smtClean="0"/>
              <a:t>的定义</a:t>
            </a:r>
            <a:r>
              <a:rPr lang="zh-CN" altLang="en-US" dirty="0"/>
              <a:t>：</a:t>
            </a:r>
            <a:r>
              <a:rPr lang="zh-CN" altLang="en-US" dirty="0" smtClean="0"/>
              <a:t>端口</a:t>
            </a:r>
            <a:r>
              <a:rPr lang="zh-CN" altLang="en-US" dirty="0"/>
              <a:t>号拼接到</a:t>
            </a:r>
            <a:r>
              <a:rPr lang="en-US" altLang="zh-CN" dirty="0"/>
              <a:t>(</a:t>
            </a:r>
            <a:r>
              <a:rPr lang="en-US" altLang="zh-CN" dirty="0" err="1"/>
              <a:t>contatenated</a:t>
            </a:r>
            <a:r>
              <a:rPr lang="en-US" altLang="zh-CN" dirty="0"/>
              <a:t> with) </a:t>
            </a:r>
            <a:r>
              <a:rPr lang="en-US" altLang="zh-CN" dirty="0" smtClean="0"/>
              <a:t>IP</a:t>
            </a:r>
            <a:r>
              <a:rPr lang="zh-CN" altLang="en-US" dirty="0" smtClean="0"/>
              <a:t>地址</a:t>
            </a:r>
            <a:r>
              <a:rPr lang="zh-CN" altLang="en-US" dirty="0"/>
              <a:t>即构成了套接字。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42</a:t>
            </a:fld>
            <a:endParaRPr lang="en-US" altLang="zh-CN"/>
          </a:p>
        </p:txBody>
      </p:sp>
      <p:sp>
        <p:nvSpPr>
          <p:cNvPr id="5" name="文本占位符 4"/>
          <p:cNvSpPr>
            <a:spLocks noGrp="1"/>
          </p:cNvSpPr>
          <p:nvPr>
            <p:ph type="body" sz="quarter" idx="13"/>
          </p:nvPr>
        </p:nvSpPr>
        <p:spPr/>
        <p:txBody>
          <a:bodyPr/>
          <a:lstStyle/>
          <a:p>
            <a:r>
              <a:rPr lang="en-US" altLang="zh-CN" dirty="0" smtClean="0"/>
              <a:t>3.2 TCP</a:t>
            </a:r>
            <a:r>
              <a:rPr lang="zh-CN" altLang="en-US" dirty="0" smtClean="0"/>
              <a:t>的连接</a:t>
            </a:r>
            <a:endParaRPr lang="zh-CN" altLang="en-US" dirty="0"/>
          </a:p>
        </p:txBody>
      </p:sp>
    </p:spTree>
    <p:extLst>
      <p:ext uri="{BB962C8B-B14F-4D97-AF65-F5344CB8AC3E}">
        <p14:creationId xmlns:p14="http://schemas.microsoft.com/office/powerpoint/2010/main" val="21484806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43</a:t>
            </a:fld>
            <a:endParaRPr lang="en-US" altLang="zh-CN"/>
          </a:p>
        </p:txBody>
      </p:sp>
      <p:sp>
        <p:nvSpPr>
          <p:cNvPr id="5" name="文本占位符 4"/>
          <p:cNvSpPr>
            <a:spLocks noGrp="1"/>
          </p:cNvSpPr>
          <p:nvPr>
            <p:ph type="body" sz="quarter" idx="13"/>
          </p:nvPr>
        </p:nvSpPr>
        <p:spPr/>
        <p:txBody>
          <a:bodyPr/>
          <a:lstStyle/>
          <a:p>
            <a:r>
              <a:rPr lang="en-US" altLang="zh-CN" dirty="0" smtClean="0"/>
              <a:t>3.2 TCP</a:t>
            </a:r>
            <a:r>
              <a:rPr lang="zh-CN" altLang="en-US" dirty="0" smtClean="0"/>
              <a:t>的连接</a:t>
            </a:r>
            <a:endParaRPr lang="zh-CN" altLang="en-US" dirty="0"/>
          </a:p>
        </p:txBody>
      </p:sp>
      <p:sp>
        <p:nvSpPr>
          <p:cNvPr id="9" name="TextBox 8"/>
          <p:cNvSpPr txBox="1"/>
          <p:nvPr/>
        </p:nvSpPr>
        <p:spPr>
          <a:xfrm>
            <a:off x="1763688" y="1758216"/>
            <a:ext cx="5688632" cy="461665"/>
          </a:xfrm>
          <a:prstGeom prst="rect">
            <a:avLst/>
          </a:prstGeom>
          <a:solidFill>
            <a:srgbClr val="FFFF00"/>
          </a:solidFill>
          <a:ln>
            <a:solidFill>
              <a:srgbClr val="FF0000"/>
            </a:solidFill>
          </a:ln>
        </p:spPr>
        <p:txBody>
          <a:bodyPr wrap="square" rtlCol="0">
            <a:spAutoFit/>
          </a:bodyPr>
          <a:lstStyle/>
          <a:p>
            <a:pPr algn="ctr"/>
            <a:r>
              <a:rPr lang="zh-CN" altLang="en-US" sz="2400" dirty="0">
                <a:solidFill>
                  <a:srgbClr val="FF0000"/>
                </a:solidFill>
                <a:latin typeface="+mj-ea"/>
                <a:ea typeface="+mj-ea"/>
              </a:rPr>
              <a:t>套接字 </a:t>
            </a:r>
            <a:r>
              <a:rPr lang="en-US" altLang="zh-CN" sz="2400" dirty="0">
                <a:solidFill>
                  <a:srgbClr val="FF0000"/>
                </a:solidFill>
                <a:latin typeface="+mj-ea"/>
                <a:ea typeface="+mj-ea"/>
              </a:rPr>
              <a:t>socket = (IP</a:t>
            </a:r>
            <a:r>
              <a:rPr lang="zh-CN" altLang="en-US" sz="2400" dirty="0">
                <a:solidFill>
                  <a:srgbClr val="FF0000"/>
                </a:solidFill>
                <a:latin typeface="+mj-ea"/>
                <a:ea typeface="+mj-ea"/>
              </a:rPr>
              <a:t>地址</a:t>
            </a:r>
            <a:r>
              <a:rPr lang="en-US" altLang="zh-CN" sz="2400" dirty="0">
                <a:solidFill>
                  <a:srgbClr val="FF0000"/>
                </a:solidFill>
                <a:latin typeface="+mj-ea"/>
                <a:ea typeface="+mj-ea"/>
              </a:rPr>
              <a:t>: </a:t>
            </a:r>
            <a:r>
              <a:rPr lang="zh-CN" altLang="en-US" sz="2400" dirty="0">
                <a:solidFill>
                  <a:srgbClr val="FF0000"/>
                </a:solidFill>
                <a:latin typeface="+mj-ea"/>
                <a:ea typeface="+mj-ea"/>
              </a:rPr>
              <a:t>端口号</a:t>
            </a:r>
            <a:r>
              <a:rPr lang="en-US" altLang="zh-CN" sz="2400" dirty="0">
                <a:solidFill>
                  <a:srgbClr val="FF0000"/>
                </a:solidFill>
                <a:latin typeface="+mj-ea"/>
                <a:ea typeface="+mj-ea"/>
              </a:rPr>
              <a:t>)</a:t>
            </a:r>
            <a:endParaRPr lang="zh-CN" altLang="en-US" sz="2400" dirty="0">
              <a:solidFill>
                <a:srgbClr val="FF0000"/>
              </a:solidFill>
              <a:latin typeface="+mj-ea"/>
              <a:ea typeface="+mj-ea"/>
            </a:endParaRPr>
          </a:p>
        </p:txBody>
      </p:sp>
      <p:sp>
        <p:nvSpPr>
          <p:cNvPr id="10" name="矩形 9"/>
          <p:cNvSpPr/>
          <p:nvPr/>
        </p:nvSpPr>
        <p:spPr>
          <a:xfrm>
            <a:off x="1763688" y="2746583"/>
            <a:ext cx="5688632" cy="830997"/>
          </a:xfrm>
          <a:prstGeom prst="rect">
            <a:avLst/>
          </a:prstGeom>
        </p:spPr>
        <p:txBody>
          <a:bodyPr wrap="square">
            <a:spAutoFit/>
          </a:bodyPr>
          <a:lstStyle/>
          <a:p>
            <a:pPr eaLnBrk="1" hangingPunct="1">
              <a:spcBef>
                <a:spcPct val="40000"/>
              </a:spcBef>
              <a:spcAft>
                <a:spcPct val="50000"/>
              </a:spcAft>
            </a:pPr>
            <a:r>
              <a:rPr lang="zh-CN" altLang="en-US" sz="2400" dirty="0">
                <a:latin typeface="+mj-ea"/>
                <a:ea typeface="+mj-ea"/>
              </a:rPr>
              <a:t>每一</a:t>
            </a:r>
            <a:r>
              <a:rPr lang="zh-CN" altLang="en-US" sz="2400" dirty="0" smtClean="0">
                <a:latin typeface="+mj-ea"/>
                <a:ea typeface="+mj-ea"/>
              </a:rPr>
              <a:t>条</a:t>
            </a:r>
            <a:r>
              <a:rPr lang="en-US" altLang="zh-CN" sz="2400" b="1" dirty="0" smtClean="0">
                <a:latin typeface="+mj-ea"/>
                <a:ea typeface="+mj-ea"/>
              </a:rPr>
              <a:t>TCP</a:t>
            </a:r>
            <a:r>
              <a:rPr lang="zh-CN" altLang="en-US" sz="2400" dirty="0" smtClean="0">
                <a:latin typeface="+mj-ea"/>
                <a:ea typeface="+mj-ea"/>
              </a:rPr>
              <a:t>连接</a:t>
            </a:r>
            <a:r>
              <a:rPr lang="zh-CN" altLang="en-US" sz="2400" dirty="0">
                <a:latin typeface="+mj-ea"/>
                <a:ea typeface="+mj-ea"/>
              </a:rPr>
              <a:t>唯一地被通信两端的两个端点（即两个套接字）所确定。即</a:t>
            </a:r>
            <a:r>
              <a:rPr lang="zh-CN" altLang="en-US" sz="2400" dirty="0" smtClean="0">
                <a:latin typeface="+mj-ea"/>
                <a:ea typeface="+mj-ea"/>
              </a:rPr>
              <a:t>：</a:t>
            </a:r>
            <a:endParaRPr lang="zh-CN" altLang="en-US" sz="2400" dirty="0">
              <a:latin typeface="+mj-ea"/>
              <a:ea typeface="+mj-ea"/>
            </a:endParaRPr>
          </a:p>
        </p:txBody>
      </p:sp>
      <p:sp>
        <p:nvSpPr>
          <p:cNvPr id="11" name="矩形 10"/>
          <p:cNvSpPr/>
          <p:nvPr/>
        </p:nvSpPr>
        <p:spPr>
          <a:xfrm>
            <a:off x="1763688" y="3649588"/>
            <a:ext cx="5688632" cy="830997"/>
          </a:xfrm>
          <a:prstGeom prst="rect">
            <a:avLst/>
          </a:prstGeom>
          <a:solidFill>
            <a:srgbClr val="FFFF00"/>
          </a:solidFill>
          <a:ln>
            <a:solidFill>
              <a:srgbClr val="FF0000"/>
            </a:solidFill>
          </a:ln>
        </p:spPr>
        <p:txBody>
          <a:bodyPr wrap="square">
            <a:spAutoFit/>
          </a:bodyPr>
          <a:lstStyle/>
          <a:p>
            <a:pPr eaLnBrk="1" hangingPunct="1">
              <a:buFont typeface="Wingdings" pitchFamily="2" charset="2"/>
              <a:buNone/>
            </a:pPr>
            <a:r>
              <a:rPr lang="en-US" altLang="zh-CN" sz="2400" dirty="0" smtClean="0">
                <a:solidFill>
                  <a:srgbClr val="FF0000"/>
                </a:solidFill>
                <a:latin typeface="+mj-ea"/>
                <a:ea typeface="+mj-ea"/>
              </a:rPr>
              <a:t>TCP</a:t>
            </a:r>
            <a:r>
              <a:rPr lang="zh-CN" altLang="en-US" sz="2400" dirty="0" smtClean="0">
                <a:solidFill>
                  <a:srgbClr val="FF0000"/>
                </a:solidFill>
                <a:latin typeface="+mj-ea"/>
                <a:ea typeface="+mj-ea"/>
              </a:rPr>
              <a:t>连接</a:t>
            </a:r>
            <a:r>
              <a:rPr lang="en-US" altLang="zh-CN" sz="2400" dirty="0" smtClean="0">
                <a:solidFill>
                  <a:srgbClr val="FF0000"/>
                </a:solidFill>
                <a:latin typeface="+mj-ea"/>
                <a:ea typeface="+mj-ea"/>
              </a:rPr>
              <a:t>::={</a:t>
            </a:r>
            <a:r>
              <a:rPr lang="en-US" altLang="zh-CN" sz="2400" dirty="0">
                <a:solidFill>
                  <a:srgbClr val="FF0000"/>
                </a:solidFill>
                <a:latin typeface="+mj-ea"/>
                <a:ea typeface="+mj-ea"/>
              </a:rPr>
              <a:t>socket1, socket2} </a:t>
            </a:r>
            <a:endParaRPr lang="en-US" altLang="zh-CN" sz="2400" dirty="0" smtClean="0">
              <a:solidFill>
                <a:srgbClr val="FF0000"/>
              </a:solidFill>
              <a:latin typeface="+mj-ea"/>
              <a:ea typeface="+mj-ea"/>
            </a:endParaRPr>
          </a:p>
          <a:p>
            <a:pPr eaLnBrk="1" hangingPunct="1">
              <a:buFont typeface="Wingdings" pitchFamily="2" charset="2"/>
              <a:buNone/>
            </a:pPr>
            <a:r>
              <a:rPr lang="en-US" altLang="zh-CN" sz="2400" dirty="0">
                <a:solidFill>
                  <a:srgbClr val="FF0000"/>
                </a:solidFill>
                <a:latin typeface="+mj-ea"/>
                <a:ea typeface="+mj-ea"/>
              </a:rPr>
              <a:t>TCP</a:t>
            </a:r>
            <a:r>
              <a:rPr lang="zh-CN" altLang="en-US" sz="2400" dirty="0" smtClean="0">
                <a:solidFill>
                  <a:srgbClr val="FF0000"/>
                </a:solidFill>
                <a:latin typeface="+mj-ea"/>
                <a:ea typeface="+mj-ea"/>
              </a:rPr>
              <a:t>连接</a:t>
            </a:r>
            <a:r>
              <a:rPr lang="en-US" altLang="zh-CN" sz="2400" dirty="0" smtClean="0">
                <a:solidFill>
                  <a:srgbClr val="FF0000"/>
                </a:solidFill>
                <a:latin typeface="+mj-ea"/>
                <a:ea typeface="+mj-ea"/>
              </a:rPr>
              <a:t>::={(IP1:port1),(IP2:port2</a:t>
            </a:r>
            <a:r>
              <a:rPr lang="en-US" altLang="zh-CN" sz="2400" dirty="0">
                <a:solidFill>
                  <a:srgbClr val="FF0000"/>
                </a:solidFill>
                <a:latin typeface="+mj-ea"/>
                <a:ea typeface="+mj-ea"/>
              </a:rPr>
              <a:t>)} </a:t>
            </a:r>
            <a:endParaRPr lang="zh-CN" altLang="en-US" sz="2400" dirty="0">
              <a:solidFill>
                <a:srgbClr val="FF0000"/>
              </a:solidFill>
              <a:latin typeface="+mj-ea"/>
              <a:ea typeface="+mj-ea"/>
            </a:endParaRPr>
          </a:p>
        </p:txBody>
      </p:sp>
    </p:spTree>
    <p:extLst>
      <p:ext uri="{BB962C8B-B14F-4D97-AF65-F5344CB8AC3E}">
        <p14:creationId xmlns:p14="http://schemas.microsoft.com/office/powerpoint/2010/main" val="5376968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44</a:t>
            </a:fld>
            <a:endParaRPr lang="en-US" altLang="zh-CN"/>
          </a:p>
        </p:txBody>
      </p:sp>
      <p:sp>
        <p:nvSpPr>
          <p:cNvPr id="5" name="文本占位符 4"/>
          <p:cNvSpPr>
            <a:spLocks noGrp="1"/>
          </p:cNvSpPr>
          <p:nvPr>
            <p:ph type="body" sz="quarter" idx="13"/>
          </p:nvPr>
        </p:nvSpPr>
        <p:spPr/>
        <p:txBody>
          <a:bodyPr/>
          <a:lstStyle/>
          <a:p>
            <a:r>
              <a:rPr lang="en-US" altLang="zh-CN" dirty="0" smtClean="0"/>
              <a:t>3.2 TCP</a:t>
            </a:r>
            <a:r>
              <a:rPr lang="zh-CN" altLang="en-US" dirty="0" smtClean="0"/>
              <a:t>的连接</a:t>
            </a:r>
            <a:endParaRPr lang="zh-CN" altLang="en-US" dirty="0"/>
          </a:p>
        </p:txBody>
      </p:sp>
      <p:sp>
        <p:nvSpPr>
          <p:cNvPr id="10" name="矩形 9"/>
          <p:cNvSpPr/>
          <p:nvPr/>
        </p:nvSpPr>
        <p:spPr>
          <a:xfrm>
            <a:off x="1763688" y="2746583"/>
            <a:ext cx="6768752" cy="1323439"/>
          </a:xfrm>
          <a:prstGeom prst="rect">
            <a:avLst/>
          </a:prstGeom>
        </p:spPr>
        <p:txBody>
          <a:bodyPr wrap="square">
            <a:spAutoFit/>
          </a:bodyPr>
          <a:lstStyle/>
          <a:p>
            <a:pPr eaLnBrk="1" hangingPunct="1">
              <a:lnSpc>
                <a:spcPts val="3200"/>
              </a:lnSpc>
              <a:spcBef>
                <a:spcPts val="0"/>
              </a:spcBef>
              <a:spcAft>
                <a:spcPts val="0"/>
              </a:spcAft>
            </a:pPr>
            <a:r>
              <a:rPr lang="en-US" altLang="zh-CN" sz="2400" dirty="0">
                <a:latin typeface="+mj-ea"/>
                <a:ea typeface="+mj-ea"/>
              </a:rPr>
              <a:t>IP1</a:t>
            </a:r>
            <a:r>
              <a:rPr lang="zh-CN" altLang="en-US" sz="2400" dirty="0">
                <a:latin typeface="+mj-ea"/>
                <a:ea typeface="+mj-ea"/>
              </a:rPr>
              <a:t>、</a:t>
            </a:r>
            <a:r>
              <a:rPr lang="en-US" altLang="zh-CN" sz="2400" dirty="0">
                <a:latin typeface="+mj-ea"/>
                <a:ea typeface="+mj-ea"/>
              </a:rPr>
              <a:t>IP2</a:t>
            </a:r>
            <a:r>
              <a:rPr lang="zh-CN" altLang="en-US" sz="2400" dirty="0">
                <a:latin typeface="+mj-ea"/>
                <a:ea typeface="+mj-ea"/>
              </a:rPr>
              <a:t>分别是两个端点主机的</a:t>
            </a:r>
            <a:r>
              <a:rPr lang="en-US" altLang="zh-CN" sz="2400" dirty="0">
                <a:latin typeface="+mj-ea"/>
                <a:ea typeface="+mj-ea"/>
              </a:rPr>
              <a:t>IP</a:t>
            </a:r>
            <a:r>
              <a:rPr lang="zh-CN" altLang="en-US" sz="2400" dirty="0">
                <a:latin typeface="+mj-ea"/>
                <a:ea typeface="+mj-ea"/>
              </a:rPr>
              <a:t>地址，</a:t>
            </a:r>
            <a:endParaRPr lang="en-US" altLang="zh-CN" sz="2400" dirty="0">
              <a:latin typeface="+mj-ea"/>
              <a:ea typeface="+mj-ea"/>
            </a:endParaRPr>
          </a:p>
          <a:p>
            <a:pPr eaLnBrk="1" hangingPunct="1">
              <a:lnSpc>
                <a:spcPts val="3200"/>
              </a:lnSpc>
              <a:spcBef>
                <a:spcPts val="0"/>
              </a:spcBef>
              <a:spcAft>
                <a:spcPts val="0"/>
              </a:spcAft>
            </a:pPr>
            <a:r>
              <a:rPr lang="en-US" altLang="zh-CN" sz="2400" dirty="0">
                <a:latin typeface="+mj-ea"/>
                <a:ea typeface="+mj-ea"/>
              </a:rPr>
              <a:t>Port1</a:t>
            </a:r>
            <a:r>
              <a:rPr lang="zh-CN" altLang="en-US" sz="2400" dirty="0">
                <a:latin typeface="+mj-ea"/>
                <a:ea typeface="+mj-ea"/>
              </a:rPr>
              <a:t>、</a:t>
            </a:r>
            <a:r>
              <a:rPr lang="en-US" altLang="zh-CN" sz="2400" dirty="0">
                <a:latin typeface="+mj-ea"/>
                <a:ea typeface="+mj-ea"/>
              </a:rPr>
              <a:t>Port2</a:t>
            </a:r>
            <a:r>
              <a:rPr lang="zh-CN" altLang="en-US" sz="2400" dirty="0">
                <a:latin typeface="+mj-ea"/>
                <a:ea typeface="+mj-ea"/>
              </a:rPr>
              <a:t>分别是两个端点主机中的端口号。</a:t>
            </a:r>
            <a:endParaRPr lang="en-US" altLang="zh-CN" sz="2400" dirty="0">
              <a:latin typeface="+mj-ea"/>
              <a:ea typeface="+mj-ea"/>
            </a:endParaRPr>
          </a:p>
          <a:p>
            <a:pPr eaLnBrk="1" hangingPunct="1">
              <a:lnSpc>
                <a:spcPts val="3200"/>
              </a:lnSpc>
              <a:spcBef>
                <a:spcPts val="0"/>
              </a:spcBef>
              <a:spcAft>
                <a:spcPts val="0"/>
              </a:spcAft>
            </a:pPr>
            <a:r>
              <a:rPr lang="en-US" altLang="zh-CN" sz="2400" dirty="0">
                <a:latin typeface="+mj-ea"/>
                <a:ea typeface="+mj-ea"/>
              </a:rPr>
              <a:t>TCP</a:t>
            </a:r>
            <a:r>
              <a:rPr lang="zh-CN" altLang="en-US" sz="2400" dirty="0">
                <a:latin typeface="+mj-ea"/>
                <a:ea typeface="+mj-ea"/>
              </a:rPr>
              <a:t>连接的两个套接字就是</a:t>
            </a:r>
            <a:r>
              <a:rPr lang="en-US" altLang="zh-CN" sz="2400" dirty="0" smtClean="0">
                <a:latin typeface="+mj-ea"/>
                <a:ea typeface="+mj-ea"/>
              </a:rPr>
              <a:t>socket1</a:t>
            </a:r>
            <a:r>
              <a:rPr lang="zh-CN" altLang="en-US" sz="2400" dirty="0">
                <a:latin typeface="+mj-ea"/>
                <a:ea typeface="+mj-ea"/>
              </a:rPr>
              <a:t>、</a:t>
            </a:r>
            <a:r>
              <a:rPr lang="en-US" altLang="zh-CN" sz="2400" dirty="0" smtClean="0">
                <a:latin typeface="+mj-ea"/>
                <a:ea typeface="+mj-ea"/>
              </a:rPr>
              <a:t>socket2</a:t>
            </a:r>
            <a:r>
              <a:rPr lang="zh-CN" altLang="en-US" sz="2400" dirty="0">
                <a:latin typeface="+mj-ea"/>
                <a:ea typeface="+mj-ea"/>
              </a:rPr>
              <a:t>。</a:t>
            </a:r>
            <a:endParaRPr lang="en-US" altLang="zh-CN" sz="2400" dirty="0">
              <a:latin typeface="+mj-ea"/>
              <a:ea typeface="+mj-ea"/>
            </a:endParaRPr>
          </a:p>
        </p:txBody>
      </p:sp>
      <p:sp>
        <p:nvSpPr>
          <p:cNvPr id="11" name="矩形 10"/>
          <p:cNvSpPr/>
          <p:nvPr/>
        </p:nvSpPr>
        <p:spPr>
          <a:xfrm>
            <a:off x="1763688" y="1666463"/>
            <a:ext cx="5688632" cy="830997"/>
          </a:xfrm>
          <a:prstGeom prst="rect">
            <a:avLst/>
          </a:prstGeom>
          <a:solidFill>
            <a:srgbClr val="FFFF00"/>
          </a:solidFill>
          <a:ln>
            <a:solidFill>
              <a:srgbClr val="FF0000"/>
            </a:solidFill>
          </a:ln>
        </p:spPr>
        <p:txBody>
          <a:bodyPr wrap="square">
            <a:spAutoFit/>
          </a:bodyPr>
          <a:lstStyle/>
          <a:p>
            <a:pPr eaLnBrk="1" hangingPunct="1">
              <a:buFont typeface="Wingdings" pitchFamily="2" charset="2"/>
              <a:buNone/>
            </a:pPr>
            <a:r>
              <a:rPr lang="en-US" altLang="zh-CN" sz="2400" dirty="0" smtClean="0">
                <a:solidFill>
                  <a:srgbClr val="FF0000"/>
                </a:solidFill>
                <a:latin typeface="+mj-ea"/>
                <a:ea typeface="+mj-ea"/>
              </a:rPr>
              <a:t>TCP</a:t>
            </a:r>
            <a:r>
              <a:rPr lang="zh-CN" altLang="en-US" sz="2400" dirty="0" smtClean="0">
                <a:solidFill>
                  <a:srgbClr val="FF0000"/>
                </a:solidFill>
                <a:latin typeface="+mj-ea"/>
                <a:ea typeface="+mj-ea"/>
              </a:rPr>
              <a:t>连接</a:t>
            </a:r>
            <a:r>
              <a:rPr lang="en-US" altLang="zh-CN" sz="2400" dirty="0" smtClean="0">
                <a:solidFill>
                  <a:srgbClr val="FF0000"/>
                </a:solidFill>
                <a:latin typeface="+mj-ea"/>
                <a:ea typeface="+mj-ea"/>
              </a:rPr>
              <a:t>::={</a:t>
            </a:r>
            <a:r>
              <a:rPr lang="en-US" altLang="zh-CN" sz="2400" dirty="0">
                <a:solidFill>
                  <a:srgbClr val="FF0000"/>
                </a:solidFill>
                <a:latin typeface="+mj-ea"/>
                <a:ea typeface="+mj-ea"/>
              </a:rPr>
              <a:t>socket1, socket2} </a:t>
            </a:r>
            <a:endParaRPr lang="en-US" altLang="zh-CN" sz="2400" dirty="0" smtClean="0">
              <a:solidFill>
                <a:srgbClr val="FF0000"/>
              </a:solidFill>
              <a:latin typeface="+mj-ea"/>
              <a:ea typeface="+mj-ea"/>
            </a:endParaRPr>
          </a:p>
          <a:p>
            <a:pPr eaLnBrk="1" hangingPunct="1">
              <a:buFont typeface="Wingdings" pitchFamily="2" charset="2"/>
              <a:buNone/>
            </a:pPr>
            <a:r>
              <a:rPr lang="en-US" altLang="zh-CN" sz="2400" dirty="0">
                <a:solidFill>
                  <a:srgbClr val="FF0000"/>
                </a:solidFill>
                <a:latin typeface="+mj-ea"/>
                <a:ea typeface="+mj-ea"/>
              </a:rPr>
              <a:t>TCP</a:t>
            </a:r>
            <a:r>
              <a:rPr lang="zh-CN" altLang="en-US" sz="2400" dirty="0" smtClean="0">
                <a:solidFill>
                  <a:srgbClr val="FF0000"/>
                </a:solidFill>
                <a:latin typeface="+mj-ea"/>
                <a:ea typeface="+mj-ea"/>
              </a:rPr>
              <a:t>连接</a:t>
            </a:r>
            <a:r>
              <a:rPr lang="en-US" altLang="zh-CN" sz="2400" dirty="0" smtClean="0">
                <a:solidFill>
                  <a:srgbClr val="FF0000"/>
                </a:solidFill>
                <a:latin typeface="+mj-ea"/>
                <a:ea typeface="+mj-ea"/>
              </a:rPr>
              <a:t>::={(IP1:port1),(IP2:port2</a:t>
            </a:r>
            <a:r>
              <a:rPr lang="en-US" altLang="zh-CN" sz="2400" dirty="0">
                <a:solidFill>
                  <a:srgbClr val="FF0000"/>
                </a:solidFill>
                <a:latin typeface="+mj-ea"/>
                <a:ea typeface="+mj-ea"/>
              </a:rPr>
              <a:t>)} </a:t>
            </a:r>
            <a:endParaRPr lang="zh-CN" altLang="en-US" sz="2400" dirty="0">
              <a:solidFill>
                <a:srgbClr val="FF0000"/>
              </a:solidFill>
              <a:latin typeface="+mj-ea"/>
              <a:ea typeface="+mj-ea"/>
            </a:endParaRPr>
          </a:p>
        </p:txBody>
      </p:sp>
    </p:spTree>
    <p:extLst>
      <p:ext uri="{BB962C8B-B14F-4D97-AF65-F5344CB8AC3E}">
        <p14:creationId xmlns:p14="http://schemas.microsoft.com/office/powerpoint/2010/main" val="14310484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3" name="内容占位符 2"/>
          <p:cNvSpPr>
            <a:spLocks noGrp="1"/>
          </p:cNvSpPr>
          <p:nvPr>
            <p:ph idx="1"/>
          </p:nvPr>
        </p:nvSpPr>
        <p:spPr/>
        <p:txBody>
          <a:bodyPr/>
          <a:lstStyle/>
          <a:p>
            <a:r>
              <a:rPr lang="en-US" altLang="zh-CN" dirty="0" smtClean="0"/>
              <a:t>Socket</a:t>
            </a:r>
            <a:r>
              <a:rPr lang="zh-CN" altLang="en-US" dirty="0" smtClean="0"/>
              <a:t>在不同的场景上有多种表示：</a:t>
            </a:r>
            <a:endParaRPr lang="en-US" altLang="zh-CN" dirty="0" smtClean="0"/>
          </a:p>
          <a:p>
            <a:pPr lvl="1"/>
            <a:r>
              <a:rPr lang="zh-CN" altLang="en-US" dirty="0" smtClean="0"/>
              <a:t>允许应用程序访问连网协议的应用</a:t>
            </a:r>
            <a:r>
              <a:rPr lang="zh-CN" altLang="en-US" dirty="0"/>
              <a:t>编程</a:t>
            </a:r>
            <a:r>
              <a:rPr lang="zh-CN" altLang="en-US" dirty="0" smtClean="0"/>
              <a:t>接口</a:t>
            </a:r>
            <a:r>
              <a:rPr lang="en-US" altLang="zh-CN" dirty="0" smtClean="0"/>
              <a:t>API</a:t>
            </a:r>
            <a:r>
              <a:rPr lang="zh-CN" altLang="en-US" dirty="0" smtClean="0"/>
              <a:t>称为</a:t>
            </a:r>
            <a:r>
              <a:rPr lang="en-US" altLang="zh-CN" dirty="0" smtClean="0"/>
              <a:t>socket API</a:t>
            </a:r>
            <a:r>
              <a:rPr lang="zh-CN" altLang="en-US" dirty="0"/>
              <a:t>，</a:t>
            </a:r>
            <a:r>
              <a:rPr lang="zh-CN" altLang="en-US" dirty="0" smtClean="0"/>
              <a:t>简称为</a:t>
            </a:r>
            <a:r>
              <a:rPr lang="en-US" altLang="zh-CN" dirty="0" smtClean="0"/>
              <a:t>socket</a:t>
            </a:r>
            <a:r>
              <a:rPr lang="zh-CN" altLang="en-US" dirty="0"/>
              <a:t>。</a:t>
            </a:r>
          </a:p>
          <a:p>
            <a:pPr lvl="1"/>
            <a:r>
              <a:rPr lang="en-US" altLang="zh-CN" dirty="0"/>
              <a:t>socket </a:t>
            </a:r>
            <a:r>
              <a:rPr lang="en-US" altLang="zh-CN" dirty="0" smtClean="0"/>
              <a:t>API</a:t>
            </a:r>
            <a:r>
              <a:rPr lang="zh-CN" altLang="en-US" dirty="0" smtClean="0"/>
              <a:t>中</a:t>
            </a:r>
            <a:r>
              <a:rPr lang="zh-CN" altLang="en-US" dirty="0"/>
              <a:t>使用的一个函数名也</a:t>
            </a:r>
            <a:r>
              <a:rPr lang="zh-CN" altLang="en-US" dirty="0" smtClean="0"/>
              <a:t>叫作</a:t>
            </a:r>
            <a:r>
              <a:rPr lang="en-US" altLang="zh-CN" dirty="0" smtClean="0"/>
              <a:t>socket</a:t>
            </a:r>
            <a:r>
              <a:rPr lang="zh-CN" altLang="en-US" dirty="0"/>
              <a:t>。</a:t>
            </a:r>
          </a:p>
          <a:p>
            <a:pPr lvl="1"/>
            <a:r>
              <a:rPr lang="zh-CN" altLang="en-US" dirty="0" smtClean="0"/>
              <a:t>调用</a:t>
            </a:r>
            <a:r>
              <a:rPr lang="en-US" altLang="zh-CN" dirty="0" smtClean="0"/>
              <a:t>socket</a:t>
            </a:r>
            <a:r>
              <a:rPr lang="zh-CN" altLang="en-US" dirty="0" smtClean="0"/>
              <a:t>函数</a:t>
            </a:r>
            <a:r>
              <a:rPr lang="zh-CN" altLang="en-US" dirty="0"/>
              <a:t>的端点</a:t>
            </a:r>
            <a:r>
              <a:rPr lang="zh-CN" altLang="en-US" dirty="0" smtClean="0"/>
              <a:t>称为</a:t>
            </a:r>
            <a:r>
              <a:rPr lang="en-US" altLang="zh-CN" dirty="0" smtClean="0"/>
              <a:t>socket</a:t>
            </a:r>
            <a:r>
              <a:rPr lang="zh-CN" altLang="en-US" dirty="0"/>
              <a:t>。</a:t>
            </a:r>
          </a:p>
          <a:p>
            <a:pPr lvl="1"/>
            <a:r>
              <a:rPr lang="zh-CN" altLang="en-US" dirty="0" smtClean="0"/>
              <a:t>调用</a:t>
            </a:r>
            <a:r>
              <a:rPr lang="en-US" altLang="zh-CN" dirty="0" smtClean="0"/>
              <a:t>socket</a:t>
            </a:r>
            <a:r>
              <a:rPr lang="zh-CN" altLang="en-US" dirty="0" smtClean="0"/>
              <a:t>函数</a:t>
            </a:r>
            <a:r>
              <a:rPr lang="zh-CN" altLang="en-US" dirty="0"/>
              <a:t>时其</a:t>
            </a:r>
            <a:r>
              <a:rPr lang="zh-CN" altLang="en-US" dirty="0" smtClean="0"/>
              <a:t>返回</a:t>
            </a:r>
            <a:r>
              <a:rPr lang="zh-CN" altLang="en-US" dirty="0"/>
              <a:t>值</a:t>
            </a:r>
            <a:r>
              <a:rPr lang="zh-CN" altLang="en-US" dirty="0" smtClean="0"/>
              <a:t>称为</a:t>
            </a:r>
            <a:r>
              <a:rPr lang="en-US" altLang="zh-CN" dirty="0" smtClean="0"/>
              <a:t>socket</a:t>
            </a:r>
            <a:r>
              <a:rPr lang="zh-CN" altLang="en-US" dirty="0" smtClean="0"/>
              <a:t>描述符</a:t>
            </a:r>
            <a:r>
              <a:rPr lang="zh-CN" altLang="en-US" dirty="0"/>
              <a:t>，可简称</a:t>
            </a:r>
            <a:r>
              <a:rPr lang="zh-CN" altLang="en-US" dirty="0" smtClean="0"/>
              <a:t>为</a:t>
            </a:r>
            <a:r>
              <a:rPr lang="en-US" altLang="zh-CN" dirty="0" smtClean="0"/>
              <a:t>socket</a:t>
            </a:r>
            <a:r>
              <a:rPr lang="zh-CN" altLang="en-US" dirty="0"/>
              <a:t>。</a:t>
            </a:r>
          </a:p>
          <a:p>
            <a:pPr lvl="1"/>
            <a:r>
              <a:rPr lang="zh-CN" altLang="en-US" dirty="0"/>
              <a:t>在操作系统内核中连网协议</a:t>
            </a:r>
            <a:r>
              <a:rPr lang="zh-CN" altLang="en-US" dirty="0" smtClean="0"/>
              <a:t>的</a:t>
            </a:r>
            <a:r>
              <a:rPr lang="en-US" altLang="zh-CN" dirty="0" smtClean="0"/>
              <a:t>Berkeley</a:t>
            </a:r>
            <a:r>
              <a:rPr lang="zh-CN" altLang="en-US" dirty="0" smtClean="0"/>
              <a:t>实现</a:t>
            </a:r>
            <a:r>
              <a:rPr lang="zh-CN" altLang="en-US" dirty="0"/>
              <a:t>，</a:t>
            </a:r>
            <a:r>
              <a:rPr lang="zh-CN" altLang="en-US" dirty="0" smtClean="0"/>
              <a:t>称为</a:t>
            </a:r>
            <a:r>
              <a:rPr lang="en-US" altLang="zh-CN" dirty="0" smtClean="0"/>
              <a:t>socket</a:t>
            </a:r>
            <a:r>
              <a:rPr lang="zh-CN" altLang="en-US" dirty="0" smtClean="0"/>
              <a:t>实现。</a:t>
            </a:r>
            <a:r>
              <a:rPr lang="zh-CN" altLang="en-US" dirty="0" smtClean="0">
                <a:solidFill>
                  <a:srgbClr val="FF0000"/>
                </a:solidFill>
              </a:rPr>
              <a:t>？</a:t>
            </a:r>
            <a:r>
              <a:rPr lang="zh-CN" altLang="en-US" dirty="0" smtClean="0"/>
              <a:t> </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45</a:t>
            </a:fld>
            <a:endParaRPr lang="en-US" altLang="zh-CN"/>
          </a:p>
        </p:txBody>
      </p:sp>
      <p:sp>
        <p:nvSpPr>
          <p:cNvPr id="5" name="文本占位符 4"/>
          <p:cNvSpPr>
            <a:spLocks noGrp="1"/>
          </p:cNvSpPr>
          <p:nvPr>
            <p:ph type="body" sz="quarter" idx="13"/>
          </p:nvPr>
        </p:nvSpPr>
        <p:spPr/>
        <p:txBody>
          <a:bodyPr/>
          <a:lstStyle/>
          <a:p>
            <a:r>
              <a:rPr lang="en-US" altLang="zh-CN" dirty="0" smtClean="0"/>
              <a:t>3.2 TCP</a:t>
            </a:r>
            <a:r>
              <a:rPr lang="zh-CN" altLang="en-US" dirty="0" smtClean="0"/>
              <a:t>的连接</a:t>
            </a:r>
            <a:endParaRPr lang="zh-CN" altLang="en-US" dirty="0"/>
          </a:p>
        </p:txBody>
      </p:sp>
    </p:spTree>
    <p:extLst>
      <p:ext uri="{BB962C8B-B14F-4D97-AF65-F5344CB8AC3E}">
        <p14:creationId xmlns:p14="http://schemas.microsoft.com/office/powerpoint/2010/main" val="37381028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3" name="内容占位符 2"/>
          <p:cNvSpPr>
            <a:spLocks noGrp="1"/>
          </p:cNvSpPr>
          <p:nvPr>
            <p:ph idx="1"/>
          </p:nvPr>
        </p:nvSpPr>
        <p:spPr/>
        <p:txBody>
          <a:bodyPr/>
          <a:lstStyle/>
          <a:p>
            <a:r>
              <a:rPr lang="en-US" altLang="zh-CN" dirty="0" smtClean="0"/>
              <a:t>TCP</a:t>
            </a:r>
            <a:r>
              <a:rPr lang="zh-CN" altLang="en-US" dirty="0" smtClean="0"/>
              <a:t>发送的报文段是交给</a:t>
            </a:r>
            <a:r>
              <a:rPr lang="en-US" altLang="zh-CN" dirty="0" smtClean="0"/>
              <a:t>IP</a:t>
            </a:r>
            <a:r>
              <a:rPr lang="zh-CN" altLang="en-US" dirty="0" smtClean="0"/>
              <a:t>层传送的，但是</a:t>
            </a:r>
            <a:r>
              <a:rPr lang="en-US" altLang="zh-CN" dirty="0" smtClean="0"/>
              <a:t>IP</a:t>
            </a:r>
            <a:r>
              <a:rPr lang="zh-CN" altLang="en-US" dirty="0" smtClean="0"/>
              <a:t>层只能提供尽最大努力服务，也就是说，</a:t>
            </a:r>
            <a:r>
              <a:rPr lang="en-US" altLang="zh-CN" dirty="0" smtClean="0"/>
              <a:t>TCP</a:t>
            </a:r>
            <a:r>
              <a:rPr lang="zh-CN" altLang="en-US" dirty="0" smtClean="0"/>
              <a:t>下面的网络所提供的是不可靠的传输。</a:t>
            </a:r>
            <a:endParaRPr lang="en-US" altLang="zh-CN" dirty="0" smtClean="0"/>
          </a:p>
          <a:p>
            <a:r>
              <a:rPr lang="en-US" altLang="zh-CN" dirty="0" smtClean="0"/>
              <a:t>TCP</a:t>
            </a:r>
            <a:r>
              <a:rPr lang="zh-CN" altLang="en-US" dirty="0" smtClean="0"/>
              <a:t>必须采用适当的措施才能使两个运输层之间的通信变得可靠。</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46</a:t>
            </a:fld>
            <a:endParaRPr lang="en-US" altLang="zh-CN"/>
          </a:p>
        </p:txBody>
      </p:sp>
      <p:sp>
        <p:nvSpPr>
          <p:cNvPr id="6" name="文本占位符 5"/>
          <p:cNvSpPr>
            <a:spLocks noGrp="1"/>
          </p:cNvSpPr>
          <p:nvPr>
            <p:ph type="body" sz="quarter" idx="13"/>
          </p:nvPr>
        </p:nvSpPr>
        <p:spPr/>
        <p:txBody>
          <a:bodyPr/>
          <a:lstStyle/>
          <a:p>
            <a:endParaRPr lang="zh-CN"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215114"/>
            <a:ext cx="22098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0472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3" name="内容占位符 2"/>
          <p:cNvSpPr>
            <a:spLocks noGrp="1"/>
          </p:cNvSpPr>
          <p:nvPr>
            <p:ph idx="1"/>
          </p:nvPr>
        </p:nvSpPr>
        <p:spPr/>
        <p:txBody>
          <a:bodyPr/>
          <a:lstStyle/>
          <a:p>
            <a:r>
              <a:rPr lang="zh-CN" altLang="en-US" dirty="0" smtClean="0"/>
              <a:t>理想的传输条件有两个特点：</a:t>
            </a:r>
            <a:endParaRPr lang="en-US" altLang="zh-CN" dirty="0" smtClean="0"/>
          </a:p>
          <a:p>
            <a:pPr lvl="1"/>
            <a:r>
              <a:rPr lang="zh-CN" altLang="en-US" dirty="0" smtClean="0"/>
              <a:t>传输信道不产生错误。</a:t>
            </a:r>
            <a:endParaRPr lang="en-US" altLang="zh-CN" dirty="0" smtClean="0"/>
          </a:p>
          <a:p>
            <a:pPr lvl="1"/>
            <a:r>
              <a:rPr lang="zh-CN" altLang="en-US" dirty="0" smtClean="0"/>
              <a:t>不管发送方以多快的速度发送数据，接收方总是来得及处理收到的数据。</a:t>
            </a:r>
            <a:endParaRPr lang="en-US" altLang="zh-CN" dirty="0" smtClean="0"/>
          </a:p>
          <a:p>
            <a:r>
              <a:rPr lang="zh-CN" altLang="en-US" dirty="0"/>
              <a:t>在</a:t>
            </a:r>
            <a:r>
              <a:rPr lang="zh-CN" altLang="en-US" dirty="0" smtClean="0"/>
              <a:t>理想</a:t>
            </a:r>
            <a:r>
              <a:rPr lang="zh-CN" altLang="en-US" dirty="0"/>
              <a:t>传输条件</a:t>
            </a:r>
            <a:r>
              <a:rPr lang="zh-CN" altLang="en-US" dirty="0" smtClean="0"/>
              <a:t>下，不需要采取任何措施就能够实现可靠传输。但是理想的传输条件是不存在的，因为为了实现可靠传输就需要使用一些可靠传输协议。</a:t>
            </a:r>
            <a:endParaRPr lang="en-US" altLang="zh-CN" dirty="0" smtClean="0"/>
          </a:p>
          <a:p>
            <a:r>
              <a:rPr lang="zh-CN" altLang="en-US" dirty="0"/>
              <a:t>当</a:t>
            </a:r>
            <a:r>
              <a:rPr lang="zh-CN" altLang="en-US" dirty="0" smtClean="0"/>
              <a:t>发生差错时让发送方重传出现差错的数据，在接收方来不及处理收到的数据时，及时告诉发送方适当降低发送数据的速度。</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47</a:t>
            </a:fld>
            <a:endParaRPr lang="en-US" altLang="zh-CN"/>
          </a:p>
        </p:txBody>
      </p:sp>
      <p:sp>
        <p:nvSpPr>
          <p:cNvPr id="6" name="文本占位符 5"/>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18604703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48</a:t>
            </a:fld>
            <a:endParaRPr lang="en-US" altLang="zh-CN"/>
          </a:p>
        </p:txBody>
      </p:sp>
      <p:sp>
        <p:nvSpPr>
          <p:cNvPr id="6" name="文本占位符 5"/>
          <p:cNvSpPr>
            <a:spLocks noGrp="1"/>
          </p:cNvSpPr>
          <p:nvPr>
            <p:ph type="body" sz="quarter" idx="13"/>
          </p:nvPr>
        </p:nvSpPr>
        <p:spPr/>
        <p:txBody>
          <a:bodyPr/>
          <a:lstStyle/>
          <a:p>
            <a:endParaRPr lang="zh-CN" altLang="en-US"/>
          </a:p>
        </p:txBody>
      </p:sp>
      <p:sp>
        <p:nvSpPr>
          <p:cNvPr id="5" name="内容占位符 4"/>
          <p:cNvSpPr>
            <a:spLocks noGrp="1"/>
          </p:cNvSpPr>
          <p:nvPr>
            <p:ph idx="1"/>
          </p:nvPr>
        </p:nvSpPr>
        <p:spPr/>
        <p:txBody>
          <a:bodyPr/>
          <a:lstStyle/>
          <a:p>
            <a:endParaRPr lang="zh-CN" altLang="en-US"/>
          </a:p>
        </p:txBody>
      </p:sp>
      <p:pic>
        <p:nvPicPr>
          <p:cNvPr id="3074" name="Picture 2" descr="C:\Users\RuanXiaolong\Desktop\可靠传输原理.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1691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49</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sp>
        <p:nvSpPr>
          <p:cNvPr id="5" name="内容占位符 4"/>
          <p:cNvSpPr>
            <a:spLocks noGrp="1"/>
          </p:cNvSpPr>
          <p:nvPr>
            <p:ph idx="1"/>
          </p:nvPr>
        </p:nvSpPr>
        <p:spPr/>
        <p:txBody>
          <a:bodyPr/>
          <a:lstStyle/>
          <a:p>
            <a:r>
              <a:rPr lang="zh-CN" altLang="en-US" dirty="0" smtClean="0"/>
              <a:t>全双工通信的双方既是发送方又是接收方。</a:t>
            </a:r>
            <a:endParaRPr lang="en-US" altLang="zh-CN" dirty="0" smtClean="0"/>
          </a:p>
          <a:p>
            <a:r>
              <a:rPr lang="zh-CN" altLang="en-US" dirty="0"/>
              <a:t>为了讨论问题的方便</a:t>
            </a:r>
            <a:r>
              <a:rPr lang="zh-CN" altLang="en-US" dirty="0" smtClean="0"/>
              <a:t>，仅考虑从</a:t>
            </a:r>
            <a:r>
              <a:rPr lang="en-US" altLang="zh-CN" dirty="0" smtClean="0"/>
              <a:t>A</a:t>
            </a:r>
            <a:r>
              <a:rPr lang="zh-CN" altLang="en-US" dirty="0" smtClean="0"/>
              <a:t>向</a:t>
            </a:r>
            <a:r>
              <a:rPr lang="en-US" altLang="zh-CN" dirty="0" smtClean="0"/>
              <a:t>B</a:t>
            </a:r>
            <a:r>
              <a:rPr lang="zh-CN" altLang="en-US" dirty="0" smtClean="0"/>
              <a:t>传送数据，</a:t>
            </a:r>
            <a:r>
              <a:rPr lang="en-US" altLang="zh-CN" dirty="0" smtClean="0"/>
              <a:t>A</a:t>
            </a:r>
            <a:r>
              <a:rPr lang="zh-CN" altLang="en-US" dirty="0" smtClean="0"/>
              <a:t>发送数据叫做发送方，</a:t>
            </a:r>
            <a:r>
              <a:rPr lang="en-US" altLang="zh-CN" dirty="0" smtClean="0"/>
              <a:t>B</a:t>
            </a:r>
            <a:r>
              <a:rPr lang="zh-CN" altLang="en-US" dirty="0" smtClean="0"/>
              <a:t>接收数据并发送确认，叫做接收方。</a:t>
            </a:r>
            <a:endParaRPr lang="en-US" altLang="zh-CN" dirty="0" smtClean="0"/>
          </a:p>
          <a:p>
            <a:r>
              <a:rPr lang="zh-CN" altLang="en-US" dirty="0" smtClean="0"/>
              <a:t>本部分进讨论可靠传输原理，因此把传送的数据单元叫做分组，不考虑在哪一个层次上传送。</a:t>
            </a:r>
            <a:endParaRPr lang="en-US" altLang="zh-CN" dirty="0" smtClean="0"/>
          </a:p>
          <a:p>
            <a:r>
              <a:rPr lang="zh-CN" altLang="en-US" dirty="0">
                <a:solidFill>
                  <a:srgbClr val="FF0000"/>
                </a:solidFill>
              </a:rPr>
              <a:t>停止</a:t>
            </a:r>
            <a:r>
              <a:rPr lang="zh-CN" altLang="en-US" dirty="0" smtClean="0">
                <a:solidFill>
                  <a:srgbClr val="FF0000"/>
                </a:solidFill>
              </a:rPr>
              <a:t>等待就是每发送完一个分组就停止发送，等待对方确认。收到确认后，在发送下一个分组。</a:t>
            </a:r>
            <a:endParaRPr lang="en-US" altLang="zh-CN" dirty="0" smtClean="0">
              <a:solidFill>
                <a:srgbClr val="FF0000"/>
              </a:solidFill>
            </a:endParaRPr>
          </a:p>
        </p:txBody>
      </p:sp>
    </p:spTree>
    <p:extLst>
      <p:ext uri="{BB962C8B-B14F-4D97-AF65-F5344CB8AC3E}">
        <p14:creationId xmlns:p14="http://schemas.microsoft.com/office/powerpoint/2010/main" val="433326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a:t>从通信和信息处理的角度看，</a:t>
            </a:r>
            <a:r>
              <a:rPr lang="zh-CN" altLang="en-US" dirty="0">
                <a:solidFill>
                  <a:srgbClr val="FF0000"/>
                </a:solidFill>
              </a:rPr>
              <a:t>运输层向它上面的应用层提供通信服务</a:t>
            </a:r>
            <a:r>
              <a:rPr lang="zh-CN" altLang="en-US" dirty="0"/>
              <a:t>，它属于面向通信部分的最高层，同时也是用户功能中的最低层。</a:t>
            </a:r>
          </a:p>
          <a:p>
            <a:r>
              <a:rPr lang="zh-CN" altLang="en-US" dirty="0"/>
              <a:t>当网络的边缘部分中的两个主机使用网络的核心部分的功能进行端到端的通信时，只有位于网络边缘部分的主机的协议栈才有运输层，而网络核心部分中的路由器在转发分组时都只用到下三层的功能。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进程之间的通信</a:t>
            </a:r>
            <a:endParaRPr lang="zh-CN" altLang="en-US" dirty="0"/>
          </a:p>
        </p:txBody>
      </p:sp>
    </p:spTree>
    <p:extLst>
      <p:ext uri="{BB962C8B-B14F-4D97-AF65-F5344CB8AC3E}">
        <p14:creationId xmlns:p14="http://schemas.microsoft.com/office/powerpoint/2010/main" val="4037377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53" name="内容占位符 52"/>
          <p:cNvSpPr>
            <a:spLocks noGrp="1"/>
          </p:cNvSpPr>
          <p:nvPr>
            <p:ph sz="half" idx="1"/>
          </p:nvPr>
        </p:nvSpPr>
        <p:spPr/>
        <p:txBody>
          <a:bodyPr/>
          <a:lstStyle/>
          <a:p>
            <a:r>
              <a:rPr lang="en-US" altLang="zh-CN" dirty="0" smtClean="0"/>
              <a:t>A</a:t>
            </a:r>
            <a:r>
              <a:rPr lang="zh-CN" altLang="en-US" dirty="0" smtClean="0"/>
              <a:t>发送分组</a:t>
            </a:r>
            <a:r>
              <a:rPr lang="en-US" altLang="zh-CN" dirty="0" smtClean="0"/>
              <a:t>M1</a:t>
            </a:r>
            <a:r>
              <a:rPr lang="zh-CN" altLang="en-US" dirty="0" smtClean="0"/>
              <a:t>，发完就暂停发送，等待</a:t>
            </a:r>
            <a:r>
              <a:rPr lang="en-US" altLang="zh-CN" dirty="0" smtClean="0"/>
              <a:t>B</a:t>
            </a:r>
            <a:r>
              <a:rPr lang="zh-CN" altLang="en-US" dirty="0" smtClean="0"/>
              <a:t>的确认。</a:t>
            </a:r>
            <a:endParaRPr lang="en-US" altLang="zh-CN" dirty="0" smtClean="0"/>
          </a:p>
          <a:p>
            <a:r>
              <a:rPr lang="en-US" altLang="zh-CN" dirty="0" smtClean="0"/>
              <a:t>B</a:t>
            </a:r>
            <a:r>
              <a:rPr lang="zh-CN" altLang="en-US" dirty="0" smtClean="0"/>
              <a:t>收到</a:t>
            </a:r>
            <a:r>
              <a:rPr lang="en-US" altLang="zh-CN" dirty="0" smtClean="0"/>
              <a:t>M1</a:t>
            </a:r>
            <a:r>
              <a:rPr lang="zh-CN" altLang="en-US" dirty="0" smtClean="0"/>
              <a:t>，就向</a:t>
            </a:r>
            <a:r>
              <a:rPr lang="en-US" altLang="zh-CN" dirty="0" smtClean="0"/>
              <a:t>A</a:t>
            </a:r>
            <a:r>
              <a:rPr lang="zh-CN" altLang="en-US" dirty="0" smtClean="0"/>
              <a:t>发送确认。</a:t>
            </a:r>
            <a:endParaRPr lang="en-US" altLang="zh-CN" dirty="0" smtClean="0"/>
          </a:p>
          <a:p>
            <a:r>
              <a:rPr lang="en-US" altLang="zh-CN" dirty="0" smtClean="0"/>
              <a:t>A</a:t>
            </a:r>
            <a:r>
              <a:rPr lang="zh-CN" altLang="en-US" dirty="0" smtClean="0"/>
              <a:t>收到了对</a:t>
            </a:r>
            <a:r>
              <a:rPr lang="en-US" altLang="zh-CN" dirty="0" smtClean="0"/>
              <a:t>M1</a:t>
            </a:r>
            <a:r>
              <a:rPr lang="zh-CN" altLang="en-US" dirty="0" smtClean="0"/>
              <a:t>的确认后，就再发送下一个分组</a:t>
            </a:r>
            <a:r>
              <a:rPr lang="en-US" altLang="zh-CN" dirty="0" smtClean="0"/>
              <a:t>M2</a:t>
            </a:r>
            <a:r>
              <a:rPr lang="zh-CN" altLang="en-US" dirty="0" smtClean="0"/>
              <a:t>。</a:t>
            </a:r>
            <a:endParaRPr lang="en-US" altLang="zh-CN" dirty="0" smtClean="0"/>
          </a:p>
          <a:p>
            <a:r>
              <a:rPr lang="zh-CN" altLang="en-US" dirty="0" smtClean="0"/>
              <a:t>在收到</a:t>
            </a:r>
            <a:r>
              <a:rPr lang="en-US" altLang="zh-CN" dirty="0" smtClean="0"/>
              <a:t>B</a:t>
            </a:r>
            <a:r>
              <a:rPr lang="zh-CN" altLang="en-US" dirty="0" smtClean="0"/>
              <a:t>对</a:t>
            </a:r>
            <a:r>
              <a:rPr lang="en-US" altLang="zh-CN" dirty="0" smtClean="0"/>
              <a:t>M2</a:t>
            </a:r>
            <a:r>
              <a:rPr lang="zh-CN" altLang="en-US" dirty="0" smtClean="0"/>
              <a:t>的确认后，就再发送下一个分组</a:t>
            </a:r>
            <a:r>
              <a:rPr lang="en-US" altLang="zh-CN" dirty="0" smtClean="0"/>
              <a:t>M3</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50</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grpSp>
        <p:nvGrpSpPr>
          <p:cNvPr id="74" name="组合 73"/>
          <p:cNvGrpSpPr/>
          <p:nvPr/>
        </p:nvGrpSpPr>
        <p:grpSpPr>
          <a:xfrm>
            <a:off x="5076056" y="1292529"/>
            <a:ext cx="3119440" cy="4042083"/>
            <a:chOff x="73325" y="1614488"/>
            <a:chExt cx="3844722" cy="4981883"/>
          </a:xfrm>
        </p:grpSpPr>
        <p:sp>
          <p:nvSpPr>
            <p:cNvPr id="55" name="Line 4"/>
            <p:cNvSpPr>
              <a:spLocks noChangeShapeType="1"/>
            </p:cNvSpPr>
            <p:nvPr/>
          </p:nvSpPr>
          <p:spPr bwMode="auto">
            <a:xfrm>
              <a:off x="1255713" y="2063750"/>
              <a:ext cx="0" cy="3873500"/>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6" name="Rectangle 5"/>
            <p:cNvSpPr>
              <a:spLocks noChangeArrowheads="1"/>
            </p:cNvSpPr>
            <p:nvPr/>
          </p:nvSpPr>
          <p:spPr bwMode="auto">
            <a:xfrm>
              <a:off x="1172889" y="6140377"/>
              <a:ext cx="1651691" cy="45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800" dirty="0" smtClean="0">
                  <a:latin typeface="+mj-ea"/>
                  <a:ea typeface="+mj-ea"/>
                </a:rPr>
                <a:t>无差错</a:t>
              </a:r>
              <a:r>
                <a:rPr kumimoji="1" lang="zh-CN" altLang="en-US" sz="1800" dirty="0">
                  <a:latin typeface="+mj-ea"/>
                  <a:ea typeface="+mj-ea"/>
                </a:rPr>
                <a:t>情况</a:t>
              </a:r>
            </a:p>
          </p:txBody>
        </p:sp>
        <p:sp>
          <p:nvSpPr>
            <p:cNvPr id="57" name="Line 6"/>
            <p:cNvSpPr>
              <a:spLocks noChangeShapeType="1"/>
            </p:cNvSpPr>
            <p:nvPr/>
          </p:nvSpPr>
          <p:spPr bwMode="auto">
            <a:xfrm>
              <a:off x="1255713" y="2293938"/>
              <a:ext cx="1508125" cy="481012"/>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8" name="Line 7"/>
            <p:cNvSpPr>
              <a:spLocks noChangeShapeType="1"/>
            </p:cNvSpPr>
            <p:nvPr/>
          </p:nvSpPr>
          <p:spPr bwMode="auto">
            <a:xfrm flipH="1">
              <a:off x="1255713" y="2870200"/>
              <a:ext cx="1508125" cy="479425"/>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9" name="Line 8"/>
            <p:cNvSpPr>
              <a:spLocks noChangeShapeType="1"/>
            </p:cNvSpPr>
            <p:nvPr/>
          </p:nvSpPr>
          <p:spPr bwMode="auto">
            <a:xfrm>
              <a:off x="1255713" y="3444875"/>
              <a:ext cx="1508125" cy="479425"/>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0" name="Line 9"/>
            <p:cNvSpPr>
              <a:spLocks noChangeShapeType="1"/>
            </p:cNvSpPr>
            <p:nvPr/>
          </p:nvSpPr>
          <p:spPr bwMode="auto">
            <a:xfrm flipH="1">
              <a:off x="1255713" y="4019550"/>
              <a:ext cx="1508125" cy="479425"/>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1" name="Line 10"/>
            <p:cNvSpPr>
              <a:spLocks noChangeShapeType="1"/>
            </p:cNvSpPr>
            <p:nvPr/>
          </p:nvSpPr>
          <p:spPr bwMode="auto">
            <a:xfrm>
              <a:off x="1255713" y="4594225"/>
              <a:ext cx="1508125" cy="481013"/>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2" name="Line 11"/>
            <p:cNvSpPr>
              <a:spLocks noChangeShapeType="1"/>
            </p:cNvSpPr>
            <p:nvPr/>
          </p:nvSpPr>
          <p:spPr bwMode="auto">
            <a:xfrm flipH="1">
              <a:off x="1255713" y="5168900"/>
              <a:ext cx="1508125" cy="481013"/>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3" name="Text Box 12"/>
            <p:cNvSpPr txBox="1">
              <a:spLocks noChangeArrowheads="1"/>
            </p:cNvSpPr>
            <p:nvPr/>
          </p:nvSpPr>
          <p:spPr bwMode="auto">
            <a:xfrm>
              <a:off x="1029987" y="1614488"/>
              <a:ext cx="405415"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A</a:t>
              </a:r>
            </a:p>
          </p:txBody>
        </p:sp>
        <p:sp>
          <p:nvSpPr>
            <p:cNvPr id="64" name="Text Box 13"/>
            <p:cNvSpPr txBox="1">
              <a:spLocks noChangeArrowheads="1"/>
            </p:cNvSpPr>
            <p:nvPr/>
          </p:nvSpPr>
          <p:spPr bwMode="auto">
            <a:xfrm>
              <a:off x="73325" y="1958975"/>
              <a:ext cx="1154209"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dirty="0">
                  <a:latin typeface="+mj-ea"/>
                  <a:ea typeface="+mj-ea"/>
                </a:rPr>
                <a:t>发送 </a:t>
              </a:r>
              <a:r>
                <a:rPr lang="en-US" altLang="zh-CN" sz="1600" dirty="0">
                  <a:latin typeface="+mj-ea"/>
                  <a:ea typeface="+mj-ea"/>
                </a:rPr>
                <a:t>M</a:t>
              </a:r>
              <a:r>
                <a:rPr lang="en-US" altLang="zh-CN" sz="1600" baseline="-25000" dirty="0">
                  <a:latin typeface="+mj-ea"/>
                  <a:ea typeface="+mj-ea"/>
                </a:rPr>
                <a:t>1</a:t>
              </a:r>
            </a:p>
          </p:txBody>
        </p:sp>
        <p:sp>
          <p:nvSpPr>
            <p:cNvPr id="65" name="Text Box 14"/>
            <p:cNvSpPr txBox="1">
              <a:spLocks noChangeArrowheads="1"/>
            </p:cNvSpPr>
            <p:nvPr/>
          </p:nvSpPr>
          <p:spPr bwMode="auto">
            <a:xfrm>
              <a:off x="2763838" y="2563813"/>
              <a:ext cx="1154209"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确认 </a:t>
              </a:r>
              <a:r>
                <a:rPr lang="en-US" altLang="zh-CN" sz="1600">
                  <a:latin typeface="+mj-ea"/>
                  <a:ea typeface="+mj-ea"/>
                </a:rPr>
                <a:t>M</a:t>
              </a:r>
              <a:r>
                <a:rPr lang="en-US" altLang="zh-CN" sz="1600" baseline="-25000">
                  <a:latin typeface="+mj-ea"/>
                  <a:ea typeface="+mj-ea"/>
                </a:rPr>
                <a:t>1</a:t>
              </a:r>
            </a:p>
          </p:txBody>
        </p:sp>
        <p:sp>
          <p:nvSpPr>
            <p:cNvPr id="66" name="Text Box 15"/>
            <p:cNvSpPr txBox="1">
              <a:spLocks noChangeArrowheads="1"/>
            </p:cNvSpPr>
            <p:nvPr/>
          </p:nvSpPr>
          <p:spPr bwMode="auto">
            <a:xfrm>
              <a:off x="2585914" y="1614488"/>
              <a:ext cx="395536"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B</a:t>
              </a:r>
            </a:p>
          </p:txBody>
        </p:sp>
        <p:sp>
          <p:nvSpPr>
            <p:cNvPr id="67" name="Line 16"/>
            <p:cNvSpPr>
              <a:spLocks noChangeShapeType="1"/>
            </p:cNvSpPr>
            <p:nvPr/>
          </p:nvSpPr>
          <p:spPr bwMode="auto">
            <a:xfrm>
              <a:off x="2763838" y="2063750"/>
              <a:ext cx="0" cy="3873500"/>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68" name="Text Box 17"/>
            <p:cNvSpPr txBox="1">
              <a:spLocks noChangeArrowheads="1"/>
            </p:cNvSpPr>
            <p:nvPr/>
          </p:nvSpPr>
          <p:spPr bwMode="auto">
            <a:xfrm>
              <a:off x="73325" y="3138488"/>
              <a:ext cx="1154209"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2</a:t>
              </a:r>
            </a:p>
          </p:txBody>
        </p:sp>
        <p:sp>
          <p:nvSpPr>
            <p:cNvPr id="69" name="Text Box 18"/>
            <p:cNvSpPr txBox="1">
              <a:spLocks noChangeArrowheads="1"/>
            </p:cNvSpPr>
            <p:nvPr/>
          </p:nvSpPr>
          <p:spPr bwMode="auto">
            <a:xfrm>
              <a:off x="73325" y="4319588"/>
              <a:ext cx="1154209"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3</a:t>
              </a:r>
            </a:p>
          </p:txBody>
        </p:sp>
        <p:sp>
          <p:nvSpPr>
            <p:cNvPr id="70" name="Text Box 19"/>
            <p:cNvSpPr txBox="1">
              <a:spLocks noChangeArrowheads="1"/>
            </p:cNvSpPr>
            <p:nvPr/>
          </p:nvSpPr>
          <p:spPr bwMode="auto">
            <a:xfrm>
              <a:off x="2763838" y="3713164"/>
              <a:ext cx="1154209"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确认 </a:t>
              </a:r>
              <a:r>
                <a:rPr lang="en-US" altLang="zh-CN" sz="1600">
                  <a:latin typeface="+mj-ea"/>
                  <a:ea typeface="+mj-ea"/>
                </a:rPr>
                <a:t>M</a:t>
              </a:r>
              <a:r>
                <a:rPr lang="en-US" altLang="zh-CN" sz="1600" baseline="-25000">
                  <a:latin typeface="+mj-ea"/>
                  <a:ea typeface="+mj-ea"/>
                </a:rPr>
                <a:t>2</a:t>
              </a:r>
            </a:p>
          </p:txBody>
        </p:sp>
        <p:sp>
          <p:nvSpPr>
            <p:cNvPr id="71" name="Text Box 20"/>
            <p:cNvSpPr txBox="1">
              <a:spLocks noChangeArrowheads="1"/>
            </p:cNvSpPr>
            <p:nvPr/>
          </p:nvSpPr>
          <p:spPr bwMode="auto">
            <a:xfrm>
              <a:off x="2763838" y="4862513"/>
              <a:ext cx="1154209"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确认 </a:t>
              </a:r>
              <a:r>
                <a:rPr lang="en-US" altLang="zh-CN" sz="1600">
                  <a:latin typeface="+mj-ea"/>
                  <a:ea typeface="+mj-ea"/>
                </a:rPr>
                <a:t>M</a:t>
              </a:r>
              <a:r>
                <a:rPr lang="en-US" altLang="zh-CN" sz="1600" baseline="-25000">
                  <a:latin typeface="+mj-ea"/>
                  <a:ea typeface="+mj-ea"/>
                </a:rPr>
                <a:t>3</a:t>
              </a:r>
            </a:p>
          </p:txBody>
        </p:sp>
        <p:sp>
          <p:nvSpPr>
            <p:cNvPr id="72" name="Rectangle 46"/>
            <p:cNvSpPr>
              <a:spLocks noChangeArrowheads="1"/>
            </p:cNvSpPr>
            <p:nvPr/>
          </p:nvSpPr>
          <p:spPr bwMode="auto">
            <a:xfrm>
              <a:off x="1227138" y="5678488"/>
              <a:ext cx="324015" cy="41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sp>
          <p:nvSpPr>
            <p:cNvPr id="73" name="Rectangle 47"/>
            <p:cNvSpPr>
              <a:spLocks noChangeArrowheads="1"/>
            </p:cNvSpPr>
            <p:nvPr/>
          </p:nvSpPr>
          <p:spPr bwMode="auto">
            <a:xfrm>
              <a:off x="2733675" y="5678488"/>
              <a:ext cx="324015" cy="41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grpSp>
    </p:spTree>
    <p:extLst>
      <p:ext uri="{BB962C8B-B14F-4D97-AF65-F5344CB8AC3E}">
        <p14:creationId xmlns:p14="http://schemas.microsoft.com/office/powerpoint/2010/main" val="13268716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53" name="内容占位符 52"/>
          <p:cNvSpPr>
            <a:spLocks noGrp="1"/>
          </p:cNvSpPr>
          <p:nvPr>
            <p:ph sz="half" idx="1"/>
          </p:nvPr>
        </p:nvSpPr>
        <p:spPr/>
        <p:txBody>
          <a:bodyPr/>
          <a:lstStyle/>
          <a:p>
            <a:r>
              <a:rPr lang="zh-CN" altLang="en-US" dirty="0" smtClean="0"/>
              <a:t>分组在传输过程中出现差错。</a:t>
            </a:r>
            <a:r>
              <a:rPr lang="en-US" altLang="zh-CN" dirty="0" smtClean="0"/>
              <a:t>B</a:t>
            </a:r>
            <a:r>
              <a:rPr lang="zh-CN" altLang="en-US" dirty="0" smtClean="0"/>
              <a:t>接收</a:t>
            </a:r>
            <a:r>
              <a:rPr lang="en-US" altLang="zh-CN" dirty="0" smtClean="0"/>
              <a:t>M1</a:t>
            </a:r>
            <a:r>
              <a:rPr lang="zh-CN" altLang="en-US" dirty="0" smtClean="0"/>
              <a:t>时检测出了错误，就丢弃</a:t>
            </a:r>
            <a:r>
              <a:rPr lang="en-US" altLang="zh-CN" dirty="0" smtClean="0"/>
              <a:t>M1</a:t>
            </a:r>
            <a:r>
              <a:rPr lang="zh-CN" altLang="en-US" dirty="0" smtClean="0"/>
              <a:t>，或者是</a:t>
            </a:r>
            <a:r>
              <a:rPr lang="en-US" altLang="zh-CN" dirty="0" smtClean="0"/>
              <a:t>M1</a:t>
            </a:r>
            <a:r>
              <a:rPr lang="zh-CN" altLang="en-US" dirty="0" smtClean="0"/>
              <a:t>在传输过程中丢失了。</a:t>
            </a:r>
            <a:endParaRPr lang="en-US" altLang="zh-CN" dirty="0" smtClean="0"/>
          </a:p>
          <a:p>
            <a:r>
              <a:rPr lang="en-US" altLang="zh-CN" dirty="0" smtClean="0"/>
              <a:t>B</a:t>
            </a:r>
            <a:r>
              <a:rPr lang="zh-CN" altLang="en-US" dirty="0" smtClean="0"/>
              <a:t>没有向</a:t>
            </a:r>
            <a:r>
              <a:rPr lang="en-US" altLang="zh-CN" dirty="0" smtClean="0"/>
              <a:t>A</a:t>
            </a:r>
            <a:r>
              <a:rPr lang="zh-CN" altLang="en-US" dirty="0" smtClean="0"/>
              <a:t>发送确认信息。</a:t>
            </a:r>
            <a:endParaRPr lang="en-US" altLang="zh-CN" dirty="0" smtClean="0"/>
          </a:p>
          <a:p>
            <a:r>
              <a:rPr lang="en-US" altLang="zh-CN" dirty="0" smtClean="0"/>
              <a:t>A</a:t>
            </a:r>
            <a:r>
              <a:rPr lang="zh-CN" altLang="en-US" dirty="0" smtClean="0"/>
              <a:t>超过一定时间没有收到确认，就认为发送的</a:t>
            </a:r>
            <a:r>
              <a:rPr lang="zh-CN" altLang="en-US" dirty="0"/>
              <a:t>分组</a:t>
            </a:r>
            <a:r>
              <a:rPr lang="zh-CN" altLang="en-US" dirty="0" smtClean="0"/>
              <a:t>丢失，就重传</a:t>
            </a:r>
            <a:r>
              <a:rPr lang="en-US" altLang="zh-CN" dirty="0" smtClean="0"/>
              <a:t>M1</a:t>
            </a:r>
            <a:r>
              <a:rPr lang="zh-CN" altLang="en-US" dirty="0" smtClean="0"/>
              <a:t>。</a:t>
            </a:r>
            <a:endParaRPr lang="en-US" altLang="zh-CN" dirty="0" smtClean="0"/>
          </a:p>
          <a:p>
            <a:r>
              <a:rPr lang="en-US" altLang="zh-CN" dirty="0" smtClean="0"/>
              <a:t>A</a:t>
            </a:r>
            <a:r>
              <a:rPr lang="zh-CN" altLang="en-US" dirty="0" smtClean="0"/>
              <a:t>在发送分组后设置超时计时器。</a:t>
            </a:r>
            <a:endParaRPr lang="en-US" altLang="zh-CN" dirty="0" smtClean="0"/>
          </a:p>
          <a:p>
            <a:pPr marL="0" indent="0">
              <a:buNone/>
            </a:pP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51</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grpSp>
        <p:nvGrpSpPr>
          <p:cNvPr id="3" name="组合 2"/>
          <p:cNvGrpSpPr/>
          <p:nvPr/>
        </p:nvGrpSpPr>
        <p:grpSpPr>
          <a:xfrm>
            <a:off x="4515949" y="1345332"/>
            <a:ext cx="4282480" cy="4186399"/>
            <a:chOff x="3785887" y="1614488"/>
            <a:chExt cx="4995848" cy="4883761"/>
          </a:xfrm>
        </p:grpSpPr>
        <p:sp>
          <p:nvSpPr>
            <p:cNvPr id="26" name="Line 21"/>
            <p:cNvSpPr>
              <a:spLocks noChangeShapeType="1"/>
            </p:cNvSpPr>
            <p:nvPr/>
          </p:nvSpPr>
          <p:spPr bwMode="auto">
            <a:xfrm>
              <a:off x="5734050" y="2063750"/>
              <a:ext cx="0" cy="3873500"/>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7" name="Line 22"/>
            <p:cNvSpPr>
              <a:spLocks noChangeShapeType="1"/>
            </p:cNvSpPr>
            <p:nvPr/>
          </p:nvSpPr>
          <p:spPr bwMode="auto">
            <a:xfrm>
              <a:off x="5734050" y="2293938"/>
              <a:ext cx="838200" cy="288925"/>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8" name="Line 23"/>
            <p:cNvSpPr>
              <a:spLocks noChangeShapeType="1"/>
            </p:cNvSpPr>
            <p:nvPr/>
          </p:nvSpPr>
          <p:spPr bwMode="auto">
            <a:xfrm flipH="1">
              <a:off x="5734050" y="2870200"/>
              <a:ext cx="1508125" cy="479425"/>
            </a:xfrm>
            <a:prstGeom prst="line">
              <a:avLst/>
            </a:prstGeom>
            <a:noFill/>
            <a:ln w="9525">
              <a:solidFill>
                <a:schemeClr val="tx1"/>
              </a:solidFill>
              <a:prstDash val="dash"/>
              <a:round/>
              <a:headEnd type="none" w="sm" len="sm"/>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9" name="Line 24"/>
            <p:cNvSpPr>
              <a:spLocks noChangeShapeType="1"/>
            </p:cNvSpPr>
            <p:nvPr/>
          </p:nvSpPr>
          <p:spPr bwMode="auto">
            <a:xfrm>
              <a:off x="5734050" y="3636963"/>
              <a:ext cx="1508125" cy="479425"/>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0" name="Line 25"/>
            <p:cNvSpPr>
              <a:spLocks noChangeShapeType="1"/>
            </p:cNvSpPr>
            <p:nvPr/>
          </p:nvSpPr>
          <p:spPr bwMode="auto">
            <a:xfrm flipH="1">
              <a:off x="5734050" y="4211638"/>
              <a:ext cx="1508125" cy="479425"/>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1" name="Line 26"/>
            <p:cNvSpPr>
              <a:spLocks noChangeShapeType="1"/>
            </p:cNvSpPr>
            <p:nvPr/>
          </p:nvSpPr>
          <p:spPr bwMode="auto">
            <a:xfrm>
              <a:off x="5734050" y="4786313"/>
              <a:ext cx="1508125" cy="481012"/>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2" name="Text Box 27"/>
            <p:cNvSpPr txBox="1">
              <a:spLocks noChangeArrowheads="1"/>
            </p:cNvSpPr>
            <p:nvPr/>
          </p:nvSpPr>
          <p:spPr bwMode="auto">
            <a:xfrm>
              <a:off x="5549330" y="1614488"/>
              <a:ext cx="383730"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A</a:t>
              </a:r>
            </a:p>
          </p:txBody>
        </p:sp>
        <p:sp>
          <p:nvSpPr>
            <p:cNvPr id="33" name="Text Box 28"/>
            <p:cNvSpPr txBox="1">
              <a:spLocks noChangeArrowheads="1"/>
            </p:cNvSpPr>
            <p:nvPr/>
          </p:nvSpPr>
          <p:spPr bwMode="auto">
            <a:xfrm>
              <a:off x="4429126" y="1958975"/>
              <a:ext cx="1092471"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1</a:t>
              </a:r>
            </a:p>
          </p:txBody>
        </p:sp>
        <p:sp>
          <p:nvSpPr>
            <p:cNvPr id="34" name="Text Box 29"/>
            <p:cNvSpPr txBox="1">
              <a:spLocks noChangeArrowheads="1"/>
            </p:cNvSpPr>
            <p:nvPr/>
          </p:nvSpPr>
          <p:spPr bwMode="auto">
            <a:xfrm>
              <a:off x="7070066" y="1614488"/>
              <a:ext cx="374379"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B</a:t>
              </a:r>
            </a:p>
          </p:txBody>
        </p:sp>
        <p:sp>
          <p:nvSpPr>
            <p:cNvPr id="35" name="Line 30"/>
            <p:cNvSpPr>
              <a:spLocks noChangeShapeType="1"/>
            </p:cNvSpPr>
            <p:nvPr/>
          </p:nvSpPr>
          <p:spPr bwMode="auto">
            <a:xfrm>
              <a:off x="7242175" y="2063750"/>
              <a:ext cx="0" cy="3873500"/>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6" name="Text Box 31"/>
            <p:cNvSpPr txBox="1">
              <a:spLocks noChangeArrowheads="1"/>
            </p:cNvSpPr>
            <p:nvPr/>
          </p:nvSpPr>
          <p:spPr bwMode="auto">
            <a:xfrm>
              <a:off x="3785887" y="3421063"/>
              <a:ext cx="1582738" cy="406400"/>
            </a:xfrm>
            <a:prstGeom prst="rect">
              <a:avLst/>
            </a:prstGeom>
            <a:solidFill>
              <a:srgbClr val="FFFF99"/>
            </a:solidFill>
            <a:ln w="9525">
              <a:solidFill>
                <a:schemeClr val="folHlink"/>
              </a:solidFill>
              <a:miter lim="800000"/>
              <a:headEnd/>
              <a:tailEnd/>
            </a:ln>
            <a:effec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超时重传 </a:t>
              </a:r>
              <a:r>
                <a:rPr lang="en-US" altLang="zh-CN" sz="1600">
                  <a:latin typeface="+mj-ea"/>
                  <a:ea typeface="+mj-ea"/>
                </a:rPr>
                <a:t>M</a:t>
              </a:r>
              <a:r>
                <a:rPr lang="en-US" altLang="zh-CN" sz="1600" baseline="-25000">
                  <a:latin typeface="+mj-ea"/>
                  <a:ea typeface="+mj-ea"/>
                </a:rPr>
                <a:t>1</a:t>
              </a:r>
            </a:p>
          </p:txBody>
        </p:sp>
        <p:sp>
          <p:nvSpPr>
            <p:cNvPr id="37" name="Text Box 32"/>
            <p:cNvSpPr txBox="1">
              <a:spLocks noChangeArrowheads="1"/>
            </p:cNvSpPr>
            <p:nvPr/>
          </p:nvSpPr>
          <p:spPr bwMode="auto">
            <a:xfrm>
              <a:off x="4648200" y="4479925"/>
              <a:ext cx="1092471"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2</a:t>
              </a:r>
            </a:p>
          </p:txBody>
        </p:sp>
        <p:sp>
          <p:nvSpPr>
            <p:cNvPr id="38" name="Text Box 33"/>
            <p:cNvSpPr txBox="1">
              <a:spLocks noChangeArrowheads="1"/>
            </p:cNvSpPr>
            <p:nvPr/>
          </p:nvSpPr>
          <p:spPr bwMode="auto">
            <a:xfrm>
              <a:off x="7242175" y="3968750"/>
              <a:ext cx="1092471"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确认 </a:t>
              </a:r>
              <a:r>
                <a:rPr lang="en-US" altLang="zh-CN" sz="1600">
                  <a:latin typeface="+mj-ea"/>
                  <a:ea typeface="+mj-ea"/>
                </a:rPr>
                <a:t>M</a:t>
              </a:r>
              <a:r>
                <a:rPr lang="en-US" altLang="zh-CN" sz="1600" baseline="-25000">
                  <a:latin typeface="+mj-ea"/>
                  <a:ea typeface="+mj-ea"/>
                </a:rPr>
                <a:t>1</a:t>
              </a:r>
            </a:p>
          </p:txBody>
        </p:sp>
        <p:sp>
          <p:nvSpPr>
            <p:cNvPr id="39" name="Text Box 34"/>
            <p:cNvSpPr txBox="1">
              <a:spLocks noChangeArrowheads="1"/>
            </p:cNvSpPr>
            <p:nvPr/>
          </p:nvSpPr>
          <p:spPr bwMode="auto">
            <a:xfrm>
              <a:off x="7369489" y="2436813"/>
              <a:ext cx="1412246" cy="682186"/>
            </a:xfrm>
            <a:prstGeom prst="rect">
              <a:avLst/>
            </a:prstGeom>
            <a:solidFill>
              <a:srgbClr val="FFFF99"/>
            </a:solidFill>
            <a:ln w="9525">
              <a:solidFill>
                <a:schemeClr val="folHlink"/>
              </a:solidFill>
              <a:miter lim="800000"/>
              <a:headEnd/>
              <a:tailEnd/>
            </a:ln>
            <a:effec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zh-CN" altLang="en-US" sz="1600" dirty="0">
                  <a:latin typeface="+mj-ea"/>
                  <a:ea typeface="+mj-ea"/>
                </a:rPr>
                <a:t>丢弃有差错</a:t>
              </a:r>
            </a:p>
            <a:p>
              <a:pPr algn="ctr" eaLnBrk="1" hangingPunct="1"/>
              <a:r>
                <a:rPr lang="zh-CN" altLang="en-US" sz="1600" dirty="0">
                  <a:latin typeface="+mj-ea"/>
                  <a:ea typeface="+mj-ea"/>
                </a:rPr>
                <a:t>的报文</a:t>
              </a:r>
              <a:endParaRPr lang="zh-CN" altLang="en-US" sz="1600" baseline="-25000" dirty="0">
                <a:latin typeface="+mj-ea"/>
                <a:ea typeface="+mj-ea"/>
              </a:endParaRPr>
            </a:p>
          </p:txBody>
        </p:sp>
        <p:sp>
          <p:nvSpPr>
            <p:cNvPr id="40" name="Line 35"/>
            <p:cNvSpPr>
              <a:spLocks noChangeShapeType="1"/>
            </p:cNvSpPr>
            <p:nvPr/>
          </p:nvSpPr>
          <p:spPr bwMode="auto">
            <a:xfrm>
              <a:off x="6572250" y="2582863"/>
              <a:ext cx="677863" cy="214312"/>
            </a:xfrm>
            <a:prstGeom prst="line">
              <a:avLst/>
            </a:prstGeom>
            <a:noFill/>
            <a:ln w="12700">
              <a:solidFill>
                <a:schemeClr val="tx1"/>
              </a:solidFill>
              <a:prstDash val="dash"/>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1" name="Line 36"/>
            <p:cNvSpPr>
              <a:spLocks noChangeShapeType="1"/>
            </p:cNvSpPr>
            <p:nvPr/>
          </p:nvSpPr>
          <p:spPr bwMode="auto">
            <a:xfrm>
              <a:off x="5434013" y="2293938"/>
              <a:ext cx="2508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2" name="Line 37"/>
            <p:cNvSpPr>
              <a:spLocks noChangeShapeType="1"/>
            </p:cNvSpPr>
            <p:nvPr/>
          </p:nvSpPr>
          <p:spPr bwMode="auto">
            <a:xfrm>
              <a:off x="5434013" y="3636963"/>
              <a:ext cx="2508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3" name="Line 38"/>
            <p:cNvSpPr>
              <a:spLocks noChangeShapeType="1"/>
            </p:cNvSpPr>
            <p:nvPr/>
          </p:nvSpPr>
          <p:spPr bwMode="auto">
            <a:xfrm>
              <a:off x="5561013" y="2281238"/>
              <a:ext cx="0" cy="1343025"/>
            </a:xfrm>
            <a:prstGeom prst="line">
              <a:avLst/>
            </a:prstGeom>
            <a:noFill/>
            <a:ln w="127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nvGrpSpPr>
            <p:cNvPr id="44" name="Group 39"/>
            <p:cNvGrpSpPr>
              <a:grpSpLocks/>
            </p:cNvGrpSpPr>
            <p:nvPr/>
          </p:nvGrpSpPr>
          <p:grpSpPr bwMode="auto">
            <a:xfrm>
              <a:off x="5289975" y="2636945"/>
              <a:ext cx="534953" cy="538415"/>
              <a:chOff x="489" y="2468"/>
              <a:chExt cx="290" cy="255"/>
            </a:xfrm>
          </p:grpSpPr>
          <p:sp>
            <p:nvSpPr>
              <p:cNvPr id="45" name="Oval 40"/>
              <p:cNvSpPr>
                <a:spLocks noChangeArrowheads="1"/>
              </p:cNvSpPr>
              <p:nvPr/>
            </p:nvSpPr>
            <p:spPr bwMode="auto">
              <a:xfrm>
                <a:off x="543" y="2505"/>
                <a:ext cx="181" cy="181"/>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46" name="Text Box 41"/>
              <p:cNvSpPr txBox="1">
                <a:spLocks noChangeArrowheads="1"/>
              </p:cNvSpPr>
              <p:nvPr/>
            </p:nvSpPr>
            <p:spPr bwMode="auto">
              <a:xfrm>
                <a:off x="489" y="2468"/>
                <a:ext cx="290"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400" dirty="0">
                    <a:latin typeface="+mj-ea"/>
                    <a:ea typeface="+mj-ea"/>
                    <a:sym typeface="Wingdings" pitchFamily="2" charset="2"/>
                  </a:rPr>
                  <a:t></a:t>
                </a:r>
              </a:p>
            </p:txBody>
          </p:sp>
        </p:grpSp>
        <p:grpSp>
          <p:nvGrpSpPr>
            <p:cNvPr id="47" name="Group 42"/>
            <p:cNvGrpSpPr>
              <a:grpSpLocks/>
            </p:cNvGrpSpPr>
            <p:nvPr/>
          </p:nvGrpSpPr>
          <p:grpSpPr bwMode="auto">
            <a:xfrm>
              <a:off x="6605588" y="2487613"/>
              <a:ext cx="250825" cy="287337"/>
              <a:chOff x="3651" y="709"/>
              <a:chExt cx="136" cy="136"/>
            </a:xfrm>
          </p:grpSpPr>
          <p:sp>
            <p:nvSpPr>
              <p:cNvPr id="48" name="Line 43"/>
              <p:cNvSpPr>
                <a:spLocks noChangeShapeType="1"/>
              </p:cNvSpPr>
              <p:nvPr/>
            </p:nvSpPr>
            <p:spPr bwMode="auto">
              <a:xfrm flipH="1">
                <a:off x="3651" y="709"/>
                <a:ext cx="136" cy="13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9" name="Line 44"/>
              <p:cNvSpPr>
                <a:spLocks noChangeShapeType="1"/>
              </p:cNvSpPr>
              <p:nvPr/>
            </p:nvSpPr>
            <p:spPr bwMode="auto">
              <a:xfrm>
                <a:off x="3651" y="709"/>
                <a:ext cx="136" cy="13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sp>
          <p:nvSpPr>
            <p:cNvPr id="50" name="Rectangle 45"/>
            <p:cNvSpPr>
              <a:spLocks noChangeArrowheads="1"/>
            </p:cNvSpPr>
            <p:nvPr/>
          </p:nvSpPr>
          <p:spPr bwMode="auto">
            <a:xfrm>
              <a:off x="5917334" y="6066645"/>
              <a:ext cx="1294060" cy="43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800" dirty="0" smtClean="0">
                  <a:latin typeface="+mj-ea"/>
                  <a:ea typeface="+mj-ea"/>
                </a:rPr>
                <a:t>超时</a:t>
              </a:r>
              <a:r>
                <a:rPr kumimoji="1" lang="zh-CN" altLang="en-US" sz="1800" dirty="0">
                  <a:latin typeface="+mj-ea"/>
                  <a:ea typeface="+mj-ea"/>
                </a:rPr>
                <a:t>重传</a:t>
              </a:r>
            </a:p>
          </p:txBody>
        </p:sp>
        <p:sp>
          <p:nvSpPr>
            <p:cNvPr id="51" name="Rectangle 48"/>
            <p:cNvSpPr>
              <a:spLocks noChangeArrowheads="1"/>
            </p:cNvSpPr>
            <p:nvPr/>
          </p:nvSpPr>
          <p:spPr bwMode="auto">
            <a:xfrm>
              <a:off x="5683250" y="5678488"/>
              <a:ext cx="306684" cy="39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sp>
          <p:nvSpPr>
            <p:cNvPr id="52" name="Rectangle 49"/>
            <p:cNvSpPr>
              <a:spLocks noChangeArrowheads="1"/>
            </p:cNvSpPr>
            <p:nvPr/>
          </p:nvSpPr>
          <p:spPr bwMode="auto">
            <a:xfrm>
              <a:off x="7189789" y="5678488"/>
              <a:ext cx="306684" cy="39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grpSp>
    </p:spTree>
    <p:extLst>
      <p:ext uri="{BB962C8B-B14F-4D97-AF65-F5344CB8AC3E}">
        <p14:creationId xmlns:p14="http://schemas.microsoft.com/office/powerpoint/2010/main" val="21273614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53" name="内容占位符 52"/>
          <p:cNvSpPr>
            <a:spLocks noGrp="1"/>
          </p:cNvSpPr>
          <p:nvPr>
            <p:ph sz="half" idx="1"/>
          </p:nvPr>
        </p:nvSpPr>
        <p:spPr/>
        <p:txBody>
          <a:bodyPr/>
          <a:lstStyle/>
          <a:p>
            <a:r>
              <a:rPr lang="en-US" altLang="zh-CN" dirty="0" smtClean="0"/>
              <a:t>A</a:t>
            </a:r>
            <a:r>
              <a:rPr lang="zh-CN" altLang="en-US" dirty="0" smtClean="0"/>
              <a:t>在</a:t>
            </a:r>
            <a:r>
              <a:rPr lang="zh-CN" altLang="en-US" dirty="0"/>
              <a:t>发送完一个分组后，必须暂时保留已发送的分组的副本。</a:t>
            </a:r>
          </a:p>
          <a:p>
            <a:r>
              <a:rPr lang="zh-CN" altLang="en-US" dirty="0"/>
              <a:t>分组和确认分组都必须进行</a:t>
            </a:r>
            <a:r>
              <a:rPr lang="zh-CN" altLang="en-US" dirty="0" smtClean="0"/>
              <a:t>编号，才能够明确是哪一个发送出去的分组收到了确认。</a:t>
            </a:r>
            <a:endParaRPr lang="zh-CN" altLang="en-US" dirty="0"/>
          </a:p>
          <a:p>
            <a:r>
              <a:rPr lang="zh-CN" altLang="en-US" dirty="0"/>
              <a:t>超时计时器的重传时间应当比数据在分组传输的平均往返时间更长一些。 </a:t>
            </a:r>
          </a:p>
          <a:p>
            <a:pPr marL="0" indent="0">
              <a:buNone/>
            </a:pP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52</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grpSp>
        <p:nvGrpSpPr>
          <p:cNvPr id="3" name="组合 2"/>
          <p:cNvGrpSpPr/>
          <p:nvPr/>
        </p:nvGrpSpPr>
        <p:grpSpPr>
          <a:xfrm>
            <a:off x="4515949" y="1345332"/>
            <a:ext cx="4282480" cy="4186399"/>
            <a:chOff x="3785887" y="1614488"/>
            <a:chExt cx="4995848" cy="4883761"/>
          </a:xfrm>
        </p:grpSpPr>
        <p:sp>
          <p:nvSpPr>
            <p:cNvPr id="26" name="Line 21"/>
            <p:cNvSpPr>
              <a:spLocks noChangeShapeType="1"/>
            </p:cNvSpPr>
            <p:nvPr/>
          </p:nvSpPr>
          <p:spPr bwMode="auto">
            <a:xfrm>
              <a:off x="5734050" y="2063750"/>
              <a:ext cx="0" cy="3873500"/>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7" name="Line 22"/>
            <p:cNvSpPr>
              <a:spLocks noChangeShapeType="1"/>
            </p:cNvSpPr>
            <p:nvPr/>
          </p:nvSpPr>
          <p:spPr bwMode="auto">
            <a:xfrm>
              <a:off x="5734050" y="2293938"/>
              <a:ext cx="838200" cy="288925"/>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8" name="Line 23"/>
            <p:cNvSpPr>
              <a:spLocks noChangeShapeType="1"/>
            </p:cNvSpPr>
            <p:nvPr/>
          </p:nvSpPr>
          <p:spPr bwMode="auto">
            <a:xfrm flipH="1">
              <a:off x="5734050" y="2870200"/>
              <a:ext cx="1508125" cy="479425"/>
            </a:xfrm>
            <a:prstGeom prst="line">
              <a:avLst/>
            </a:prstGeom>
            <a:noFill/>
            <a:ln w="9525">
              <a:solidFill>
                <a:schemeClr val="tx1"/>
              </a:solidFill>
              <a:prstDash val="dash"/>
              <a:round/>
              <a:headEnd type="none" w="sm" len="sm"/>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9" name="Line 24"/>
            <p:cNvSpPr>
              <a:spLocks noChangeShapeType="1"/>
            </p:cNvSpPr>
            <p:nvPr/>
          </p:nvSpPr>
          <p:spPr bwMode="auto">
            <a:xfrm>
              <a:off x="5734050" y="3636963"/>
              <a:ext cx="1508125" cy="479425"/>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0" name="Line 25"/>
            <p:cNvSpPr>
              <a:spLocks noChangeShapeType="1"/>
            </p:cNvSpPr>
            <p:nvPr/>
          </p:nvSpPr>
          <p:spPr bwMode="auto">
            <a:xfrm flipH="1">
              <a:off x="5734050" y="4211638"/>
              <a:ext cx="1508125" cy="479425"/>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1" name="Line 26"/>
            <p:cNvSpPr>
              <a:spLocks noChangeShapeType="1"/>
            </p:cNvSpPr>
            <p:nvPr/>
          </p:nvSpPr>
          <p:spPr bwMode="auto">
            <a:xfrm>
              <a:off x="5734050" y="4786313"/>
              <a:ext cx="1508125" cy="481012"/>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2" name="Text Box 27"/>
            <p:cNvSpPr txBox="1">
              <a:spLocks noChangeArrowheads="1"/>
            </p:cNvSpPr>
            <p:nvPr/>
          </p:nvSpPr>
          <p:spPr bwMode="auto">
            <a:xfrm>
              <a:off x="5549330" y="1614488"/>
              <a:ext cx="383730"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A</a:t>
              </a:r>
            </a:p>
          </p:txBody>
        </p:sp>
        <p:sp>
          <p:nvSpPr>
            <p:cNvPr id="33" name="Text Box 28"/>
            <p:cNvSpPr txBox="1">
              <a:spLocks noChangeArrowheads="1"/>
            </p:cNvSpPr>
            <p:nvPr/>
          </p:nvSpPr>
          <p:spPr bwMode="auto">
            <a:xfrm>
              <a:off x="4429126" y="1958975"/>
              <a:ext cx="1092471"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1</a:t>
              </a:r>
            </a:p>
          </p:txBody>
        </p:sp>
        <p:sp>
          <p:nvSpPr>
            <p:cNvPr id="34" name="Text Box 29"/>
            <p:cNvSpPr txBox="1">
              <a:spLocks noChangeArrowheads="1"/>
            </p:cNvSpPr>
            <p:nvPr/>
          </p:nvSpPr>
          <p:spPr bwMode="auto">
            <a:xfrm>
              <a:off x="7070066" y="1614488"/>
              <a:ext cx="374379"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B</a:t>
              </a:r>
            </a:p>
          </p:txBody>
        </p:sp>
        <p:sp>
          <p:nvSpPr>
            <p:cNvPr id="35" name="Line 30"/>
            <p:cNvSpPr>
              <a:spLocks noChangeShapeType="1"/>
            </p:cNvSpPr>
            <p:nvPr/>
          </p:nvSpPr>
          <p:spPr bwMode="auto">
            <a:xfrm>
              <a:off x="7242175" y="2063750"/>
              <a:ext cx="0" cy="3873500"/>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6" name="Text Box 31"/>
            <p:cNvSpPr txBox="1">
              <a:spLocks noChangeArrowheads="1"/>
            </p:cNvSpPr>
            <p:nvPr/>
          </p:nvSpPr>
          <p:spPr bwMode="auto">
            <a:xfrm>
              <a:off x="3785887" y="3421063"/>
              <a:ext cx="1582738" cy="406400"/>
            </a:xfrm>
            <a:prstGeom prst="rect">
              <a:avLst/>
            </a:prstGeom>
            <a:solidFill>
              <a:srgbClr val="FFFF99"/>
            </a:solidFill>
            <a:ln w="9525">
              <a:solidFill>
                <a:schemeClr val="folHlink"/>
              </a:solidFill>
              <a:miter lim="800000"/>
              <a:headEnd/>
              <a:tailEnd/>
            </a:ln>
            <a:effec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超时重传 </a:t>
              </a:r>
              <a:r>
                <a:rPr lang="en-US" altLang="zh-CN" sz="1600">
                  <a:latin typeface="+mj-ea"/>
                  <a:ea typeface="+mj-ea"/>
                </a:rPr>
                <a:t>M</a:t>
              </a:r>
              <a:r>
                <a:rPr lang="en-US" altLang="zh-CN" sz="1600" baseline="-25000">
                  <a:latin typeface="+mj-ea"/>
                  <a:ea typeface="+mj-ea"/>
                </a:rPr>
                <a:t>1</a:t>
              </a:r>
            </a:p>
          </p:txBody>
        </p:sp>
        <p:sp>
          <p:nvSpPr>
            <p:cNvPr id="37" name="Text Box 32"/>
            <p:cNvSpPr txBox="1">
              <a:spLocks noChangeArrowheads="1"/>
            </p:cNvSpPr>
            <p:nvPr/>
          </p:nvSpPr>
          <p:spPr bwMode="auto">
            <a:xfrm>
              <a:off x="4648200" y="4479925"/>
              <a:ext cx="1092471"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2</a:t>
              </a:r>
            </a:p>
          </p:txBody>
        </p:sp>
        <p:sp>
          <p:nvSpPr>
            <p:cNvPr id="38" name="Text Box 33"/>
            <p:cNvSpPr txBox="1">
              <a:spLocks noChangeArrowheads="1"/>
            </p:cNvSpPr>
            <p:nvPr/>
          </p:nvSpPr>
          <p:spPr bwMode="auto">
            <a:xfrm>
              <a:off x="7242175" y="3968750"/>
              <a:ext cx="1092471"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确认 </a:t>
              </a:r>
              <a:r>
                <a:rPr lang="en-US" altLang="zh-CN" sz="1600">
                  <a:latin typeface="+mj-ea"/>
                  <a:ea typeface="+mj-ea"/>
                </a:rPr>
                <a:t>M</a:t>
              </a:r>
              <a:r>
                <a:rPr lang="en-US" altLang="zh-CN" sz="1600" baseline="-25000">
                  <a:latin typeface="+mj-ea"/>
                  <a:ea typeface="+mj-ea"/>
                </a:rPr>
                <a:t>1</a:t>
              </a:r>
            </a:p>
          </p:txBody>
        </p:sp>
        <p:sp>
          <p:nvSpPr>
            <p:cNvPr id="39" name="Text Box 34"/>
            <p:cNvSpPr txBox="1">
              <a:spLocks noChangeArrowheads="1"/>
            </p:cNvSpPr>
            <p:nvPr/>
          </p:nvSpPr>
          <p:spPr bwMode="auto">
            <a:xfrm>
              <a:off x="7369489" y="2436813"/>
              <a:ext cx="1412246" cy="682186"/>
            </a:xfrm>
            <a:prstGeom prst="rect">
              <a:avLst/>
            </a:prstGeom>
            <a:solidFill>
              <a:srgbClr val="FFFF99"/>
            </a:solidFill>
            <a:ln w="9525">
              <a:solidFill>
                <a:schemeClr val="folHlink"/>
              </a:solidFill>
              <a:miter lim="800000"/>
              <a:headEnd/>
              <a:tailEnd/>
            </a:ln>
            <a:effec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zh-CN" altLang="en-US" sz="1600" dirty="0">
                  <a:latin typeface="+mj-ea"/>
                  <a:ea typeface="+mj-ea"/>
                </a:rPr>
                <a:t>丢弃有差错</a:t>
              </a:r>
            </a:p>
            <a:p>
              <a:pPr algn="ctr" eaLnBrk="1" hangingPunct="1"/>
              <a:r>
                <a:rPr lang="zh-CN" altLang="en-US" sz="1600" dirty="0">
                  <a:latin typeface="+mj-ea"/>
                  <a:ea typeface="+mj-ea"/>
                </a:rPr>
                <a:t>的报文</a:t>
              </a:r>
              <a:endParaRPr lang="zh-CN" altLang="en-US" sz="1600" baseline="-25000" dirty="0">
                <a:latin typeface="+mj-ea"/>
                <a:ea typeface="+mj-ea"/>
              </a:endParaRPr>
            </a:p>
          </p:txBody>
        </p:sp>
        <p:sp>
          <p:nvSpPr>
            <p:cNvPr id="40" name="Line 35"/>
            <p:cNvSpPr>
              <a:spLocks noChangeShapeType="1"/>
            </p:cNvSpPr>
            <p:nvPr/>
          </p:nvSpPr>
          <p:spPr bwMode="auto">
            <a:xfrm>
              <a:off x="6572250" y="2582863"/>
              <a:ext cx="677863" cy="214312"/>
            </a:xfrm>
            <a:prstGeom prst="line">
              <a:avLst/>
            </a:prstGeom>
            <a:noFill/>
            <a:ln w="12700">
              <a:solidFill>
                <a:schemeClr val="tx1"/>
              </a:solidFill>
              <a:prstDash val="dash"/>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1" name="Line 36"/>
            <p:cNvSpPr>
              <a:spLocks noChangeShapeType="1"/>
            </p:cNvSpPr>
            <p:nvPr/>
          </p:nvSpPr>
          <p:spPr bwMode="auto">
            <a:xfrm>
              <a:off x="5434013" y="2293938"/>
              <a:ext cx="2508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2" name="Line 37"/>
            <p:cNvSpPr>
              <a:spLocks noChangeShapeType="1"/>
            </p:cNvSpPr>
            <p:nvPr/>
          </p:nvSpPr>
          <p:spPr bwMode="auto">
            <a:xfrm>
              <a:off x="5434013" y="3636963"/>
              <a:ext cx="2508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3" name="Line 38"/>
            <p:cNvSpPr>
              <a:spLocks noChangeShapeType="1"/>
            </p:cNvSpPr>
            <p:nvPr/>
          </p:nvSpPr>
          <p:spPr bwMode="auto">
            <a:xfrm>
              <a:off x="5561013" y="2281238"/>
              <a:ext cx="0" cy="1343025"/>
            </a:xfrm>
            <a:prstGeom prst="line">
              <a:avLst/>
            </a:prstGeom>
            <a:noFill/>
            <a:ln w="127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nvGrpSpPr>
            <p:cNvPr id="44" name="Group 39"/>
            <p:cNvGrpSpPr>
              <a:grpSpLocks/>
            </p:cNvGrpSpPr>
            <p:nvPr/>
          </p:nvGrpSpPr>
          <p:grpSpPr bwMode="auto">
            <a:xfrm>
              <a:off x="5289975" y="2636945"/>
              <a:ext cx="534953" cy="538415"/>
              <a:chOff x="489" y="2468"/>
              <a:chExt cx="290" cy="255"/>
            </a:xfrm>
          </p:grpSpPr>
          <p:sp>
            <p:nvSpPr>
              <p:cNvPr id="45" name="Oval 40"/>
              <p:cNvSpPr>
                <a:spLocks noChangeArrowheads="1"/>
              </p:cNvSpPr>
              <p:nvPr/>
            </p:nvSpPr>
            <p:spPr bwMode="auto">
              <a:xfrm>
                <a:off x="543" y="2505"/>
                <a:ext cx="181" cy="181"/>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46" name="Text Box 41"/>
              <p:cNvSpPr txBox="1">
                <a:spLocks noChangeArrowheads="1"/>
              </p:cNvSpPr>
              <p:nvPr/>
            </p:nvSpPr>
            <p:spPr bwMode="auto">
              <a:xfrm>
                <a:off x="489" y="2468"/>
                <a:ext cx="290"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400" dirty="0">
                    <a:latin typeface="+mj-ea"/>
                    <a:ea typeface="+mj-ea"/>
                    <a:sym typeface="Wingdings" pitchFamily="2" charset="2"/>
                  </a:rPr>
                  <a:t></a:t>
                </a:r>
              </a:p>
            </p:txBody>
          </p:sp>
        </p:grpSp>
        <p:grpSp>
          <p:nvGrpSpPr>
            <p:cNvPr id="47" name="Group 42"/>
            <p:cNvGrpSpPr>
              <a:grpSpLocks/>
            </p:cNvGrpSpPr>
            <p:nvPr/>
          </p:nvGrpSpPr>
          <p:grpSpPr bwMode="auto">
            <a:xfrm>
              <a:off x="6605588" y="2487613"/>
              <a:ext cx="250825" cy="287337"/>
              <a:chOff x="3651" y="709"/>
              <a:chExt cx="136" cy="136"/>
            </a:xfrm>
          </p:grpSpPr>
          <p:sp>
            <p:nvSpPr>
              <p:cNvPr id="48" name="Line 43"/>
              <p:cNvSpPr>
                <a:spLocks noChangeShapeType="1"/>
              </p:cNvSpPr>
              <p:nvPr/>
            </p:nvSpPr>
            <p:spPr bwMode="auto">
              <a:xfrm flipH="1">
                <a:off x="3651" y="709"/>
                <a:ext cx="136" cy="13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9" name="Line 44"/>
              <p:cNvSpPr>
                <a:spLocks noChangeShapeType="1"/>
              </p:cNvSpPr>
              <p:nvPr/>
            </p:nvSpPr>
            <p:spPr bwMode="auto">
              <a:xfrm>
                <a:off x="3651" y="709"/>
                <a:ext cx="136" cy="13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sp>
          <p:nvSpPr>
            <p:cNvPr id="50" name="Rectangle 45"/>
            <p:cNvSpPr>
              <a:spLocks noChangeArrowheads="1"/>
            </p:cNvSpPr>
            <p:nvPr/>
          </p:nvSpPr>
          <p:spPr bwMode="auto">
            <a:xfrm>
              <a:off x="5917334" y="6066645"/>
              <a:ext cx="1294060" cy="43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800" dirty="0" smtClean="0">
                  <a:latin typeface="+mj-ea"/>
                  <a:ea typeface="+mj-ea"/>
                </a:rPr>
                <a:t>超时</a:t>
              </a:r>
              <a:r>
                <a:rPr kumimoji="1" lang="zh-CN" altLang="en-US" sz="1800" dirty="0">
                  <a:latin typeface="+mj-ea"/>
                  <a:ea typeface="+mj-ea"/>
                </a:rPr>
                <a:t>重传</a:t>
              </a:r>
            </a:p>
          </p:txBody>
        </p:sp>
        <p:sp>
          <p:nvSpPr>
            <p:cNvPr id="51" name="Rectangle 48"/>
            <p:cNvSpPr>
              <a:spLocks noChangeArrowheads="1"/>
            </p:cNvSpPr>
            <p:nvPr/>
          </p:nvSpPr>
          <p:spPr bwMode="auto">
            <a:xfrm>
              <a:off x="5683250" y="5678488"/>
              <a:ext cx="306684" cy="39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sp>
          <p:nvSpPr>
            <p:cNvPr id="52" name="Rectangle 49"/>
            <p:cNvSpPr>
              <a:spLocks noChangeArrowheads="1"/>
            </p:cNvSpPr>
            <p:nvPr/>
          </p:nvSpPr>
          <p:spPr bwMode="auto">
            <a:xfrm>
              <a:off x="7189789" y="5678488"/>
              <a:ext cx="306684" cy="39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grpSp>
    </p:spTree>
    <p:extLst>
      <p:ext uri="{BB962C8B-B14F-4D97-AF65-F5344CB8AC3E}">
        <p14:creationId xmlns:p14="http://schemas.microsoft.com/office/powerpoint/2010/main" val="14725281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53" name="内容占位符 52"/>
          <p:cNvSpPr>
            <a:spLocks noGrp="1"/>
          </p:cNvSpPr>
          <p:nvPr>
            <p:ph sz="half" idx="1"/>
          </p:nvPr>
        </p:nvSpPr>
        <p:spPr/>
        <p:txBody>
          <a:bodyPr/>
          <a:lstStyle/>
          <a:p>
            <a:r>
              <a:rPr lang="en-US" altLang="zh-CN" dirty="0" smtClean="0"/>
              <a:t>A</a:t>
            </a:r>
            <a:r>
              <a:rPr lang="zh-CN" altLang="en-US" dirty="0" smtClean="0"/>
              <a:t>发送</a:t>
            </a:r>
            <a:r>
              <a:rPr lang="en-US" altLang="zh-CN" dirty="0" smtClean="0"/>
              <a:t>M1</a:t>
            </a:r>
            <a:r>
              <a:rPr lang="zh-CN" altLang="en-US" dirty="0" smtClean="0"/>
              <a:t>，</a:t>
            </a:r>
            <a:r>
              <a:rPr lang="en-US" altLang="zh-CN" dirty="0" smtClean="0"/>
              <a:t>B</a:t>
            </a:r>
            <a:r>
              <a:rPr lang="zh-CN" altLang="en-US" dirty="0" smtClean="0"/>
              <a:t>收到</a:t>
            </a:r>
            <a:r>
              <a:rPr lang="en-US" altLang="zh-CN" dirty="0" smtClean="0"/>
              <a:t>M1</a:t>
            </a:r>
            <a:r>
              <a:rPr lang="zh-CN" altLang="en-US" dirty="0" smtClean="0"/>
              <a:t>。</a:t>
            </a:r>
            <a:endParaRPr lang="en-US" altLang="zh-CN" dirty="0" smtClean="0"/>
          </a:p>
          <a:p>
            <a:r>
              <a:rPr lang="en-US" altLang="zh-CN" dirty="0" smtClean="0"/>
              <a:t>B</a:t>
            </a:r>
            <a:r>
              <a:rPr lang="zh-CN" altLang="en-US" dirty="0" smtClean="0"/>
              <a:t>发送的</a:t>
            </a:r>
            <a:r>
              <a:rPr lang="en-US" altLang="zh-CN" dirty="0" smtClean="0"/>
              <a:t>M1</a:t>
            </a:r>
            <a:r>
              <a:rPr lang="zh-CN" altLang="en-US" dirty="0" smtClean="0"/>
              <a:t>确认丢失，</a:t>
            </a:r>
            <a:r>
              <a:rPr lang="en-US" altLang="zh-CN" dirty="0" smtClean="0"/>
              <a:t>A</a:t>
            </a:r>
            <a:r>
              <a:rPr lang="zh-CN" altLang="en-US" dirty="0" smtClean="0"/>
              <a:t>在设定的超时重传时间内没有收到确认。</a:t>
            </a:r>
            <a:endParaRPr lang="en-US" altLang="zh-CN" dirty="0" smtClean="0"/>
          </a:p>
          <a:p>
            <a:r>
              <a:rPr lang="en-US" altLang="zh-CN" dirty="0" smtClean="0"/>
              <a:t>A</a:t>
            </a:r>
            <a:r>
              <a:rPr lang="zh-CN" altLang="en-US" dirty="0" smtClean="0"/>
              <a:t>在超时后重传Ｍ</a:t>
            </a:r>
            <a:r>
              <a:rPr lang="en-US" altLang="zh-CN" dirty="0" smtClean="0"/>
              <a:t>1</a:t>
            </a:r>
            <a:r>
              <a:rPr lang="zh-CN" altLang="en-US" dirty="0" smtClean="0"/>
              <a:t>，</a:t>
            </a:r>
            <a:r>
              <a:rPr lang="en-US" altLang="zh-CN" dirty="0" smtClean="0"/>
              <a:t>B</a:t>
            </a:r>
            <a:r>
              <a:rPr lang="zh-CN" altLang="en-US" dirty="0" smtClean="0"/>
              <a:t>收到重传</a:t>
            </a:r>
            <a:r>
              <a:rPr lang="en-US" altLang="zh-CN" dirty="0" smtClean="0"/>
              <a:t>M1</a:t>
            </a:r>
            <a:r>
              <a:rPr lang="zh-CN" altLang="en-US" dirty="0" smtClean="0"/>
              <a:t>后，丢弃</a:t>
            </a:r>
            <a:r>
              <a:rPr lang="zh-CN" altLang="en-US" dirty="0"/>
              <a:t>重传</a:t>
            </a:r>
            <a:r>
              <a:rPr lang="en-US" altLang="zh-CN" dirty="0" smtClean="0"/>
              <a:t>M1</a:t>
            </a:r>
            <a:r>
              <a:rPr lang="zh-CN" altLang="en-US" dirty="0" smtClean="0"/>
              <a:t>数据，并且再次确认</a:t>
            </a:r>
            <a:r>
              <a:rPr lang="en-US" altLang="zh-CN" dirty="0" smtClean="0"/>
              <a:t>M1</a:t>
            </a:r>
            <a:r>
              <a:rPr lang="zh-CN" altLang="en-US" dirty="0" smtClean="0"/>
              <a:t>。</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53</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grpSp>
        <p:nvGrpSpPr>
          <p:cNvPr id="5" name="组合 4"/>
          <p:cNvGrpSpPr/>
          <p:nvPr/>
        </p:nvGrpSpPr>
        <p:grpSpPr>
          <a:xfrm>
            <a:off x="4931608" y="1293920"/>
            <a:ext cx="3872034" cy="4176333"/>
            <a:chOff x="115169" y="2046288"/>
            <a:chExt cx="4043542" cy="4361320"/>
          </a:xfrm>
        </p:grpSpPr>
        <p:sp>
          <p:nvSpPr>
            <p:cNvPr id="54" name="Line 4"/>
            <p:cNvSpPr>
              <a:spLocks noChangeShapeType="1"/>
            </p:cNvSpPr>
            <p:nvPr/>
          </p:nvSpPr>
          <p:spPr bwMode="auto">
            <a:xfrm>
              <a:off x="1204913" y="2471738"/>
              <a:ext cx="0" cy="3382962"/>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5" name="Line 5"/>
            <p:cNvSpPr>
              <a:spLocks noChangeShapeType="1"/>
            </p:cNvSpPr>
            <p:nvPr/>
          </p:nvSpPr>
          <p:spPr bwMode="auto">
            <a:xfrm flipH="1">
              <a:off x="1782763" y="3175000"/>
              <a:ext cx="723900" cy="252413"/>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6" name="Line 6"/>
            <p:cNvSpPr>
              <a:spLocks noChangeShapeType="1"/>
            </p:cNvSpPr>
            <p:nvPr/>
          </p:nvSpPr>
          <p:spPr bwMode="auto">
            <a:xfrm>
              <a:off x="1204913" y="3846513"/>
              <a:ext cx="1301750" cy="419100"/>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7" name="Line 7"/>
            <p:cNvSpPr>
              <a:spLocks noChangeShapeType="1"/>
            </p:cNvSpPr>
            <p:nvPr/>
          </p:nvSpPr>
          <p:spPr bwMode="auto">
            <a:xfrm flipH="1">
              <a:off x="1204913" y="4348163"/>
              <a:ext cx="1301750" cy="419100"/>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8" name="Line 8"/>
            <p:cNvSpPr>
              <a:spLocks noChangeShapeType="1"/>
            </p:cNvSpPr>
            <p:nvPr/>
          </p:nvSpPr>
          <p:spPr bwMode="auto">
            <a:xfrm>
              <a:off x="1204913" y="4849813"/>
              <a:ext cx="1301750" cy="419100"/>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9" name="Text Box 9"/>
            <p:cNvSpPr txBox="1">
              <a:spLocks noChangeArrowheads="1"/>
            </p:cNvSpPr>
            <p:nvPr/>
          </p:nvSpPr>
          <p:spPr bwMode="auto">
            <a:xfrm>
              <a:off x="1047588" y="2046288"/>
              <a:ext cx="32893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A</a:t>
              </a:r>
            </a:p>
          </p:txBody>
        </p:sp>
        <p:sp>
          <p:nvSpPr>
            <p:cNvPr id="60" name="Text Box 11"/>
            <p:cNvSpPr txBox="1">
              <a:spLocks noChangeArrowheads="1"/>
            </p:cNvSpPr>
            <p:nvPr/>
          </p:nvSpPr>
          <p:spPr bwMode="auto">
            <a:xfrm>
              <a:off x="2358108" y="2046288"/>
              <a:ext cx="3209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B</a:t>
              </a:r>
            </a:p>
          </p:txBody>
        </p:sp>
        <p:sp>
          <p:nvSpPr>
            <p:cNvPr id="61" name="Line 12"/>
            <p:cNvSpPr>
              <a:spLocks noChangeShapeType="1"/>
            </p:cNvSpPr>
            <p:nvPr/>
          </p:nvSpPr>
          <p:spPr bwMode="auto">
            <a:xfrm>
              <a:off x="2506663" y="2471738"/>
              <a:ext cx="0" cy="3382962"/>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62" name="Text Box 13"/>
            <p:cNvSpPr txBox="1">
              <a:spLocks noChangeArrowheads="1"/>
            </p:cNvSpPr>
            <p:nvPr/>
          </p:nvSpPr>
          <p:spPr bwMode="auto">
            <a:xfrm>
              <a:off x="115169" y="3448050"/>
              <a:ext cx="9364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zh-CN" altLang="en-US" sz="1600">
                  <a:latin typeface="+mj-ea"/>
                  <a:ea typeface="+mj-ea"/>
                </a:rPr>
                <a:t>超时</a:t>
              </a:r>
            </a:p>
            <a:p>
              <a:pPr algn="ctr" eaLnBrk="1" hangingPunct="1"/>
              <a:r>
                <a:rPr lang="zh-CN" altLang="en-US" sz="1600">
                  <a:latin typeface="+mj-ea"/>
                  <a:ea typeface="+mj-ea"/>
                </a:rPr>
                <a:t>重传 </a:t>
              </a:r>
              <a:r>
                <a:rPr lang="en-US" altLang="zh-CN" sz="1600">
                  <a:latin typeface="+mj-ea"/>
                  <a:ea typeface="+mj-ea"/>
                </a:rPr>
                <a:t>M</a:t>
              </a:r>
              <a:r>
                <a:rPr lang="en-US" altLang="zh-CN" sz="1600" baseline="-25000">
                  <a:latin typeface="+mj-ea"/>
                  <a:ea typeface="+mj-ea"/>
                </a:rPr>
                <a:t>1</a:t>
              </a:r>
            </a:p>
          </p:txBody>
        </p:sp>
        <p:sp>
          <p:nvSpPr>
            <p:cNvPr id="63" name="Text Box 14"/>
            <p:cNvSpPr txBox="1">
              <a:spLocks noChangeArrowheads="1"/>
            </p:cNvSpPr>
            <p:nvPr/>
          </p:nvSpPr>
          <p:spPr bwMode="auto">
            <a:xfrm>
              <a:off x="265113" y="4572000"/>
              <a:ext cx="9364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2</a:t>
              </a:r>
            </a:p>
          </p:txBody>
        </p:sp>
        <p:sp>
          <p:nvSpPr>
            <p:cNvPr id="64" name="Text Box 15"/>
            <p:cNvSpPr txBox="1">
              <a:spLocks noChangeArrowheads="1"/>
            </p:cNvSpPr>
            <p:nvPr/>
          </p:nvSpPr>
          <p:spPr bwMode="auto">
            <a:xfrm>
              <a:off x="2667597" y="3961197"/>
              <a:ext cx="1491114" cy="584775"/>
            </a:xfrm>
            <a:prstGeom prst="rect">
              <a:avLst/>
            </a:prstGeom>
            <a:solidFill>
              <a:srgbClr val="FFFF99"/>
            </a:solidFill>
            <a:ln w="9525">
              <a:solidFill>
                <a:schemeClr val="folHlink"/>
              </a:solidFill>
              <a:miter lim="800000"/>
              <a:headEnd/>
              <a:tailEnd/>
            </a:ln>
            <a:effec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dirty="0">
                  <a:latin typeface="+mj-ea"/>
                  <a:ea typeface="+mj-ea"/>
                </a:rPr>
                <a:t>丢弃重复</a:t>
              </a:r>
              <a:r>
                <a:rPr lang="zh-CN" altLang="en-US" sz="1600" dirty="0" smtClean="0">
                  <a:latin typeface="+mj-ea"/>
                  <a:ea typeface="+mj-ea"/>
                </a:rPr>
                <a:t>的</a:t>
              </a:r>
              <a:r>
                <a:rPr lang="en-US" altLang="zh-CN" sz="1600" dirty="0" smtClean="0">
                  <a:latin typeface="+mj-ea"/>
                  <a:ea typeface="+mj-ea"/>
                </a:rPr>
                <a:t>M</a:t>
              </a:r>
              <a:r>
                <a:rPr lang="en-US" altLang="zh-CN" sz="1600" baseline="-25000" dirty="0" smtClean="0">
                  <a:latin typeface="+mj-ea"/>
                  <a:ea typeface="+mj-ea"/>
                </a:rPr>
                <a:t>1</a:t>
              </a:r>
              <a:endParaRPr lang="en-US" altLang="zh-CN" sz="1600" baseline="-25000" dirty="0">
                <a:latin typeface="+mj-ea"/>
                <a:ea typeface="+mj-ea"/>
              </a:endParaRPr>
            </a:p>
            <a:p>
              <a:pPr eaLnBrk="1" hangingPunct="1"/>
              <a:r>
                <a:rPr lang="zh-CN" altLang="en-US" sz="1600" dirty="0">
                  <a:latin typeface="+mj-ea"/>
                  <a:ea typeface="+mj-ea"/>
                </a:rPr>
                <a:t>重传</a:t>
              </a:r>
              <a:r>
                <a:rPr lang="zh-CN" altLang="en-US" sz="1600" dirty="0" smtClean="0">
                  <a:latin typeface="+mj-ea"/>
                  <a:ea typeface="+mj-ea"/>
                </a:rPr>
                <a:t>确认</a:t>
              </a:r>
              <a:r>
                <a:rPr lang="en-US" altLang="zh-CN" sz="1600" dirty="0" smtClean="0">
                  <a:latin typeface="+mj-ea"/>
                  <a:ea typeface="+mj-ea"/>
                </a:rPr>
                <a:t>M</a:t>
              </a:r>
              <a:r>
                <a:rPr lang="en-US" altLang="zh-CN" sz="1600" baseline="-25000" dirty="0" smtClean="0">
                  <a:latin typeface="+mj-ea"/>
                  <a:ea typeface="+mj-ea"/>
                </a:rPr>
                <a:t>1</a:t>
              </a:r>
              <a:endParaRPr lang="en-US" altLang="zh-CN" sz="1600" baseline="-25000" dirty="0">
                <a:latin typeface="+mj-ea"/>
                <a:ea typeface="+mj-ea"/>
              </a:endParaRPr>
            </a:p>
          </p:txBody>
        </p:sp>
        <p:sp>
          <p:nvSpPr>
            <p:cNvPr id="65" name="Line 16"/>
            <p:cNvSpPr>
              <a:spLocks noChangeShapeType="1"/>
            </p:cNvSpPr>
            <p:nvPr/>
          </p:nvSpPr>
          <p:spPr bwMode="auto">
            <a:xfrm flipH="1">
              <a:off x="1179513" y="3441700"/>
              <a:ext cx="584200" cy="188913"/>
            </a:xfrm>
            <a:prstGeom prst="line">
              <a:avLst/>
            </a:prstGeom>
            <a:noFill/>
            <a:ln w="12700">
              <a:solidFill>
                <a:schemeClr val="tx1"/>
              </a:solidFill>
              <a:prstDash val="dash"/>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6" name="Line 17"/>
            <p:cNvSpPr>
              <a:spLocks noChangeShapeType="1"/>
            </p:cNvSpPr>
            <p:nvPr/>
          </p:nvSpPr>
          <p:spPr bwMode="auto">
            <a:xfrm>
              <a:off x="944563" y="2673350"/>
              <a:ext cx="21748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7" name="Line 18"/>
            <p:cNvSpPr>
              <a:spLocks noChangeShapeType="1"/>
            </p:cNvSpPr>
            <p:nvPr/>
          </p:nvSpPr>
          <p:spPr bwMode="auto">
            <a:xfrm>
              <a:off x="944563" y="3846513"/>
              <a:ext cx="21748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8" name="Line 19"/>
            <p:cNvSpPr>
              <a:spLocks noChangeShapeType="1"/>
            </p:cNvSpPr>
            <p:nvPr/>
          </p:nvSpPr>
          <p:spPr bwMode="auto">
            <a:xfrm>
              <a:off x="1054100" y="2662238"/>
              <a:ext cx="0" cy="1173162"/>
            </a:xfrm>
            <a:prstGeom prst="line">
              <a:avLst/>
            </a:prstGeom>
            <a:noFill/>
            <a:ln w="127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9" name="Oval 20"/>
            <p:cNvSpPr>
              <a:spLocks noChangeArrowheads="1"/>
            </p:cNvSpPr>
            <p:nvPr/>
          </p:nvSpPr>
          <p:spPr bwMode="auto">
            <a:xfrm>
              <a:off x="906463" y="3041650"/>
              <a:ext cx="288925" cy="33337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70" name="Text Box 21"/>
            <p:cNvSpPr txBox="1">
              <a:spLocks noChangeArrowheads="1"/>
            </p:cNvSpPr>
            <p:nvPr/>
          </p:nvSpPr>
          <p:spPr bwMode="auto">
            <a:xfrm>
              <a:off x="755650" y="2859088"/>
              <a:ext cx="3674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1600">
                  <a:latin typeface="+mj-ea"/>
                  <a:ea typeface="+mj-ea"/>
                  <a:sym typeface="Wingdings" pitchFamily="2" charset="2"/>
                </a:rPr>
                <a:t></a:t>
              </a:r>
            </a:p>
          </p:txBody>
        </p:sp>
        <p:grpSp>
          <p:nvGrpSpPr>
            <p:cNvPr id="71" name="Group 22"/>
            <p:cNvGrpSpPr>
              <a:grpSpLocks/>
            </p:cNvGrpSpPr>
            <p:nvPr/>
          </p:nvGrpSpPr>
          <p:grpSpPr bwMode="auto">
            <a:xfrm>
              <a:off x="1736725" y="3259138"/>
              <a:ext cx="215900" cy="250825"/>
              <a:chOff x="3651" y="709"/>
              <a:chExt cx="136" cy="136"/>
            </a:xfrm>
          </p:grpSpPr>
          <p:sp>
            <p:nvSpPr>
              <p:cNvPr id="72" name="Line 23"/>
              <p:cNvSpPr>
                <a:spLocks noChangeShapeType="1"/>
              </p:cNvSpPr>
              <p:nvPr/>
            </p:nvSpPr>
            <p:spPr bwMode="auto">
              <a:xfrm flipH="1">
                <a:off x="3651" y="709"/>
                <a:ext cx="136" cy="13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3" name="Line 24"/>
              <p:cNvSpPr>
                <a:spLocks noChangeShapeType="1"/>
              </p:cNvSpPr>
              <p:nvPr/>
            </p:nvSpPr>
            <p:spPr bwMode="auto">
              <a:xfrm>
                <a:off x="3651" y="709"/>
                <a:ext cx="136" cy="13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sp>
          <p:nvSpPr>
            <p:cNvPr id="74" name="Rectangle 25"/>
            <p:cNvSpPr>
              <a:spLocks noChangeArrowheads="1"/>
            </p:cNvSpPr>
            <p:nvPr/>
          </p:nvSpPr>
          <p:spPr bwMode="auto">
            <a:xfrm>
              <a:off x="1341332" y="6037634"/>
              <a:ext cx="1109278"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800" dirty="0" smtClean="0">
                  <a:latin typeface="+mj-ea"/>
                  <a:ea typeface="+mj-ea"/>
                </a:rPr>
                <a:t>确认</a:t>
              </a:r>
              <a:r>
                <a:rPr kumimoji="1" lang="zh-CN" altLang="en-US" sz="1800" dirty="0">
                  <a:latin typeface="+mj-ea"/>
                  <a:ea typeface="+mj-ea"/>
                </a:rPr>
                <a:t>丢失</a:t>
              </a:r>
            </a:p>
          </p:txBody>
        </p:sp>
        <p:sp>
          <p:nvSpPr>
            <p:cNvPr id="75" name="Line 26"/>
            <p:cNvSpPr>
              <a:spLocks noChangeShapeType="1"/>
            </p:cNvSpPr>
            <p:nvPr/>
          </p:nvSpPr>
          <p:spPr bwMode="auto">
            <a:xfrm>
              <a:off x="1200150" y="2687638"/>
              <a:ext cx="1301750" cy="419100"/>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6" name="Text Box 27"/>
            <p:cNvSpPr txBox="1">
              <a:spLocks noChangeArrowheads="1"/>
            </p:cNvSpPr>
            <p:nvPr/>
          </p:nvSpPr>
          <p:spPr bwMode="auto">
            <a:xfrm>
              <a:off x="2532063" y="2952750"/>
              <a:ext cx="9364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确认 </a:t>
              </a:r>
              <a:r>
                <a:rPr lang="en-US" altLang="zh-CN" sz="1600">
                  <a:latin typeface="+mj-ea"/>
                  <a:ea typeface="+mj-ea"/>
                </a:rPr>
                <a:t>M</a:t>
              </a:r>
              <a:r>
                <a:rPr lang="en-US" altLang="zh-CN" sz="1600" baseline="-25000">
                  <a:latin typeface="+mj-ea"/>
                  <a:ea typeface="+mj-ea"/>
                </a:rPr>
                <a:t>1</a:t>
              </a:r>
            </a:p>
          </p:txBody>
        </p:sp>
        <p:sp>
          <p:nvSpPr>
            <p:cNvPr id="77" name="Rectangle 50"/>
            <p:cNvSpPr>
              <a:spLocks noChangeArrowheads="1"/>
            </p:cNvSpPr>
            <p:nvPr/>
          </p:nvSpPr>
          <p:spPr bwMode="auto">
            <a:xfrm>
              <a:off x="1181100" y="5630863"/>
              <a:ext cx="262892"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sp>
          <p:nvSpPr>
            <p:cNvPr id="78" name="Rectangle 51"/>
            <p:cNvSpPr>
              <a:spLocks noChangeArrowheads="1"/>
            </p:cNvSpPr>
            <p:nvPr/>
          </p:nvSpPr>
          <p:spPr bwMode="auto">
            <a:xfrm>
              <a:off x="2481263" y="5630863"/>
              <a:ext cx="262892"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grpSp>
    </p:spTree>
    <p:extLst>
      <p:ext uri="{BB962C8B-B14F-4D97-AF65-F5344CB8AC3E}">
        <p14:creationId xmlns:p14="http://schemas.microsoft.com/office/powerpoint/2010/main" val="19250362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53" name="内容占位符 52"/>
          <p:cNvSpPr>
            <a:spLocks noGrp="1"/>
          </p:cNvSpPr>
          <p:nvPr>
            <p:ph sz="half" idx="1"/>
          </p:nvPr>
        </p:nvSpPr>
        <p:spPr/>
        <p:txBody>
          <a:bodyPr/>
          <a:lstStyle/>
          <a:p>
            <a:r>
              <a:rPr lang="zh-CN" altLang="en-US" dirty="0" smtClean="0"/>
              <a:t>传输过程没有出现差错，但是</a:t>
            </a:r>
            <a:r>
              <a:rPr lang="en-US" altLang="zh-CN" dirty="0" smtClean="0"/>
              <a:t>B</a:t>
            </a:r>
            <a:r>
              <a:rPr lang="zh-CN" altLang="en-US" dirty="0" smtClean="0"/>
              <a:t>对分组</a:t>
            </a:r>
            <a:r>
              <a:rPr lang="en-US" altLang="zh-CN" dirty="0" smtClean="0"/>
              <a:t>M1</a:t>
            </a:r>
            <a:r>
              <a:rPr lang="zh-CN" altLang="en-US" dirty="0" smtClean="0"/>
              <a:t>的确认迟到。</a:t>
            </a:r>
            <a:endParaRPr lang="en-US" altLang="zh-CN" dirty="0" smtClean="0"/>
          </a:p>
          <a:p>
            <a:r>
              <a:rPr lang="en-US" altLang="zh-CN" dirty="0" smtClean="0"/>
              <a:t>A</a:t>
            </a:r>
            <a:r>
              <a:rPr lang="zh-CN" altLang="en-US" dirty="0" smtClean="0"/>
              <a:t>会收到重复的确认，</a:t>
            </a:r>
            <a:r>
              <a:rPr lang="en-US" altLang="zh-CN" dirty="0" smtClean="0"/>
              <a:t>A</a:t>
            </a:r>
            <a:r>
              <a:rPr lang="zh-CN" altLang="en-US" dirty="0" smtClean="0"/>
              <a:t>收到重复确认后直接丢弃。</a:t>
            </a:r>
            <a:endParaRPr lang="en-US" altLang="zh-CN" dirty="0" smtClean="0"/>
          </a:p>
          <a:p>
            <a:r>
              <a:rPr lang="en-US" altLang="zh-CN" dirty="0" smtClean="0"/>
              <a:t>B</a:t>
            </a:r>
            <a:r>
              <a:rPr lang="zh-CN" altLang="en-US" dirty="0" smtClean="0"/>
              <a:t>会收到重发的</a:t>
            </a:r>
            <a:r>
              <a:rPr lang="en-US" altLang="zh-CN" dirty="0" smtClean="0"/>
              <a:t>M1</a:t>
            </a:r>
            <a:r>
              <a:rPr lang="zh-CN" altLang="en-US" dirty="0" smtClean="0"/>
              <a:t>，</a:t>
            </a:r>
            <a:r>
              <a:rPr lang="en-US" altLang="zh-CN" dirty="0" smtClean="0"/>
              <a:t>B</a:t>
            </a:r>
            <a:r>
              <a:rPr lang="zh-CN" altLang="en-US" dirty="0" smtClean="0"/>
              <a:t>收到重复数据后直接丢弃，并重新确认分组。</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54</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grpSp>
        <p:nvGrpSpPr>
          <p:cNvPr id="3" name="组合 2"/>
          <p:cNvGrpSpPr/>
          <p:nvPr/>
        </p:nvGrpSpPr>
        <p:grpSpPr>
          <a:xfrm>
            <a:off x="4463746" y="1417340"/>
            <a:ext cx="4572750" cy="4067029"/>
            <a:chOff x="4166242" y="2046288"/>
            <a:chExt cx="4907908" cy="4365120"/>
          </a:xfrm>
        </p:grpSpPr>
        <p:sp>
          <p:nvSpPr>
            <p:cNvPr id="32" name="Text Box 38"/>
            <p:cNvSpPr txBox="1">
              <a:spLocks noChangeArrowheads="1"/>
            </p:cNvSpPr>
            <p:nvPr/>
          </p:nvSpPr>
          <p:spPr bwMode="auto">
            <a:xfrm>
              <a:off x="7164388" y="4013200"/>
              <a:ext cx="1909762" cy="627636"/>
            </a:xfrm>
            <a:prstGeom prst="rect">
              <a:avLst/>
            </a:prstGeom>
            <a:solidFill>
              <a:srgbClr val="FFFF99"/>
            </a:solidFill>
            <a:ln w="9525">
              <a:solidFill>
                <a:schemeClr val="folHlink"/>
              </a:solidFill>
              <a:miter lim="800000"/>
              <a:headEnd/>
              <a:tailEnd/>
            </a:ln>
            <a:effectLst>
              <a:outerShdw dist="35921" dir="2700000" algn="ctr" rotWithShape="0">
                <a:schemeClr val="bg2"/>
              </a:outerShdw>
            </a:effectLst>
          </p:spPr>
          <p:txBody>
            <a:bodyPr>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丢弃重复的 </a:t>
              </a:r>
              <a:r>
                <a:rPr lang="en-US" altLang="zh-CN" sz="1600">
                  <a:latin typeface="+mj-ea"/>
                  <a:ea typeface="+mj-ea"/>
                </a:rPr>
                <a:t>M</a:t>
              </a:r>
              <a:r>
                <a:rPr lang="en-US" altLang="zh-CN" sz="1600" baseline="-25000">
                  <a:latin typeface="+mj-ea"/>
                  <a:ea typeface="+mj-ea"/>
                </a:rPr>
                <a:t>1</a:t>
              </a:r>
            </a:p>
            <a:p>
              <a:pPr eaLnBrk="1" hangingPunct="1"/>
              <a:r>
                <a:rPr lang="zh-CN" altLang="en-US" sz="1600">
                  <a:latin typeface="+mj-ea"/>
                  <a:ea typeface="+mj-ea"/>
                </a:rPr>
                <a:t>重传确认</a:t>
              </a:r>
              <a:r>
                <a:rPr lang="en-US" altLang="zh-CN" sz="1600">
                  <a:latin typeface="+mj-ea"/>
                  <a:ea typeface="+mj-ea"/>
                </a:rPr>
                <a:t>M</a:t>
              </a:r>
              <a:r>
                <a:rPr lang="en-US" altLang="zh-CN" sz="1600" baseline="-25000">
                  <a:latin typeface="+mj-ea"/>
                  <a:ea typeface="+mj-ea"/>
                </a:rPr>
                <a:t>1</a:t>
              </a:r>
            </a:p>
          </p:txBody>
        </p:sp>
        <p:sp>
          <p:nvSpPr>
            <p:cNvPr id="33" name="Line 28"/>
            <p:cNvSpPr>
              <a:spLocks noChangeShapeType="1"/>
            </p:cNvSpPr>
            <p:nvPr/>
          </p:nvSpPr>
          <p:spPr bwMode="auto">
            <a:xfrm>
              <a:off x="5865813" y="2471738"/>
              <a:ext cx="0" cy="3382962"/>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4" name="Line 29"/>
            <p:cNvSpPr>
              <a:spLocks noChangeShapeType="1"/>
            </p:cNvSpPr>
            <p:nvPr/>
          </p:nvSpPr>
          <p:spPr bwMode="auto">
            <a:xfrm>
              <a:off x="5865813" y="3846513"/>
              <a:ext cx="1301750" cy="419100"/>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5" name="Line 30"/>
            <p:cNvSpPr>
              <a:spLocks noChangeShapeType="1"/>
            </p:cNvSpPr>
            <p:nvPr/>
          </p:nvSpPr>
          <p:spPr bwMode="auto">
            <a:xfrm flipH="1">
              <a:off x="5865813" y="4348163"/>
              <a:ext cx="1301750" cy="419100"/>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6" name="Line 31"/>
            <p:cNvSpPr>
              <a:spLocks noChangeShapeType="1"/>
            </p:cNvSpPr>
            <p:nvPr/>
          </p:nvSpPr>
          <p:spPr bwMode="auto">
            <a:xfrm>
              <a:off x="5865813" y="4849813"/>
              <a:ext cx="1301750" cy="419100"/>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7" name="Text Box 32"/>
            <p:cNvSpPr txBox="1">
              <a:spLocks noChangeArrowheads="1"/>
            </p:cNvSpPr>
            <p:nvPr/>
          </p:nvSpPr>
          <p:spPr bwMode="auto">
            <a:xfrm>
              <a:off x="5704372" y="2046288"/>
              <a:ext cx="353045" cy="36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A</a:t>
              </a:r>
            </a:p>
          </p:txBody>
        </p:sp>
        <p:sp>
          <p:nvSpPr>
            <p:cNvPr id="38" name="Text Box 33"/>
            <p:cNvSpPr txBox="1">
              <a:spLocks noChangeArrowheads="1"/>
            </p:cNvSpPr>
            <p:nvPr/>
          </p:nvSpPr>
          <p:spPr bwMode="auto">
            <a:xfrm>
              <a:off x="4641850" y="2366963"/>
              <a:ext cx="1005114" cy="36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1</a:t>
              </a:r>
            </a:p>
          </p:txBody>
        </p:sp>
        <p:sp>
          <p:nvSpPr>
            <p:cNvPr id="39" name="Text Box 34"/>
            <p:cNvSpPr txBox="1">
              <a:spLocks noChangeArrowheads="1"/>
            </p:cNvSpPr>
            <p:nvPr/>
          </p:nvSpPr>
          <p:spPr bwMode="auto">
            <a:xfrm>
              <a:off x="7004073" y="2046288"/>
              <a:ext cx="344443" cy="36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B</a:t>
              </a:r>
            </a:p>
          </p:txBody>
        </p:sp>
        <p:sp>
          <p:nvSpPr>
            <p:cNvPr id="40" name="Line 35"/>
            <p:cNvSpPr>
              <a:spLocks noChangeShapeType="1"/>
            </p:cNvSpPr>
            <p:nvPr/>
          </p:nvSpPr>
          <p:spPr bwMode="auto">
            <a:xfrm>
              <a:off x="7167563" y="2471738"/>
              <a:ext cx="0" cy="3382962"/>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1" name="Text Box 36"/>
            <p:cNvSpPr txBox="1">
              <a:spLocks noChangeArrowheads="1"/>
            </p:cNvSpPr>
            <p:nvPr/>
          </p:nvSpPr>
          <p:spPr bwMode="auto">
            <a:xfrm>
              <a:off x="4759212" y="3500438"/>
              <a:ext cx="1005114" cy="62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zh-CN" altLang="en-US" sz="1600">
                  <a:latin typeface="+mj-ea"/>
                  <a:ea typeface="+mj-ea"/>
                </a:rPr>
                <a:t>超时</a:t>
              </a:r>
            </a:p>
            <a:p>
              <a:pPr algn="ctr" eaLnBrk="1" hangingPunct="1"/>
              <a:r>
                <a:rPr lang="zh-CN" altLang="en-US" sz="1600">
                  <a:latin typeface="+mj-ea"/>
                  <a:ea typeface="+mj-ea"/>
                </a:rPr>
                <a:t>重传 </a:t>
              </a:r>
              <a:r>
                <a:rPr lang="en-US" altLang="zh-CN" sz="1600">
                  <a:latin typeface="+mj-ea"/>
                  <a:ea typeface="+mj-ea"/>
                </a:rPr>
                <a:t>M</a:t>
              </a:r>
              <a:r>
                <a:rPr lang="en-US" altLang="zh-CN" sz="1600" baseline="-25000">
                  <a:latin typeface="+mj-ea"/>
                  <a:ea typeface="+mj-ea"/>
                </a:rPr>
                <a:t>1</a:t>
              </a:r>
            </a:p>
          </p:txBody>
        </p:sp>
        <p:sp>
          <p:nvSpPr>
            <p:cNvPr id="42" name="Text Box 37"/>
            <p:cNvSpPr txBox="1">
              <a:spLocks noChangeArrowheads="1"/>
            </p:cNvSpPr>
            <p:nvPr/>
          </p:nvSpPr>
          <p:spPr bwMode="auto">
            <a:xfrm>
              <a:off x="4927600" y="4572000"/>
              <a:ext cx="1005114" cy="36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2</a:t>
              </a:r>
            </a:p>
          </p:txBody>
        </p:sp>
        <p:sp>
          <p:nvSpPr>
            <p:cNvPr id="43" name="Line 39"/>
            <p:cNvSpPr>
              <a:spLocks noChangeShapeType="1"/>
            </p:cNvSpPr>
            <p:nvPr/>
          </p:nvSpPr>
          <p:spPr bwMode="auto">
            <a:xfrm>
              <a:off x="5605463" y="2673350"/>
              <a:ext cx="21748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4" name="Line 40"/>
            <p:cNvSpPr>
              <a:spLocks noChangeShapeType="1"/>
            </p:cNvSpPr>
            <p:nvPr/>
          </p:nvSpPr>
          <p:spPr bwMode="auto">
            <a:xfrm>
              <a:off x="5605463" y="3846513"/>
              <a:ext cx="21748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5" name="Line 41"/>
            <p:cNvSpPr>
              <a:spLocks noChangeShapeType="1"/>
            </p:cNvSpPr>
            <p:nvPr/>
          </p:nvSpPr>
          <p:spPr bwMode="auto">
            <a:xfrm>
              <a:off x="5716588" y="2662238"/>
              <a:ext cx="0" cy="1173162"/>
            </a:xfrm>
            <a:prstGeom prst="line">
              <a:avLst/>
            </a:prstGeom>
            <a:noFill/>
            <a:ln w="127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6" name="Oval 43"/>
            <p:cNvSpPr>
              <a:spLocks noChangeArrowheads="1"/>
            </p:cNvSpPr>
            <p:nvPr/>
          </p:nvSpPr>
          <p:spPr bwMode="auto">
            <a:xfrm>
              <a:off x="5567363" y="3041650"/>
              <a:ext cx="288925" cy="33337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47" name="Text Box 44"/>
            <p:cNvSpPr txBox="1">
              <a:spLocks noChangeArrowheads="1"/>
            </p:cNvSpPr>
            <p:nvPr/>
          </p:nvSpPr>
          <p:spPr bwMode="auto">
            <a:xfrm>
              <a:off x="5418138" y="2924175"/>
              <a:ext cx="394337" cy="36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1600">
                  <a:latin typeface="+mj-ea"/>
                  <a:ea typeface="+mj-ea"/>
                  <a:sym typeface="Wingdings" pitchFamily="2" charset="2"/>
                </a:rPr>
                <a:t></a:t>
              </a:r>
            </a:p>
          </p:txBody>
        </p:sp>
        <p:sp>
          <p:nvSpPr>
            <p:cNvPr id="48" name="Rectangle 45"/>
            <p:cNvSpPr>
              <a:spLocks noChangeArrowheads="1"/>
            </p:cNvSpPr>
            <p:nvPr/>
          </p:nvSpPr>
          <p:spPr bwMode="auto">
            <a:xfrm>
              <a:off x="5916634" y="6014317"/>
              <a:ext cx="1190582" cy="397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800" dirty="0" smtClean="0">
                  <a:latin typeface="+mj-ea"/>
                  <a:ea typeface="+mj-ea"/>
                </a:rPr>
                <a:t>确认</a:t>
              </a:r>
              <a:r>
                <a:rPr kumimoji="1" lang="zh-CN" altLang="en-US" sz="1800" dirty="0">
                  <a:latin typeface="+mj-ea"/>
                  <a:ea typeface="+mj-ea"/>
                </a:rPr>
                <a:t>迟到</a:t>
              </a:r>
            </a:p>
          </p:txBody>
        </p:sp>
        <p:sp>
          <p:nvSpPr>
            <p:cNvPr id="49" name="Line 46"/>
            <p:cNvSpPr>
              <a:spLocks noChangeShapeType="1"/>
            </p:cNvSpPr>
            <p:nvPr/>
          </p:nvSpPr>
          <p:spPr bwMode="auto">
            <a:xfrm>
              <a:off x="5861050" y="2687638"/>
              <a:ext cx="1301750" cy="419100"/>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0" name="Text Box 47"/>
            <p:cNvSpPr txBox="1">
              <a:spLocks noChangeArrowheads="1"/>
            </p:cNvSpPr>
            <p:nvPr/>
          </p:nvSpPr>
          <p:spPr bwMode="auto">
            <a:xfrm>
              <a:off x="7192963" y="2952750"/>
              <a:ext cx="1005114" cy="36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确认 </a:t>
              </a:r>
              <a:r>
                <a:rPr lang="en-US" altLang="zh-CN" sz="1600">
                  <a:latin typeface="+mj-ea"/>
                  <a:ea typeface="+mj-ea"/>
                </a:rPr>
                <a:t>M</a:t>
              </a:r>
              <a:r>
                <a:rPr lang="en-US" altLang="zh-CN" sz="1600" baseline="-25000">
                  <a:latin typeface="+mj-ea"/>
                  <a:ea typeface="+mj-ea"/>
                </a:rPr>
                <a:t>1</a:t>
              </a:r>
            </a:p>
          </p:txBody>
        </p:sp>
        <p:sp>
          <p:nvSpPr>
            <p:cNvPr id="51" name="Freeform 48"/>
            <p:cNvSpPr>
              <a:spLocks/>
            </p:cNvSpPr>
            <p:nvPr/>
          </p:nvSpPr>
          <p:spPr bwMode="auto">
            <a:xfrm>
              <a:off x="5884863" y="3175000"/>
              <a:ext cx="1271587" cy="2262188"/>
            </a:xfrm>
            <a:custGeom>
              <a:avLst/>
              <a:gdLst>
                <a:gd name="T0" fmla="*/ 1271587 w 798"/>
                <a:gd name="T1" fmla="*/ 0 h 1134"/>
                <a:gd name="T2" fmla="*/ 938552 w 798"/>
                <a:gd name="T3" fmla="*/ 139641 h 1134"/>
                <a:gd name="T4" fmla="*/ 742556 w 798"/>
                <a:gd name="T5" fmla="*/ 432888 h 1134"/>
                <a:gd name="T6" fmla="*/ 666069 w 798"/>
                <a:gd name="T7" fmla="*/ 750073 h 1134"/>
                <a:gd name="T8" fmla="*/ 613485 w 798"/>
                <a:gd name="T9" fmla="*/ 1318612 h 1134"/>
                <a:gd name="T10" fmla="*/ 493975 w 798"/>
                <a:gd name="T11" fmla="*/ 2030783 h 1134"/>
                <a:gd name="T12" fmla="*/ 0 w 798"/>
                <a:gd name="T13" fmla="*/ 2262188 h 1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8" h="1134">
                  <a:moveTo>
                    <a:pt x="798" y="0"/>
                  </a:moveTo>
                  <a:cubicBezTo>
                    <a:pt x="763" y="12"/>
                    <a:pt x="644" y="34"/>
                    <a:pt x="589" y="70"/>
                  </a:cubicBezTo>
                  <a:cubicBezTo>
                    <a:pt x="534" y="106"/>
                    <a:pt x="494" y="166"/>
                    <a:pt x="466" y="217"/>
                  </a:cubicBezTo>
                  <a:cubicBezTo>
                    <a:pt x="438" y="268"/>
                    <a:pt x="431" y="302"/>
                    <a:pt x="418" y="376"/>
                  </a:cubicBezTo>
                  <a:cubicBezTo>
                    <a:pt x="405" y="450"/>
                    <a:pt x="403" y="554"/>
                    <a:pt x="385" y="661"/>
                  </a:cubicBezTo>
                  <a:cubicBezTo>
                    <a:pt x="367" y="768"/>
                    <a:pt x="374" y="939"/>
                    <a:pt x="310" y="1018"/>
                  </a:cubicBezTo>
                  <a:cubicBezTo>
                    <a:pt x="246" y="1097"/>
                    <a:pt x="65" y="1110"/>
                    <a:pt x="0" y="1134"/>
                  </a:cubicBezTo>
                </a:path>
              </a:pathLst>
            </a:custGeom>
            <a:noFill/>
            <a:ln w="28575" cap="flat" cmpd="sng">
              <a:solidFill>
                <a:srgbClr val="008000"/>
              </a:solidFill>
              <a:prstDash val="solid"/>
              <a:round/>
              <a:headEnd type="none" w="sm" len="sm"/>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2" name="Text Box 49"/>
            <p:cNvSpPr txBox="1">
              <a:spLocks noChangeArrowheads="1"/>
            </p:cNvSpPr>
            <p:nvPr/>
          </p:nvSpPr>
          <p:spPr bwMode="auto">
            <a:xfrm>
              <a:off x="4166242" y="5076825"/>
              <a:ext cx="1519540" cy="891905"/>
            </a:xfrm>
            <a:prstGeom prst="rect">
              <a:avLst/>
            </a:prstGeom>
            <a:solidFill>
              <a:srgbClr val="FFFF99"/>
            </a:solidFill>
            <a:ln w="9525">
              <a:solidFill>
                <a:schemeClr val="folHlink"/>
              </a:solidFill>
              <a:miter lim="800000"/>
              <a:headEnd/>
              <a:tailEnd/>
            </a:ln>
            <a:effectLst>
              <a:outerShdw dist="35921" dir="2700000" algn="ctr" rotWithShape="0">
                <a:schemeClr val="bg2"/>
              </a:outerShdw>
            </a:effec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zh-CN" altLang="en-US" sz="1600">
                  <a:latin typeface="+mj-ea"/>
                  <a:ea typeface="+mj-ea"/>
                </a:rPr>
                <a:t>收下迟到</a:t>
              </a:r>
            </a:p>
            <a:p>
              <a:pPr algn="ctr" eaLnBrk="1" hangingPunct="1"/>
              <a:r>
                <a:rPr lang="zh-CN" altLang="en-US" sz="1600">
                  <a:latin typeface="+mj-ea"/>
                  <a:ea typeface="+mj-ea"/>
                </a:rPr>
                <a:t>的确认</a:t>
              </a:r>
            </a:p>
            <a:p>
              <a:pPr algn="ctr" eaLnBrk="1" hangingPunct="1"/>
              <a:r>
                <a:rPr lang="zh-CN" altLang="en-US" sz="1600">
                  <a:latin typeface="+mj-ea"/>
                  <a:ea typeface="+mj-ea"/>
                </a:rPr>
                <a:t>但什么也不做</a:t>
              </a:r>
              <a:endParaRPr lang="zh-CN" altLang="en-US" sz="1600" baseline="-25000">
                <a:latin typeface="+mj-ea"/>
                <a:ea typeface="+mj-ea"/>
              </a:endParaRPr>
            </a:p>
          </p:txBody>
        </p:sp>
        <p:sp>
          <p:nvSpPr>
            <p:cNvPr id="79" name="Rectangle 52"/>
            <p:cNvSpPr>
              <a:spLocks noChangeArrowheads="1"/>
            </p:cNvSpPr>
            <p:nvPr/>
          </p:nvSpPr>
          <p:spPr bwMode="auto">
            <a:xfrm>
              <a:off x="5830888" y="5630863"/>
              <a:ext cx="282161" cy="36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sp>
          <p:nvSpPr>
            <p:cNvPr id="80" name="Rectangle 53"/>
            <p:cNvSpPr>
              <a:spLocks noChangeArrowheads="1"/>
            </p:cNvSpPr>
            <p:nvPr/>
          </p:nvSpPr>
          <p:spPr bwMode="auto">
            <a:xfrm>
              <a:off x="7132638" y="5630863"/>
              <a:ext cx="282161" cy="36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grpSp>
    </p:spTree>
    <p:extLst>
      <p:ext uri="{BB962C8B-B14F-4D97-AF65-F5344CB8AC3E}">
        <p14:creationId xmlns:p14="http://schemas.microsoft.com/office/powerpoint/2010/main" val="39183632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7" name="内容占位符 6"/>
          <p:cNvSpPr>
            <a:spLocks noGrp="1"/>
          </p:cNvSpPr>
          <p:nvPr>
            <p:ph idx="1"/>
          </p:nvPr>
        </p:nvSpPr>
        <p:spPr/>
        <p:txBody>
          <a:bodyPr/>
          <a:lstStyle/>
          <a:p>
            <a:r>
              <a:rPr lang="zh-CN" altLang="en-US" dirty="0" smtClean="0"/>
              <a:t>上述描述的确认和重传机制，就可以在不可靠的传输网络上实现可靠的通信。</a:t>
            </a:r>
            <a:endParaRPr lang="en-US" altLang="zh-CN" dirty="0" smtClean="0"/>
          </a:p>
          <a:p>
            <a:r>
              <a:rPr lang="zh-CN" altLang="en-US" dirty="0"/>
              <a:t>上述</a:t>
            </a:r>
            <a:r>
              <a:rPr lang="zh-CN" altLang="en-US" dirty="0" smtClean="0"/>
              <a:t>的可靠传输协议常称为自动重传请求</a:t>
            </a:r>
            <a:r>
              <a:rPr lang="en-US" altLang="zh-CN" dirty="0" smtClean="0"/>
              <a:t>ARQ</a:t>
            </a:r>
            <a:r>
              <a:rPr lang="zh-CN" altLang="en-US" dirty="0" smtClean="0"/>
              <a:t>（</a:t>
            </a:r>
            <a:r>
              <a:rPr lang="en-US" altLang="zh-CN" dirty="0" smtClean="0"/>
              <a:t>Automatic Repeat </a:t>
            </a:r>
            <a:r>
              <a:rPr lang="en-US" altLang="zh-CN" dirty="0" err="1" smtClean="0"/>
              <a:t>reQuest</a:t>
            </a:r>
            <a:r>
              <a:rPr lang="zh-CN" altLang="en-US" dirty="0" smtClean="0"/>
              <a:t>）。就是说，重传的请求是自动进行的，接收方不需要请求发送方重传某个出错的分组。</a:t>
            </a:r>
            <a:endParaRPr lang="en-US" altLang="zh-CN" dirty="0" smtClean="0"/>
          </a:p>
          <a:p>
            <a:r>
              <a:rPr lang="zh-CN" altLang="en-US" dirty="0" smtClean="0"/>
              <a:t>发送方和接收方达成默契，只要在超时重传时间内没有得到确认，就自动重发分组。</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55</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spTree>
    <p:extLst>
      <p:ext uri="{BB962C8B-B14F-4D97-AF65-F5344CB8AC3E}">
        <p14:creationId xmlns:p14="http://schemas.microsoft.com/office/powerpoint/2010/main" val="15687945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7" name="内容占位符 6"/>
          <p:cNvSpPr>
            <a:spLocks noGrp="1"/>
          </p:cNvSpPr>
          <p:nvPr>
            <p:ph idx="1"/>
          </p:nvPr>
        </p:nvSpPr>
        <p:spPr/>
        <p:txBody>
          <a:bodyPr/>
          <a:lstStyle/>
          <a:p>
            <a:r>
              <a:rPr lang="zh-CN" altLang="en-US" dirty="0" smtClean="0"/>
              <a:t>上述描述的确认和重传机制，就可以在不可靠的传输网络上实现可靠的通信。</a:t>
            </a:r>
            <a:endParaRPr lang="en-US" altLang="zh-CN" dirty="0" smtClean="0"/>
          </a:p>
          <a:p>
            <a:r>
              <a:rPr lang="zh-CN" altLang="en-US" dirty="0"/>
              <a:t>上述</a:t>
            </a:r>
            <a:r>
              <a:rPr lang="zh-CN" altLang="en-US" dirty="0" smtClean="0"/>
              <a:t>的可靠传输协议常称为自动重传请求</a:t>
            </a:r>
            <a:r>
              <a:rPr lang="en-US" altLang="zh-CN" dirty="0" smtClean="0"/>
              <a:t>ARQ</a:t>
            </a:r>
            <a:r>
              <a:rPr lang="zh-CN" altLang="en-US" dirty="0" smtClean="0"/>
              <a:t>（</a:t>
            </a:r>
            <a:r>
              <a:rPr lang="en-US" altLang="zh-CN" dirty="0" smtClean="0"/>
              <a:t>Automatic Repeat </a:t>
            </a:r>
            <a:r>
              <a:rPr lang="en-US" altLang="zh-CN" dirty="0" err="1" smtClean="0"/>
              <a:t>reQuest</a:t>
            </a:r>
            <a:r>
              <a:rPr lang="zh-CN" altLang="en-US" dirty="0" smtClean="0"/>
              <a:t>）。就是说，重传的请求是自动进行的，接收方不需要请求发送方重传某个出错的分组。</a:t>
            </a:r>
            <a:endParaRPr lang="en-US" altLang="zh-CN" dirty="0" smtClean="0"/>
          </a:p>
          <a:p>
            <a:r>
              <a:rPr lang="zh-CN" altLang="en-US" dirty="0" smtClean="0"/>
              <a:t>发送方和接收方达成默契，只要在超时重传时间内没有得到确认，就自动重发分组。</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56</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spTree>
    <p:extLst>
      <p:ext uri="{BB962C8B-B14F-4D97-AF65-F5344CB8AC3E}">
        <p14:creationId xmlns:p14="http://schemas.microsoft.com/office/powerpoint/2010/main" val="27543856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4" name="内容占位符 43"/>
          <p:cNvSpPr>
            <a:spLocks noGrp="1"/>
          </p:cNvSpPr>
          <p:nvPr>
            <p:ph idx="1"/>
          </p:nvPr>
        </p:nvSpPr>
        <p:spPr/>
        <p:txBody>
          <a:bodyPr/>
          <a:lstStyle/>
          <a:p>
            <a:r>
              <a:rPr lang="zh-CN" altLang="en-US" dirty="0"/>
              <a:t>停止等待协议的优点是简单，但缺点是信道利用率太低</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57</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grpSp>
        <p:nvGrpSpPr>
          <p:cNvPr id="5" name="组合 4"/>
          <p:cNvGrpSpPr/>
          <p:nvPr/>
        </p:nvGrpSpPr>
        <p:grpSpPr>
          <a:xfrm>
            <a:off x="964730" y="2335694"/>
            <a:ext cx="7413796" cy="2249998"/>
            <a:chOff x="179388" y="2900363"/>
            <a:chExt cx="8652625" cy="2625967"/>
          </a:xfrm>
        </p:grpSpPr>
        <p:sp>
          <p:nvSpPr>
            <p:cNvPr id="8" name="Text Box 4"/>
            <p:cNvSpPr txBox="1">
              <a:spLocks noChangeArrowheads="1"/>
            </p:cNvSpPr>
            <p:nvPr/>
          </p:nvSpPr>
          <p:spPr bwMode="auto">
            <a:xfrm>
              <a:off x="755650" y="4602163"/>
              <a:ext cx="542925" cy="4669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000" i="1">
                  <a:latin typeface="+mj-ea"/>
                  <a:ea typeface="+mj-ea"/>
                </a:rPr>
                <a:t>T</a:t>
              </a:r>
              <a:r>
                <a:rPr lang="en-US" altLang="zh-CN" sz="2000" i="1" baseline="-25000">
                  <a:latin typeface="+mj-ea"/>
                  <a:ea typeface="+mj-ea"/>
                </a:rPr>
                <a:t>D</a:t>
              </a:r>
            </a:p>
          </p:txBody>
        </p:sp>
        <p:sp>
          <p:nvSpPr>
            <p:cNvPr id="9" name="Line 5"/>
            <p:cNvSpPr>
              <a:spLocks noChangeShapeType="1"/>
            </p:cNvSpPr>
            <p:nvPr/>
          </p:nvSpPr>
          <p:spPr bwMode="auto">
            <a:xfrm flipV="1">
              <a:off x="844550" y="4624388"/>
              <a:ext cx="0" cy="793750"/>
            </a:xfrm>
            <a:prstGeom prst="line">
              <a:avLst/>
            </a:prstGeom>
            <a:noFill/>
            <a:ln w="9525">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0" name="Line 6"/>
            <p:cNvSpPr>
              <a:spLocks noChangeShapeType="1"/>
            </p:cNvSpPr>
            <p:nvPr/>
          </p:nvSpPr>
          <p:spPr bwMode="auto">
            <a:xfrm>
              <a:off x="1217613" y="4686300"/>
              <a:ext cx="0" cy="395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1" name="Line 7"/>
            <p:cNvSpPr>
              <a:spLocks noChangeShapeType="1"/>
            </p:cNvSpPr>
            <p:nvPr/>
          </p:nvSpPr>
          <p:spPr bwMode="auto">
            <a:xfrm>
              <a:off x="4487863" y="4686300"/>
              <a:ext cx="0" cy="395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2" name="Line 8"/>
            <p:cNvSpPr>
              <a:spLocks noChangeShapeType="1"/>
            </p:cNvSpPr>
            <p:nvPr/>
          </p:nvSpPr>
          <p:spPr bwMode="auto">
            <a:xfrm>
              <a:off x="1216025" y="4881563"/>
              <a:ext cx="3270250"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3" name="Text Box 9"/>
            <p:cNvSpPr txBox="1">
              <a:spLocks noChangeArrowheads="1"/>
            </p:cNvSpPr>
            <p:nvPr/>
          </p:nvSpPr>
          <p:spPr bwMode="auto">
            <a:xfrm>
              <a:off x="2406649" y="4625975"/>
              <a:ext cx="752162" cy="46696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000">
                  <a:latin typeface="+mj-ea"/>
                  <a:ea typeface="+mj-ea"/>
                </a:rPr>
                <a:t>RTT</a:t>
              </a:r>
            </a:p>
          </p:txBody>
        </p:sp>
        <p:sp>
          <p:nvSpPr>
            <p:cNvPr id="14" name="Line 10"/>
            <p:cNvSpPr>
              <a:spLocks noChangeShapeType="1"/>
            </p:cNvSpPr>
            <p:nvPr/>
          </p:nvSpPr>
          <p:spPr bwMode="auto">
            <a:xfrm rot="5400000" flipH="1" flipV="1">
              <a:off x="620713" y="4659313"/>
              <a:ext cx="0" cy="44450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5" name="Text Box 11"/>
            <p:cNvSpPr txBox="1">
              <a:spLocks noChangeArrowheads="1"/>
            </p:cNvSpPr>
            <p:nvPr/>
          </p:nvSpPr>
          <p:spPr bwMode="auto">
            <a:xfrm>
              <a:off x="179388" y="4322763"/>
              <a:ext cx="426931" cy="46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000">
                  <a:latin typeface="+mj-ea"/>
                  <a:ea typeface="+mj-ea"/>
                </a:rPr>
                <a:t>A</a:t>
              </a:r>
            </a:p>
          </p:txBody>
        </p:sp>
        <p:sp>
          <p:nvSpPr>
            <p:cNvPr id="16" name="Line 12"/>
            <p:cNvSpPr>
              <a:spLocks noChangeShapeType="1"/>
            </p:cNvSpPr>
            <p:nvPr/>
          </p:nvSpPr>
          <p:spPr bwMode="auto">
            <a:xfrm flipV="1">
              <a:off x="4562475" y="4624388"/>
              <a:ext cx="0" cy="793750"/>
            </a:xfrm>
            <a:prstGeom prst="line">
              <a:avLst/>
            </a:prstGeom>
            <a:noFill/>
            <a:ln w="9525">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7" name="Line 13"/>
            <p:cNvSpPr>
              <a:spLocks noChangeShapeType="1"/>
            </p:cNvSpPr>
            <p:nvPr/>
          </p:nvSpPr>
          <p:spPr bwMode="auto">
            <a:xfrm>
              <a:off x="844550" y="5280025"/>
              <a:ext cx="3717925"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8" name="Text Box 14"/>
            <p:cNvSpPr txBox="1">
              <a:spLocks noChangeArrowheads="1"/>
            </p:cNvSpPr>
            <p:nvPr/>
          </p:nvSpPr>
          <p:spPr bwMode="auto">
            <a:xfrm>
              <a:off x="1619249" y="5059363"/>
              <a:ext cx="2160995" cy="46696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000" i="1">
                  <a:latin typeface="+mj-ea"/>
                  <a:ea typeface="+mj-ea"/>
                </a:rPr>
                <a:t>T</a:t>
              </a:r>
              <a:r>
                <a:rPr lang="en-US" altLang="zh-CN" sz="2000" i="1" baseline="-25000">
                  <a:latin typeface="+mj-ea"/>
                  <a:ea typeface="+mj-ea"/>
                </a:rPr>
                <a:t>D</a:t>
              </a:r>
              <a:r>
                <a:rPr lang="en-US" altLang="zh-CN" sz="2000">
                  <a:latin typeface="+mj-ea"/>
                  <a:ea typeface="+mj-ea"/>
                </a:rPr>
                <a:t> + RTT + </a:t>
              </a:r>
              <a:r>
                <a:rPr lang="en-US" altLang="zh-CN" sz="2000" i="1">
                  <a:latin typeface="+mj-ea"/>
                  <a:ea typeface="+mj-ea"/>
                </a:rPr>
                <a:t>T</a:t>
              </a:r>
              <a:r>
                <a:rPr lang="en-US" altLang="zh-CN" sz="2000" i="1" baseline="-25000">
                  <a:latin typeface="+mj-ea"/>
                  <a:ea typeface="+mj-ea"/>
                </a:rPr>
                <a:t>A</a:t>
              </a:r>
            </a:p>
          </p:txBody>
        </p:sp>
        <p:sp>
          <p:nvSpPr>
            <p:cNvPr id="19" name="Freeform 15"/>
            <p:cNvSpPr>
              <a:spLocks/>
            </p:cNvSpPr>
            <p:nvPr/>
          </p:nvSpPr>
          <p:spPr bwMode="auto">
            <a:xfrm>
              <a:off x="2852738" y="3175000"/>
              <a:ext cx="1695450" cy="1449388"/>
            </a:xfrm>
            <a:custGeom>
              <a:avLst/>
              <a:gdLst>
                <a:gd name="T0" fmla="*/ 0 w 1035"/>
                <a:gd name="T1" fmla="*/ 3985 h 1091"/>
                <a:gd name="T2" fmla="*/ 1634840 w 1035"/>
                <a:gd name="T3" fmla="*/ 1449388 h 1091"/>
                <a:gd name="T4" fmla="*/ 1695450 w 1035"/>
                <a:gd name="T5" fmla="*/ 1438760 h 1091"/>
                <a:gd name="T6" fmla="*/ 73715 w 1035"/>
                <a:gd name="T7" fmla="*/ 0 h 1091"/>
                <a:gd name="T8" fmla="*/ 0 w 1035"/>
                <a:gd name="T9" fmla="*/ 3985 h 10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5" h="1091">
                  <a:moveTo>
                    <a:pt x="0" y="3"/>
                  </a:moveTo>
                  <a:lnTo>
                    <a:pt x="998" y="1091"/>
                  </a:lnTo>
                  <a:lnTo>
                    <a:pt x="1035" y="1083"/>
                  </a:lnTo>
                  <a:lnTo>
                    <a:pt x="45" y="0"/>
                  </a:lnTo>
                  <a:lnTo>
                    <a:pt x="0" y="3"/>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type="none" w="sm" len="me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0" name="Freeform 16"/>
            <p:cNvSpPr>
              <a:spLocks/>
            </p:cNvSpPr>
            <p:nvPr/>
          </p:nvSpPr>
          <p:spPr bwMode="auto">
            <a:xfrm>
              <a:off x="844550" y="3175000"/>
              <a:ext cx="1998663" cy="1449388"/>
            </a:xfrm>
            <a:custGeom>
              <a:avLst/>
              <a:gdLst>
                <a:gd name="T0" fmla="*/ 0 w 1218"/>
                <a:gd name="T1" fmla="*/ 1449388 h 1091"/>
                <a:gd name="T2" fmla="*/ 1636016 w 1218"/>
                <a:gd name="T3" fmla="*/ 3985 h 1091"/>
                <a:gd name="T4" fmla="*/ 1998663 w 1218"/>
                <a:gd name="T5" fmla="*/ 0 h 1091"/>
                <a:gd name="T6" fmla="*/ 369211 w 1218"/>
                <a:gd name="T7" fmla="*/ 1442746 h 1091"/>
                <a:gd name="T8" fmla="*/ 0 w 1218"/>
                <a:gd name="T9" fmla="*/ 1449388 h 10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8" h="1091">
                  <a:moveTo>
                    <a:pt x="0" y="1091"/>
                  </a:moveTo>
                  <a:lnTo>
                    <a:pt x="997" y="3"/>
                  </a:lnTo>
                  <a:lnTo>
                    <a:pt x="1218" y="0"/>
                  </a:lnTo>
                  <a:lnTo>
                    <a:pt x="225" y="1086"/>
                  </a:lnTo>
                  <a:lnTo>
                    <a:pt x="0" y="1091"/>
                  </a:lnTo>
                  <a:close/>
                </a:path>
              </a:pathLst>
            </a:custGeom>
            <a:solidFill>
              <a:srgbClr val="FF0000"/>
            </a:solidFill>
            <a:ln w="9525" cap="flat" cmpd="sng">
              <a:solidFill>
                <a:schemeClr val="tx1"/>
              </a:solidFill>
              <a:prstDash val="solid"/>
              <a:round/>
              <a:headEnd type="none" w="sm" len="med"/>
              <a:tailEnd type="none"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1" name="Text Box 17"/>
            <p:cNvSpPr txBox="1">
              <a:spLocks noChangeArrowheads="1"/>
            </p:cNvSpPr>
            <p:nvPr/>
          </p:nvSpPr>
          <p:spPr bwMode="auto">
            <a:xfrm>
              <a:off x="193674" y="2901950"/>
              <a:ext cx="415706" cy="46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000">
                  <a:latin typeface="+mj-ea"/>
                  <a:ea typeface="+mj-ea"/>
                </a:rPr>
                <a:t>B</a:t>
              </a:r>
            </a:p>
          </p:txBody>
        </p:sp>
        <p:sp>
          <p:nvSpPr>
            <p:cNvPr id="22" name="Line 18"/>
            <p:cNvSpPr>
              <a:spLocks noChangeShapeType="1"/>
            </p:cNvSpPr>
            <p:nvPr/>
          </p:nvSpPr>
          <p:spPr bwMode="auto">
            <a:xfrm flipV="1">
              <a:off x="844550" y="3178175"/>
              <a:ext cx="1635125" cy="1446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3" name="Line 19"/>
            <p:cNvSpPr>
              <a:spLocks noChangeShapeType="1"/>
            </p:cNvSpPr>
            <p:nvPr/>
          </p:nvSpPr>
          <p:spPr bwMode="auto">
            <a:xfrm flipV="1">
              <a:off x="1216025" y="3178175"/>
              <a:ext cx="1633538" cy="1446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4" name="Line 20"/>
            <p:cNvSpPr>
              <a:spLocks noChangeShapeType="1"/>
            </p:cNvSpPr>
            <p:nvPr/>
          </p:nvSpPr>
          <p:spPr bwMode="auto">
            <a:xfrm flipH="1" flipV="1">
              <a:off x="2852738" y="3178175"/>
              <a:ext cx="1633537" cy="1446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5" name="Line 21"/>
            <p:cNvSpPr>
              <a:spLocks noChangeShapeType="1"/>
            </p:cNvSpPr>
            <p:nvPr/>
          </p:nvSpPr>
          <p:spPr bwMode="auto">
            <a:xfrm flipH="1" flipV="1">
              <a:off x="2925763" y="3178175"/>
              <a:ext cx="1636712" cy="1446213"/>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6" name="Text Box 22"/>
            <p:cNvSpPr txBox="1">
              <a:spLocks noChangeArrowheads="1"/>
            </p:cNvSpPr>
            <p:nvPr/>
          </p:nvSpPr>
          <p:spPr bwMode="auto">
            <a:xfrm rot="19131970">
              <a:off x="816864" y="3732092"/>
              <a:ext cx="814199" cy="4669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2000">
                  <a:latin typeface="+mj-ea"/>
                  <a:ea typeface="+mj-ea"/>
                </a:rPr>
                <a:t>分组</a:t>
              </a:r>
            </a:p>
          </p:txBody>
        </p:sp>
        <p:sp>
          <p:nvSpPr>
            <p:cNvPr id="27" name="Text Box 23"/>
            <p:cNvSpPr txBox="1">
              <a:spLocks noChangeArrowheads="1"/>
            </p:cNvSpPr>
            <p:nvPr/>
          </p:nvSpPr>
          <p:spPr bwMode="auto">
            <a:xfrm rot="2307784">
              <a:off x="3301301" y="3346330"/>
              <a:ext cx="814199" cy="4669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2000">
                  <a:latin typeface="+mj-ea"/>
                  <a:ea typeface="+mj-ea"/>
                </a:rPr>
                <a:t>确认</a:t>
              </a:r>
            </a:p>
          </p:txBody>
        </p:sp>
        <p:sp>
          <p:nvSpPr>
            <p:cNvPr id="28" name="Text Box 24"/>
            <p:cNvSpPr txBox="1">
              <a:spLocks noChangeArrowheads="1"/>
            </p:cNvSpPr>
            <p:nvPr/>
          </p:nvSpPr>
          <p:spPr bwMode="auto">
            <a:xfrm>
              <a:off x="8504238" y="2900363"/>
              <a:ext cx="327775" cy="46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000" i="1">
                  <a:latin typeface="+mj-ea"/>
                  <a:ea typeface="+mj-ea"/>
                </a:rPr>
                <a:t>t</a:t>
              </a:r>
            </a:p>
          </p:txBody>
        </p:sp>
        <p:sp>
          <p:nvSpPr>
            <p:cNvPr id="29" name="Text Box 25"/>
            <p:cNvSpPr txBox="1">
              <a:spLocks noChangeArrowheads="1"/>
            </p:cNvSpPr>
            <p:nvPr/>
          </p:nvSpPr>
          <p:spPr bwMode="auto">
            <a:xfrm>
              <a:off x="8504238" y="4306888"/>
              <a:ext cx="327775" cy="46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000" i="1">
                  <a:latin typeface="+mj-ea"/>
                  <a:ea typeface="+mj-ea"/>
                </a:rPr>
                <a:t>t</a:t>
              </a:r>
            </a:p>
          </p:txBody>
        </p:sp>
        <p:sp>
          <p:nvSpPr>
            <p:cNvPr id="30" name="Line 26"/>
            <p:cNvSpPr>
              <a:spLocks noChangeShapeType="1"/>
            </p:cNvSpPr>
            <p:nvPr/>
          </p:nvSpPr>
          <p:spPr bwMode="auto">
            <a:xfrm>
              <a:off x="3967163" y="3902075"/>
              <a:ext cx="284162" cy="247650"/>
            </a:xfrm>
            <a:prstGeom prst="line">
              <a:avLst/>
            </a:prstGeom>
            <a:noFill/>
            <a:ln w="28575">
              <a:solidFill>
                <a:schemeClr val="folHlink"/>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1" name="Line 27"/>
            <p:cNvSpPr>
              <a:spLocks noChangeShapeType="1"/>
            </p:cNvSpPr>
            <p:nvPr/>
          </p:nvSpPr>
          <p:spPr bwMode="auto">
            <a:xfrm rot="15894661">
              <a:off x="1612107" y="3521869"/>
              <a:ext cx="230187" cy="307975"/>
            </a:xfrm>
            <a:prstGeom prst="line">
              <a:avLst/>
            </a:prstGeom>
            <a:noFill/>
            <a:ln w="28575">
              <a:solidFill>
                <a:schemeClr val="folHlink"/>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2" name="Freeform 28"/>
            <p:cNvSpPr>
              <a:spLocks/>
            </p:cNvSpPr>
            <p:nvPr/>
          </p:nvSpPr>
          <p:spPr bwMode="auto">
            <a:xfrm>
              <a:off x="6600825" y="3178175"/>
              <a:ext cx="1695450" cy="1450975"/>
            </a:xfrm>
            <a:custGeom>
              <a:avLst/>
              <a:gdLst>
                <a:gd name="T0" fmla="*/ 0 w 1035"/>
                <a:gd name="T1" fmla="*/ 3990 h 1091"/>
                <a:gd name="T2" fmla="*/ 1634840 w 1035"/>
                <a:gd name="T3" fmla="*/ 1450975 h 1091"/>
                <a:gd name="T4" fmla="*/ 1695450 w 1035"/>
                <a:gd name="T5" fmla="*/ 1440335 h 1091"/>
                <a:gd name="T6" fmla="*/ 73715 w 1035"/>
                <a:gd name="T7" fmla="*/ 0 h 1091"/>
                <a:gd name="T8" fmla="*/ 0 w 1035"/>
                <a:gd name="T9" fmla="*/ 3990 h 10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5" h="1091">
                  <a:moveTo>
                    <a:pt x="0" y="3"/>
                  </a:moveTo>
                  <a:lnTo>
                    <a:pt x="998" y="1091"/>
                  </a:lnTo>
                  <a:lnTo>
                    <a:pt x="1035" y="1083"/>
                  </a:lnTo>
                  <a:lnTo>
                    <a:pt x="45" y="0"/>
                  </a:lnTo>
                  <a:lnTo>
                    <a:pt x="0" y="3"/>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type="none" w="sm" len="me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3" name="Freeform 29"/>
            <p:cNvSpPr>
              <a:spLocks/>
            </p:cNvSpPr>
            <p:nvPr/>
          </p:nvSpPr>
          <p:spPr bwMode="auto">
            <a:xfrm>
              <a:off x="4592638" y="3178175"/>
              <a:ext cx="1998662" cy="1450975"/>
            </a:xfrm>
            <a:custGeom>
              <a:avLst/>
              <a:gdLst>
                <a:gd name="T0" fmla="*/ 0 w 1218"/>
                <a:gd name="T1" fmla="*/ 1450975 h 1091"/>
                <a:gd name="T2" fmla="*/ 1636015 w 1218"/>
                <a:gd name="T3" fmla="*/ 3990 h 1091"/>
                <a:gd name="T4" fmla="*/ 1998662 w 1218"/>
                <a:gd name="T5" fmla="*/ 0 h 1091"/>
                <a:gd name="T6" fmla="*/ 369211 w 1218"/>
                <a:gd name="T7" fmla="*/ 1444325 h 1091"/>
                <a:gd name="T8" fmla="*/ 0 w 1218"/>
                <a:gd name="T9" fmla="*/ 1450975 h 10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8" h="1091">
                  <a:moveTo>
                    <a:pt x="0" y="1091"/>
                  </a:moveTo>
                  <a:lnTo>
                    <a:pt x="997" y="3"/>
                  </a:lnTo>
                  <a:lnTo>
                    <a:pt x="1218" y="0"/>
                  </a:lnTo>
                  <a:lnTo>
                    <a:pt x="225" y="1086"/>
                  </a:lnTo>
                  <a:lnTo>
                    <a:pt x="0" y="1091"/>
                  </a:lnTo>
                  <a:close/>
                </a:path>
              </a:pathLst>
            </a:custGeom>
            <a:solidFill>
              <a:srgbClr val="FF0000"/>
            </a:solidFill>
            <a:ln w="9525" cap="flat" cmpd="sng">
              <a:solidFill>
                <a:schemeClr val="tx1"/>
              </a:solidFill>
              <a:prstDash val="solid"/>
              <a:round/>
              <a:headEnd type="none" w="sm" len="med"/>
              <a:tailEnd type="none"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4" name="Line 30"/>
            <p:cNvSpPr>
              <a:spLocks noChangeShapeType="1"/>
            </p:cNvSpPr>
            <p:nvPr/>
          </p:nvSpPr>
          <p:spPr bwMode="auto">
            <a:xfrm flipV="1">
              <a:off x="4592638" y="3182938"/>
              <a:ext cx="1635125" cy="1446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5" name="Line 31"/>
            <p:cNvSpPr>
              <a:spLocks noChangeShapeType="1"/>
            </p:cNvSpPr>
            <p:nvPr/>
          </p:nvSpPr>
          <p:spPr bwMode="auto">
            <a:xfrm flipV="1">
              <a:off x="4964113" y="3182938"/>
              <a:ext cx="1633537" cy="1446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6" name="Line 32"/>
            <p:cNvSpPr>
              <a:spLocks noChangeShapeType="1"/>
            </p:cNvSpPr>
            <p:nvPr/>
          </p:nvSpPr>
          <p:spPr bwMode="auto">
            <a:xfrm flipH="1" flipV="1">
              <a:off x="6600825" y="3182938"/>
              <a:ext cx="1633538" cy="1446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7" name="Line 33"/>
            <p:cNvSpPr>
              <a:spLocks noChangeShapeType="1"/>
            </p:cNvSpPr>
            <p:nvPr/>
          </p:nvSpPr>
          <p:spPr bwMode="auto">
            <a:xfrm flipH="1" flipV="1">
              <a:off x="6675438" y="3182938"/>
              <a:ext cx="1635125" cy="1446212"/>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8" name="Text Box 34"/>
            <p:cNvSpPr txBox="1">
              <a:spLocks noChangeArrowheads="1"/>
            </p:cNvSpPr>
            <p:nvPr/>
          </p:nvSpPr>
          <p:spPr bwMode="auto">
            <a:xfrm rot="19044759">
              <a:off x="4489544" y="3805910"/>
              <a:ext cx="814199" cy="4669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2000">
                  <a:latin typeface="+mj-ea"/>
                  <a:ea typeface="+mj-ea"/>
                </a:rPr>
                <a:t>分组</a:t>
              </a:r>
            </a:p>
          </p:txBody>
        </p:sp>
        <p:sp>
          <p:nvSpPr>
            <p:cNvPr id="39" name="Line 35"/>
            <p:cNvSpPr>
              <a:spLocks noChangeShapeType="1"/>
            </p:cNvSpPr>
            <p:nvPr/>
          </p:nvSpPr>
          <p:spPr bwMode="auto">
            <a:xfrm rot="15894661">
              <a:off x="5313363" y="3556000"/>
              <a:ext cx="230188" cy="306387"/>
            </a:xfrm>
            <a:prstGeom prst="line">
              <a:avLst/>
            </a:prstGeom>
            <a:noFill/>
            <a:ln w="28575">
              <a:solidFill>
                <a:schemeClr val="folHlink"/>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40" name="Text Box 36"/>
            <p:cNvSpPr txBox="1">
              <a:spLocks noChangeArrowheads="1"/>
            </p:cNvSpPr>
            <p:nvPr/>
          </p:nvSpPr>
          <p:spPr bwMode="auto">
            <a:xfrm rot="2510398">
              <a:off x="7135114" y="3420942"/>
              <a:ext cx="814199" cy="4669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2000">
                  <a:latin typeface="+mj-ea"/>
                  <a:ea typeface="+mj-ea"/>
                </a:rPr>
                <a:t>确认</a:t>
              </a:r>
            </a:p>
          </p:txBody>
        </p:sp>
        <p:sp>
          <p:nvSpPr>
            <p:cNvPr id="41" name="Line 37"/>
            <p:cNvSpPr>
              <a:spLocks noChangeShapeType="1"/>
            </p:cNvSpPr>
            <p:nvPr/>
          </p:nvSpPr>
          <p:spPr bwMode="auto">
            <a:xfrm>
              <a:off x="7766050" y="3941763"/>
              <a:ext cx="284163" cy="247650"/>
            </a:xfrm>
            <a:prstGeom prst="line">
              <a:avLst/>
            </a:prstGeom>
            <a:noFill/>
            <a:ln w="28575">
              <a:solidFill>
                <a:schemeClr val="folHlink"/>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42" name="Line 38"/>
            <p:cNvSpPr>
              <a:spLocks noChangeShapeType="1"/>
            </p:cNvSpPr>
            <p:nvPr/>
          </p:nvSpPr>
          <p:spPr bwMode="auto">
            <a:xfrm>
              <a:off x="619125" y="3178175"/>
              <a:ext cx="7913688"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43" name="Line 39"/>
            <p:cNvSpPr>
              <a:spLocks noChangeShapeType="1"/>
            </p:cNvSpPr>
            <p:nvPr/>
          </p:nvSpPr>
          <p:spPr bwMode="auto">
            <a:xfrm>
              <a:off x="619125" y="4624388"/>
              <a:ext cx="7913688"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grpSp>
    </p:spTree>
    <p:extLst>
      <p:ext uri="{BB962C8B-B14F-4D97-AF65-F5344CB8AC3E}">
        <p14:creationId xmlns:p14="http://schemas.microsoft.com/office/powerpoint/2010/main" val="41725279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58</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graphicFrame>
        <p:nvGraphicFramePr>
          <p:cNvPr id="45" name="对象 44"/>
          <p:cNvGraphicFramePr>
            <a:graphicFrameLocks noChangeAspect="1"/>
          </p:cNvGraphicFramePr>
          <p:nvPr>
            <p:extLst>
              <p:ext uri="{D42A27DB-BD31-4B8C-83A1-F6EECF244321}">
                <p14:modId xmlns:p14="http://schemas.microsoft.com/office/powerpoint/2010/main" val="926651061"/>
              </p:ext>
            </p:extLst>
          </p:nvPr>
        </p:nvGraphicFramePr>
        <p:xfrm>
          <a:off x="3785952" y="2281436"/>
          <a:ext cx="3594360" cy="1300163"/>
        </p:xfrm>
        <a:graphic>
          <a:graphicData uri="http://schemas.openxmlformats.org/presentationml/2006/ole">
            <mc:AlternateContent xmlns:mc="http://schemas.openxmlformats.org/markup-compatibility/2006">
              <mc:Choice xmlns:v="urn:schemas-microsoft-com:vml" Requires="v">
                <p:oleObj spid="_x0000_s5181" name="公式" r:id="rId4" imgW="1295280" imgH="444240" progId="Equation.3">
                  <p:embed/>
                </p:oleObj>
              </mc:Choice>
              <mc:Fallback>
                <p:oleObj name="公式" r:id="rId4" imgW="1295280" imgH="444240" progId="Equation.3">
                  <p:embed/>
                  <p:pic>
                    <p:nvPicPr>
                      <p:cNvPr id="0" name=""/>
                      <p:cNvPicPr>
                        <a:picLocks noChangeAspect="1" noChangeArrowheads="1"/>
                      </p:cNvPicPr>
                      <p:nvPr/>
                    </p:nvPicPr>
                    <p:blipFill>
                      <a:blip r:embed="rId5"/>
                      <a:srcRect/>
                      <a:stretch>
                        <a:fillRect/>
                      </a:stretch>
                    </p:blipFill>
                    <p:spPr bwMode="auto">
                      <a:xfrm>
                        <a:off x="3785952" y="2281436"/>
                        <a:ext cx="3594360" cy="1300163"/>
                      </a:xfrm>
                      <a:prstGeom prst="rect">
                        <a:avLst/>
                      </a:prstGeom>
                      <a:noFill/>
                      <a:ln>
                        <a:noFill/>
                      </a:ln>
                    </p:spPr>
                  </p:pic>
                </p:oleObj>
              </mc:Fallback>
            </mc:AlternateContent>
          </a:graphicData>
        </a:graphic>
      </p:graphicFrame>
      <p:sp>
        <p:nvSpPr>
          <p:cNvPr id="46" name="TextBox 45"/>
          <p:cNvSpPr txBox="1"/>
          <p:nvPr/>
        </p:nvSpPr>
        <p:spPr>
          <a:xfrm>
            <a:off x="1552617" y="2641476"/>
            <a:ext cx="2223494" cy="461665"/>
          </a:xfrm>
          <a:prstGeom prst="rect">
            <a:avLst/>
          </a:prstGeom>
          <a:noFill/>
        </p:spPr>
        <p:txBody>
          <a:bodyPr wrap="square" rtlCol="0">
            <a:spAutoFit/>
          </a:bodyPr>
          <a:lstStyle/>
          <a:p>
            <a:pPr algn="r"/>
            <a:r>
              <a:rPr lang="zh-CN" altLang="en-US" sz="2400" dirty="0" smtClean="0">
                <a:solidFill>
                  <a:srgbClr val="FF0000"/>
                </a:solidFill>
              </a:rPr>
              <a:t>信道利用率</a:t>
            </a:r>
            <a:endParaRPr lang="zh-CN" altLang="en-US" sz="2400" dirty="0">
              <a:solidFill>
                <a:srgbClr val="FF0000"/>
              </a:solidFill>
            </a:endParaRPr>
          </a:p>
        </p:txBody>
      </p:sp>
    </p:spTree>
    <p:extLst>
      <p:ext uri="{BB962C8B-B14F-4D97-AF65-F5344CB8AC3E}">
        <p14:creationId xmlns:p14="http://schemas.microsoft.com/office/powerpoint/2010/main" val="7674245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计算：</a:t>
            </a:r>
            <a:endParaRPr lang="en-US" altLang="zh-CN" dirty="0" smtClean="0">
              <a:solidFill>
                <a:srgbClr val="FF0000"/>
              </a:solidFill>
            </a:endParaRPr>
          </a:p>
          <a:p>
            <a:pPr lvl="1"/>
            <a:r>
              <a:rPr lang="zh-CN" altLang="en-US" dirty="0" smtClean="0"/>
              <a:t>假定</a:t>
            </a:r>
            <a:r>
              <a:rPr lang="en-US" altLang="zh-CN" dirty="0" smtClean="0"/>
              <a:t>1200km</a:t>
            </a:r>
            <a:r>
              <a:rPr lang="zh-CN" altLang="en-US" dirty="0" smtClean="0"/>
              <a:t>的信道的往返时间</a:t>
            </a:r>
            <a:r>
              <a:rPr lang="en-US" altLang="zh-CN" dirty="0" smtClean="0"/>
              <a:t>RTT=20ms</a:t>
            </a:r>
            <a:r>
              <a:rPr lang="zh-CN" altLang="en-US" dirty="0" smtClean="0"/>
              <a:t>，分组长度为</a:t>
            </a:r>
            <a:r>
              <a:rPr lang="en-US" altLang="zh-CN" dirty="0" smtClean="0"/>
              <a:t>1200bit</a:t>
            </a:r>
            <a:r>
              <a:rPr lang="zh-CN" altLang="en-US" dirty="0" smtClean="0"/>
              <a:t>，发送速率为</a:t>
            </a:r>
            <a:r>
              <a:rPr lang="en-US" altLang="zh-CN" dirty="0" smtClean="0"/>
              <a:t>1Mbps</a:t>
            </a:r>
            <a:r>
              <a:rPr lang="zh-CN" altLang="en-US" dirty="0" smtClean="0"/>
              <a:t>，若忽略处理时间和</a:t>
            </a:r>
            <a:r>
              <a:rPr lang="en-US" altLang="zh-CN" dirty="0" smtClean="0"/>
              <a:t>T</a:t>
            </a:r>
            <a:r>
              <a:rPr lang="en-US" altLang="zh-CN" baseline="-25000" dirty="0" smtClean="0"/>
              <a:t>A</a:t>
            </a:r>
            <a:r>
              <a:rPr lang="zh-CN" altLang="en-US" dirty="0" smtClean="0"/>
              <a:t>，那么信道利用率为多少？</a:t>
            </a:r>
            <a:endParaRPr lang="en-US" altLang="zh-CN" dirty="0" smtClean="0"/>
          </a:p>
          <a:p>
            <a:pPr lvl="1"/>
            <a:r>
              <a:rPr lang="zh-CN" altLang="en-US" dirty="0"/>
              <a:t>如果</a:t>
            </a:r>
            <a:r>
              <a:rPr lang="zh-CN" altLang="en-US" dirty="0" smtClean="0"/>
              <a:t>把发送速率提升为</a:t>
            </a:r>
            <a:r>
              <a:rPr lang="en-US" altLang="zh-CN" dirty="0" smtClean="0"/>
              <a:t>10Mbps</a:t>
            </a:r>
            <a:r>
              <a:rPr lang="zh-CN" altLang="en-US" dirty="0" smtClean="0"/>
              <a:t>，则信道利用率为多少？</a:t>
            </a:r>
            <a:endParaRPr lang="en-US" altLang="zh-CN" dirty="0" smtClean="0"/>
          </a:p>
          <a:p>
            <a:pPr lvl="1"/>
            <a:r>
              <a:rPr lang="zh-CN" altLang="en-US" dirty="0"/>
              <a:t>如果把发送速率提升</a:t>
            </a:r>
            <a:r>
              <a:rPr lang="zh-CN" altLang="en-US" dirty="0" smtClean="0"/>
              <a:t>为</a:t>
            </a:r>
            <a:r>
              <a:rPr lang="en-US" altLang="zh-CN" dirty="0" smtClean="0"/>
              <a:t>100Mbps</a:t>
            </a:r>
            <a:r>
              <a:rPr lang="zh-CN" altLang="en-US" dirty="0" smtClean="0"/>
              <a:t>，则信道利用率为多少？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59</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spTree>
    <p:extLst>
      <p:ext uri="{BB962C8B-B14F-4D97-AF65-F5344CB8AC3E}">
        <p14:creationId xmlns:p14="http://schemas.microsoft.com/office/powerpoint/2010/main" val="4144523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进程之间的通信</a:t>
            </a:r>
            <a:endParaRPr lang="zh-CN" altLang="en-US" dirty="0"/>
          </a:p>
        </p:txBody>
      </p:sp>
      <p:grpSp>
        <p:nvGrpSpPr>
          <p:cNvPr id="94" name="组合 93"/>
          <p:cNvGrpSpPr/>
          <p:nvPr/>
        </p:nvGrpSpPr>
        <p:grpSpPr>
          <a:xfrm>
            <a:off x="885504" y="1309358"/>
            <a:ext cx="7358904" cy="4311181"/>
            <a:chOff x="146050" y="1201738"/>
            <a:chExt cx="8789923" cy="5149538"/>
          </a:xfrm>
        </p:grpSpPr>
        <p:sp>
          <p:nvSpPr>
            <p:cNvPr id="6" name="Rectangle 314"/>
            <p:cNvSpPr>
              <a:spLocks noChangeArrowheads="1"/>
            </p:cNvSpPr>
            <p:nvPr/>
          </p:nvSpPr>
          <p:spPr bwMode="auto">
            <a:xfrm>
              <a:off x="180975" y="1349375"/>
              <a:ext cx="1449388" cy="2538413"/>
            </a:xfrm>
            <a:prstGeom prst="rect">
              <a:avLst/>
            </a:prstGeom>
            <a:solidFill>
              <a:srgbClr val="FFFF99"/>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 name="Rectangle 324"/>
            <p:cNvSpPr>
              <a:spLocks noChangeArrowheads="1"/>
            </p:cNvSpPr>
            <p:nvPr/>
          </p:nvSpPr>
          <p:spPr bwMode="auto">
            <a:xfrm>
              <a:off x="7429500" y="1349375"/>
              <a:ext cx="1452563" cy="2538413"/>
            </a:xfrm>
            <a:prstGeom prst="rect">
              <a:avLst/>
            </a:prstGeom>
            <a:solidFill>
              <a:srgbClr val="FFFF99"/>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 name="Rectangle 313"/>
            <p:cNvSpPr>
              <a:spLocks noChangeArrowheads="1"/>
            </p:cNvSpPr>
            <p:nvPr/>
          </p:nvSpPr>
          <p:spPr bwMode="auto">
            <a:xfrm>
              <a:off x="198438" y="2459038"/>
              <a:ext cx="8688387" cy="469900"/>
            </a:xfrm>
            <a:prstGeom prst="rect">
              <a:avLst/>
            </a:prstGeom>
            <a:solidFill>
              <a:srgbClr val="CCECFF">
                <a:alpha val="67999"/>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 name="Line 315"/>
            <p:cNvSpPr>
              <a:spLocks noChangeShapeType="1"/>
            </p:cNvSpPr>
            <p:nvPr/>
          </p:nvSpPr>
          <p:spPr bwMode="auto">
            <a:xfrm>
              <a:off x="1620838" y="5141913"/>
              <a:ext cx="5789612" cy="0"/>
            </a:xfrm>
            <a:prstGeom prst="line">
              <a:avLst/>
            </a:prstGeom>
            <a:noFill/>
            <a:ln w="571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0" name="Line 316"/>
            <p:cNvSpPr>
              <a:spLocks noChangeShapeType="1"/>
            </p:cNvSpPr>
            <p:nvPr/>
          </p:nvSpPr>
          <p:spPr bwMode="auto">
            <a:xfrm>
              <a:off x="180975" y="2935288"/>
              <a:ext cx="1447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1" name="Line 317"/>
            <p:cNvSpPr>
              <a:spLocks noChangeShapeType="1"/>
            </p:cNvSpPr>
            <p:nvPr/>
          </p:nvSpPr>
          <p:spPr bwMode="auto">
            <a:xfrm>
              <a:off x="180975" y="3414713"/>
              <a:ext cx="1447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2" name="Rectangle 318"/>
            <p:cNvSpPr>
              <a:spLocks noChangeArrowheads="1"/>
            </p:cNvSpPr>
            <p:nvPr/>
          </p:nvSpPr>
          <p:spPr bwMode="auto">
            <a:xfrm>
              <a:off x="187325" y="2011363"/>
              <a:ext cx="1439863" cy="447675"/>
            </a:xfrm>
            <a:prstGeom prst="rect">
              <a:avLst/>
            </a:prstGeom>
            <a:solidFill>
              <a:srgbClr val="99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3" name="Rectangle 319"/>
            <p:cNvSpPr>
              <a:spLocks noChangeArrowheads="1"/>
            </p:cNvSpPr>
            <p:nvPr/>
          </p:nvSpPr>
          <p:spPr bwMode="auto">
            <a:xfrm>
              <a:off x="146050" y="1470025"/>
              <a:ext cx="361885" cy="231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lnSpc>
                  <a:spcPct val="150000"/>
                </a:lnSpc>
              </a:pPr>
              <a:r>
                <a:rPr kumimoji="1" lang="en-US" altLang="zh-CN" sz="1600">
                  <a:latin typeface="+mj-ea"/>
                  <a:ea typeface="+mj-ea"/>
                </a:rPr>
                <a:t>5</a:t>
              </a:r>
            </a:p>
            <a:p>
              <a:pPr eaLnBrk="0" hangingPunct="0">
                <a:lnSpc>
                  <a:spcPct val="150000"/>
                </a:lnSpc>
              </a:pPr>
              <a:r>
                <a:rPr kumimoji="1" lang="en-US" altLang="zh-CN" sz="1600">
                  <a:latin typeface="+mj-ea"/>
                  <a:ea typeface="+mj-ea"/>
                </a:rPr>
                <a:t>4</a:t>
              </a:r>
            </a:p>
            <a:p>
              <a:pPr eaLnBrk="0" hangingPunct="0">
                <a:lnSpc>
                  <a:spcPct val="150000"/>
                </a:lnSpc>
              </a:pPr>
              <a:r>
                <a:rPr kumimoji="1" lang="en-US" altLang="zh-CN" sz="1600">
                  <a:latin typeface="+mj-ea"/>
                  <a:ea typeface="+mj-ea"/>
                </a:rPr>
                <a:t>3</a:t>
              </a:r>
            </a:p>
            <a:p>
              <a:pPr eaLnBrk="0" hangingPunct="0">
                <a:lnSpc>
                  <a:spcPct val="150000"/>
                </a:lnSpc>
              </a:pPr>
              <a:r>
                <a:rPr kumimoji="1" lang="en-US" altLang="zh-CN" sz="1600">
                  <a:latin typeface="+mj-ea"/>
                  <a:ea typeface="+mj-ea"/>
                </a:rPr>
                <a:t>2</a:t>
              </a:r>
            </a:p>
            <a:p>
              <a:pPr eaLnBrk="0" hangingPunct="0">
                <a:lnSpc>
                  <a:spcPct val="150000"/>
                </a:lnSpc>
              </a:pPr>
              <a:r>
                <a:rPr kumimoji="1" lang="en-US" altLang="zh-CN" sz="1600">
                  <a:latin typeface="+mj-ea"/>
                  <a:ea typeface="+mj-ea"/>
                </a:rPr>
                <a:t>1</a:t>
              </a:r>
            </a:p>
          </p:txBody>
        </p:sp>
        <p:grpSp>
          <p:nvGrpSpPr>
            <p:cNvPr id="14" name="Group 320"/>
            <p:cNvGrpSpPr>
              <a:grpSpLocks/>
            </p:cNvGrpSpPr>
            <p:nvPr/>
          </p:nvGrpSpPr>
          <p:grpSpPr bwMode="auto">
            <a:xfrm>
              <a:off x="2894013" y="2468563"/>
              <a:ext cx="1062037" cy="1419225"/>
              <a:chOff x="2017" y="1543"/>
              <a:chExt cx="619" cy="922"/>
            </a:xfrm>
          </p:grpSpPr>
          <p:sp>
            <p:nvSpPr>
              <p:cNvPr id="15" name="Rectangle 321"/>
              <p:cNvSpPr>
                <a:spLocks noChangeArrowheads="1"/>
              </p:cNvSpPr>
              <p:nvPr/>
            </p:nvSpPr>
            <p:spPr bwMode="auto">
              <a:xfrm>
                <a:off x="2017" y="1543"/>
                <a:ext cx="619" cy="922"/>
              </a:xfrm>
              <a:prstGeom prst="rect">
                <a:avLst/>
              </a:prstGeom>
              <a:solidFill>
                <a:srgbClr val="CC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6" name="Line 322"/>
              <p:cNvSpPr>
                <a:spLocks noChangeShapeType="1"/>
              </p:cNvSpPr>
              <p:nvPr/>
            </p:nvSpPr>
            <p:spPr bwMode="auto">
              <a:xfrm>
                <a:off x="2017" y="1845"/>
                <a:ext cx="619"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7" name="Line 323"/>
              <p:cNvSpPr>
                <a:spLocks noChangeShapeType="1"/>
              </p:cNvSpPr>
              <p:nvPr/>
            </p:nvSpPr>
            <p:spPr bwMode="auto">
              <a:xfrm>
                <a:off x="2017" y="2157"/>
                <a:ext cx="619"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sp>
          <p:nvSpPr>
            <p:cNvPr id="18" name="Line 325"/>
            <p:cNvSpPr>
              <a:spLocks noChangeShapeType="1"/>
            </p:cNvSpPr>
            <p:nvPr/>
          </p:nvSpPr>
          <p:spPr bwMode="auto">
            <a:xfrm>
              <a:off x="7429500" y="2935288"/>
              <a:ext cx="14509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9" name="Line 326"/>
            <p:cNvSpPr>
              <a:spLocks noChangeShapeType="1"/>
            </p:cNvSpPr>
            <p:nvPr/>
          </p:nvSpPr>
          <p:spPr bwMode="auto">
            <a:xfrm>
              <a:off x="7429500" y="3414713"/>
              <a:ext cx="14509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0" name="Rectangle 327"/>
            <p:cNvSpPr>
              <a:spLocks noChangeArrowheads="1"/>
            </p:cNvSpPr>
            <p:nvPr/>
          </p:nvSpPr>
          <p:spPr bwMode="auto">
            <a:xfrm>
              <a:off x="7434263" y="2011363"/>
              <a:ext cx="1447800" cy="447675"/>
            </a:xfrm>
            <a:prstGeom prst="rect">
              <a:avLst/>
            </a:prstGeom>
            <a:solidFill>
              <a:srgbClr val="99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nvGrpSpPr>
            <p:cNvPr id="21" name="Group 328"/>
            <p:cNvGrpSpPr>
              <a:grpSpLocks/>
            </p:cNvGrpSpPr>
            <p:nvPr/>
          </p:nvGrpSpPr>
          <p:grpSpPr bwMode="auto">
            <a:xfrm>
              <a:off x="5087938" y="2468563"/>
              <a:ext cx="1062037" cy="1419225"/>
              <a:chOff x="3295" y="1543"/>
              <a:chExt cx="619" cy="922"/>
            </a:xfrm>
          </p:grpSpPr>
          <p:sp>
            <p:nvSpPr>
              <p:cNvPr id="22" name="Rectangle 329"/>
              <p:cNvSpPr>
                <a:spLocks noChangeArrowheads="1"/>
              </p:cNvSpPr>
              <p:nvPr/>
            </p:nvSpPr>
            <p:spPr bwMode="auto">
              <a:xfrm>
                <a:off x="3295" y="1543"/>
                <a:ext cx="619" cy="922"/>
              </a:xfrm>
              <a:prstGeom prst="rect">
                <a:avLst/>
              </a:prstGeom>
              <a:solidFill>
                <a:srgbClr val="CC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3" name="Line 330"/>
              <p:cNvSpPr>
                <a:spLocks noChangeShapeType="1"/>
              </p:cNvSpPr>
              <p:nvPr/>
            </p:nvSpPr>
            <p:spPr bwMode="auto">
              <a:xfrm>
                <a:off x="3295" y="1845"/>
                <a:ext cx="61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4" name="Line 331"/>
              <p:cNvSpPr>
                <a:spLocks noChangeShapeType="1"/>
              </p:cNvSpPr>
              <p:nvPr/>
            </p:nvSpPr>
            <p:spPr bwMode="auto">
              <a:xfrm>
                <a:off x="3295" y="2157"/>
                <a:ext cx="61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sp>
          <p:nvSpPr>
            <p:cNvPr id="25" name="Rectangle 332"/>
            <p:cNvSpPr>
              <a:spLocks noChangeArrowheads="1"/>
            </p:cNvSpPr>
            <p:nvPr/>
          </p:nvSpPr>
          <p:spPr bwMode="auto">
            <a:xfrm>
              <a:off x="2498725" y="1666875"/>
              <a:ext cx="4089400"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运输层提供应用进程</a:t>
              </a:r>
              <a:r>
                <a:rPr kumimoji="1" lang="zh-CN" altLang="zh-CN" sz="1600">
                  <a:latin typeface="+mj-ea"/>
                  <a:ea typeface="+mj-ea"/>
                </a:rPr>
                <a:t>间的逻辑</a:t>
              </a:r>
              <a:r>
                <a:rPr kumimoji="1" lang="zh-CN" altLang="en-US" sz="1600">
                  <a:latin typeface="+mj-ea"/>
                  <a:ea typeface="+mj-ea"/>
                </a:rPr>
                <a:t>通信</a:t>
              </a:r>
            </a:p>
          </p:txBody>
        </p:sp>
        <p:sp>
          <p:nvSpPr>
            <p:cNvPr id="26" name="Rectangle 333"/>
            <p:cNvSpPr>
              <a:spLocks noChangeArrowheads="1"/>
            </p:cNvSpPr>
            <p:nvPr/>
          </p:nvSpPr>
          <p:spPr bwMode="auto">
            <a:xfrm>
              <a:off x="180975" y="4673600"/>
              <a:ext cx="1447800" cy="885825"/>
            </a:xfrm>
            <a:prstGeom prst="rect">
              <a:avLst/>
            </a:prstGeom>
            <a:solidFill>
              <a:srgbClr val="FFFF99"/>
            </a:solidFill>
            <a:ln w="19050">
              <a:solidFill>
                <a:srgbClr val="333399"/>
              </a:solidFill>
              <a:miter lim="800000"/>
              <a:headEnd/>
              <a:tailEnd/>
            </a:ln>
            <a:effectLst>
              <a:outerShdw dist="35921" dir="2700000" algn="ctr" rotWithShape="0">
                <a:schemeClr val="bg2"/>
              </a:outerShdw>
            </a:effectLst>
          </p:spPr>
          <p:txBody>
            <a:bodyPr wrap="none" anchor="ctr"/>
            <a:lstStyle/>
            <a:p>
              <a:endParaRPr lang="zh-CN" altLang="en-US" sz="1600">
                <a:latin typeface="+mj-ea"/>
                <a:ea typeface="+mj-ea"/>
              </a:endParaRPr>
            </a:p>
          </p:txBody>
        </p:sp>
        <p:sp>
          <p:nvSpPr>
            <p:cNvPr id="27" name="Freeform 334"/>
            <p:cNvSpPr>
              <a:spLocks/>
            </p:cNvSpPr>
            <p:nvPr/>
          </p:nvSpPr>
          <p:spPr bwMode="auto">
            <a:xfrm>
              <a:off x="976313" y="4967288"/>
              <a:ext cx="655637" cy="165100"/>
            </a:xfrm>
            <a:custGeom>
              <a:avLst/>
              <a:gdLst>
                <a:gd name="T0" fmla="*/ 0 w 382"/>
                <a:gd name="T1" fmla="*/ 0 h 277"/>
                <a:gd name="T2" fmla="*/ 9 w 382"/>
                <a:gd name="T3" fmla="*/ 0 h 277"/>
                <a:gd name="T4" fmla="*/ 18 w 382"/>
                <a:gd name="T5" fmla="*/ 6 h 277"/>
                <a:gd name="T6" fmla="*/ 27 w 382"/>
                <a:gd name="T7" fmla="*/ 6 h 277"/>
                <a:gd name="T8" fmla="*/ 36 w 382"/>
                <a:gd name="T9" fmla="*/ 9 h 277"/>
                <a:gd name="T10" fmla="*/ 48 w 382"/>
                <a:gd name="T11" fmla="*/ 12 h 277"/>
                <a:gd name="T12" fmla="*/ 57 w 382"/>
                <a:gd name="T13" fmla="*/ 15 h 277"/>
                <a:gd name="T14" fmla="*/ 66 w 382"/>
                <a:gd name="T15" fmla="*/ 18 h 277"/>
                <a:gd name="T16" fmla="*/ 75 w 382"/>
                <a:gd name="T17" fmla="*/ 21 h 277"/>
                <a:gd name="T18" fmla="*/ 84 w 382"/>
                <a:gd name="T19" fmla="*/ 24 h 277"/>
                <a:gd name="T20" fmla="*/ 93 w 382"/>
                <a:gd name="T21" fmla="*/ 30 h 277"/>
                <a:gd name="T22" fmla="*/ 102 w 382"/>
                <a:gd name="T23" fmla="*/ 33 h 277"/>
                <a:gd name="T24" fmla="*/ 111 w 382"/>
                <a:gd name="T25" fmla="*/ 36 h 277"/>
                <a:gd name="T26" fmla="*/ 120 w 382"/>
                <a:gd name="T27" fmla="*/ 42 h 277"/>
                <a:gd name="T28" fmla="*/ 132 w 382"/>
                <a:gd name="T29" fmla="*/ 45 h 277"/>
                <a:gd name="T30" fmla="*/ 144 w 382"/>
                <a:gd name="T31" fmla="*/ 54 h 277"/>
                <a:gd name="T32" fmla="*/ 153 w 382"/>
                <a:gd name="T33" fmla="*/ 57 h 277"/>
                <a:gd name="T34" fmla="*/ 162 w 382"/>
                <a:gd name="T35" fmla="*/ 66 h 277"/>
                <a:gd name="T36" fmla="*/ 171 w 382"/>
                <a:gd name="T37" fmla="*/ 66 h 277"/>
                <a:gd name="T38" fmla="*/ 180 w 382"/>
                <a:gd name="T39" fmla="*/ 72 h 277"/>
                <a:gd name="T40" fmla="*/ 192 w 382"/>
                <a:gd name="T41" fmla="*/ 78 h 277"/>
                <a:gd name="T42" fmla="*/ 213 w 382"/>
                <a:gd name="T43" fmla="*/ 84 h 277"/>
                <a:gd name="T44" fmla="*/ 225 w 382"/>
                <a:gd name="T45" fmla="*/ 90 h 277"/>
                <a:gd name="T46" fmla="*/ 234 w 382"/>
                <a:gd name="T47" fmla="*/ 96 h 277"/>
                <a:gd name="T48" fmla="*/ 243 w 382"/>
                <a:gd name="T49" fmla="*/ 105 h 277"/>
                <a:gd name="T50" fmla="*/ 252 w 382"/>
                <a:gd name="T51" fmla="*/ 111 h 277"/>
                <a:gd name="T52" fmla="*/ 261 w 382"/>
                <a:gd name="T53" fmla="*/ 117 h 277"/>
                <a:gd name="T54" fmla="*/ 267 w 382"/>
                <a:gd name="T55" fmla="*/ 126 h 277"/>
                <a:gd name="T56" fmla="*/ 276 w 382"/>
                <a:gd name="T57" fmla="*/ 132 h 277"/>
                <a:gd name="T58" fmla="*/ 285 w 382"/>
                <a:gd name="T59" fmla="*/ 138 h 277"/>
                <a:gd name="T60" fmla="*/ 294 w 382"/>
                <a:gd name="T61" fmla="*/ 144 h 277"/>
                <a:gd name="T62" fmla="*/ 300 w 382"/>
                <a:gd name="T63" fmla="*/ 153 h 277"/>
                <a:gd name="T64" fmla="*/ 303 w 382"/>
                <a:gd name="T65" fmla="*/ 162 h 277"/>
                <a:gd name="T66" fmla="*/ 312 w 382"/>
                <a:gd name="T67" fmla="*/ 168 h 277"/>
                <a:gd name="T68" fmla="*/ 321 w 382"/>
                <a:gd name="T69" fmla="*/ 177 h 277"/>
                <a:gd name="T70" fmla="*/ 333 w 382"/>
                <a:gd name="T71" fmla="*/ 186 h 277"/>
                <a:gd name="T72" fmla="*/ 345 w 382"/>
                <a:gd name="T73" fmla="*/ 195 h 277"/>
                <a:gd name="T74" fmla="*/ 348 w 382"/>
                <a:gd name="T75" fmla="*/ 204 h 277"/>
                <a:gd name="T76" fmla="*/ 357 w 382"/>
                <a:gd name="T77" fmla="*/ 210 h 277"/>
                <a:gd name="T78" fmla="*/ 360 w 382"/>
                <a:gd name="T79" fmla="*/ 219 h 277"/>
                <a:gd name="T80" fmla="*/ 366 w 382"/>
                <a:gd name="T81" fmla="*/ 228 h 277"/>
                <a:gd name="T82" fmla="*/ 369 w 382"/>
                <a:gd name="T83" fmla="*/ 237 h 277"/>
                <a:gd name="T84" fmla="*/ 372 w 382"/>
                <a:gd name="T85" fmla="*/ 246 h 277"/>
                <a:gd name="T86" fmla="*/ 372 w 382"/>
                <a:gd name="T87" fmla="*/ 258 h 277"/>
                <a:gd name="T88" fmla="*/ 378 w 382"/>
                <a:gd name="T89" fmla="*/ 267 h 277"/>
                <a:gd name="T90" fmla="*/ 381 w 382"/>
                <a:gd name="T91" fmla="*/ 27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2" h="277">
                  <a:moveTo>
                    <a:pt x="0" y="0"/>
                  </a:moveTo>
                  <a:lnTo>
                    <a:pt x="9" y="0"/>
                  </a:lnTo>
                  <a:lnTo>
                    <a:pt x="18" y="6"/>
                  </a:lnTo>
                  <a:lnTo>
                    <a:pt x="27" y="6"/>
                  </a:lnTo>
                  <a:lnTo>
                    <a:pt x="36" y="9"/>
                  </a:lnTo>
                  <a:lnTo>
                    <a:pt x="48" y="12"/>
                  </a:lnTo>
                  <a:lnTo>
                    <a:pt x="57" y="15"/>
                  </a:lnTo>
                  <a:lnTo>
                    <a:pt x="66" y="18"/>
                  </a:lnTo>
                  <a:lnTo>
                    <a:pt x="75" y="21"/>
                  </a:lnTo>
                  <a:lnTo>
                    <a:pt x="84" y="24"/>
                  </a:lnTo>
                  <a:lnTo>
                    <a:pt x="93" y="30"/>
                  </a:lnTo>
                  <a:lnTo>
                    <a:pt x="102" y="33"/>
                  </a:lnTo>
                  <a:lnTo>
                    <a:pt x="111" y="36"/>
                  </a:lnTo>
                  <a:lnTo>
                    <a:pt x="120" y="42"/>
                  </a:lnTo>
                  <a:lnTo>
                    <a:pt x="132" y="45"/>
                  </a:lnTo>
                  <a:lnTo>
                    <a:pt x="144" y="54"/>
                  </a:lnTo>
                  <a:lnTo>
                    <a:pt x="153" y="57"/>
                  </a:lnTo>
                  <a:lnTo>
                    <a:pt x="162" y="66"/>
                  </a:lnTo>
                  <a:lnTo>
                    <a:pt x="171" y="66"/>
                  </a:lnTo>
                  <a:lnTo>
                    <a:pt x="180" y="72"/>
                  </a:lnTo>
                  <a:lnTo>
                    <a:pt x="192" y="78"/>
                  </a:lnTo>
                  <a:lnTo>
                    <a:pt x="213" y="84"/>
                  </a:lnTo>
                  <a:lnTo>
                    <a:pt x="225" y="90"/>
                  </a:lnTo>
                  <a:lnTo>
                    <a:pt x="234" y="96"/>
                  </a:lnTo>
                  <a:lnTo>
                    <a:pt x="243" y="105"/>
                  </a:lnTo>
                  <a:lnTo>
                    <a:pt x="252" y="111"/>
                  </a:lnTo>
                  <a:lnTo>
                    <a:pt x="261" y="117"/>
                  </a:lnTo>
                  <a:lnTo>
                    <a:pt x="267" y="126"/>
                  </a:lnTo>
                  <a:lnTo>
                    <a:pt x="276" y="132"/>
                  </a:lnTo>
                  <a:lnTo>
                    <a:pt x="285" y="138"/>
                  </a:lnTo>
                  <a:lnTo>
                    <a:pt x="294" y="144"/>
                  </a:lnTo>
                  <a:lnTo>
                    <a:pt x="300" y="153"/>
                  </a:lnTo>
                  <a:lnTo>
                    <a:pt x="303" y="162"/>
                  </a:lnTo>
                  <a:lnTo>
                    <a:pt x="312" y="168"/>
                  </a:lnTo>
                  <a:lnTo>
                    <a:pt x="321" y="177"/>
                  </a:lnTo>
                  <a:lnTo>
                    <a:pt x="333" y="186"/>
                  </a:lnTo>
                  <a:lnTo>
                    <a:pt x="345" y="195"/>
                  </a:lnTo>
                  <a:lnTo>
                    <a:pt x="348" y="204"/>
                  </a:lnTo>
                  <a:lnTo>
                    <a:pt x="357" y="210"/>
                  </a:lnTo>
                  <a:lnTo>
                    <a:pt x="360" y="219"/>
                  </a:lnTo>
                  <a:lnTo>
                    <a:pt x="366" y="228"/>
                  </a:lnTo>
                  <a:lnTo>
                    <a:pt x="369" y="237"/>
                  </a:lnTo>
                  <a:lnTo>
                    <a:pt x="372" y="246"/>
                  </a:lnTo>
                  <a:lnTo>
                    <a:pt x="372" y="258"/>
                  </a:lnTo>
                  <a:lnTo>
                    <a:pt x="378" y="267"/>
                  </a:lnTo>
                  <a:lnTo>
                    <a:pt x="381" y="27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8" name="Freeform 335"/>
            <p:cNvSpPr>
              <a:spLocks/>
            </p:cNvSpPr>
            <p:nvPr/>
          </p:nvSpPr>
          <p:spPr bwMode="auto">
            <a:xfrm>
              <a:off x="914400" y="5154613"/>
              <a:ext cx="712788" cy="184150"/>
            </a:xfrm>
            <a:custGeom>
              <a:avLst/>
              <a:gdLst>
                <a:gd name="T0" fmla="*/ 0 w 334"/>
                <a:gd name="T1" fmla="*/ 243 h 244"/>
                <a:gd name="T2" fmla="*/ 12 w 334"/>
                <a:gd name="T3" fmla="*/ 243 h 244"/>
                <a:gd name="T4" fmla="*/ 31 w 334"/>
                <a:gd name="T5" fmla="*/ 237 h 244"/>
                <a:gd name="T6" fmla="*/ 40 w 334"/>
                <a:gd name="T7" fmla="*/ 234 h 244"/>
                <a:gd name="T8" fmla="*/ 49 w 334"/>
                <a:gd name="T9" fmla="*/ 231 h 244"/>
                <a:gd name="T10" fmla="*/ 59 w 334"/>
                <a:gd name="T11" fmla="*/ 225 h 244"/>
                <a:gd name="T12" fmla="*/ 71 w 334"/>
                <a:gd name="T13" fmla="*/ 222 h 244"/>
                <a:gd name="T14" fmla="*/ 80 w 334"/>
                <a:gd name="T15" fmla="*/ 216 h 244"/>
                <a:gd name="T16" fmla="*/ 89 w 334"/>
                <a:gd name="T17" fmla="*/ 210 h 244"/>
                <a:gd name="T18" fmla="*/ 99 w 334"/>
                <a:gd name="T19" fmla="*/ 204 h 244"/>
                <a:gd name="T20" fmla="*/ 108 w 334"/>
                <a:gd name="T21" fmla="*/ 198 h 244"/>
                <a:gd name="T22" fmla="*/ 117 w 334"/>
                <a:gd name="T23" fmla="*/ 195 h 244"/>
                <a:gd name="T24" fmla="*/ 126 w 334"/>
                <a:gd name="T25" fmla="*/ 189 h 244"/>
                <a:gd name="T26" fmla="*/ 136 w 334"/>
                <a:gd name="T27" fmla="*/ 183 h 244"/>
                <a:gd name="T28" fmla="*/ 145 w 334"/>
                <a:gd name="T29" fmla="*/ 177 h 244"/>
                <a:gd name="T30" fmla="*/ 154 w 334"/>
                <a:gd name="T31" fmla="*/ 174 h 244"/>
                <a:gd name="T32" fmla="*/ 163 w 334"/>
                <a:gd name="T33" fmla="*/ 171 h 244"/>
                <a:gd name="T34" fmla="*/ 173 w 334"/>
                <a:gd name="T35" fmla="*/ 165 h 244"/>
                <a:gd name="T36" fmla="*/ 182 w 334"/>
                <a:gd name="T37" fmla="*/ 162 h 244"/>
                <a:gd name="T38" fmla="*/ 194 w 334"/>
                <a:gd name="T39" fmla="*/ 156 h 244"/>
                <a:gd name="T40" fmla="*/ 207 w 334"/>
                <a:gd name="T41" fmla="*/ 150 h 244"/>
                <a:gd name="T42" fmla="*/ 213 w 334"/>
                <a:gd name="T43" fmla="*/ 141 h 244"/>
                <a:gd name="T44" fmla="*/ 222 w 334"/>
                <a:gd name="T45" fmla="*/ 138 h 244"/>
                <a:gd name="T46" fmla="*/ 231 w 334"/>
                <a:gd name="T47" fmla="*/ 129 h 244"/>
                <a:gd name="T48" fmla="*/ 241 w 334"/>
                <a:gd name="T49" fmla="*/ 120 h 244"/>
                <a:gd name="T50" fmla="*/ 247 w 334"/>
                <a:gd name="T51" fmla="*/ 111 h 244"/>
                <a:gd name="T52" fmla="*/ 256 w 334"/>
                <a:gd name="T53" fmla="*/ 102 h 244"/>
                <a:gd name="T54" fmla="*/ 259 w 334"/>
                <a:gd name="T55" fmla="*/ 93 h 244"/>
                <a:gd name="T56" fmla="*/ 268 w 334"/>
                <a:gd name="T57" fmla="*/ 87 h 244"/>
                <a:gd name="T58" fmla="*/ 271 w 334"/>
                <a:gd name="T59" fmla="*/ 78 h 244"/>
                <a:gd name="T60" fmla="*/ 278 w 334"/>
                <a:gd name="T61" fmla="*/ 69 h 244"/>
                <a:gd name="T62" fmla="*/ 284 w 334"/>
                <a:gd name="T63" fmla="*/ 60 h 244"/>
                <a:gd name="T64" fmla="*/ 290 w 334"/>
                <a:gd name="T65" fmla="*/ 51 h 244"/>
                <a:gd name="T66" fmla="*/ 293 w 334"/>
                <a:gd name="T67" fmla="*/ 42 h 244"/>
                <a:gd name="T68" fmla="*/ 299 w 334"/>
                <a:gd name="T69" fmla="*/ 33 h 244"/>
                <a:gd name="T70" fmla="*/ 308 w 334"/>
                <a:gd name="T71" fmla="*/ 27 h 244"/>
                <a:gd name="T72" fmla="*/ 311 w 334"/>
                <a:gd name="T73" fmla="*/ 18 h 244"/>
                <a:gd name="T74" fmla="*/ 321 w 334"/>
                <a:gd name="T75" fmla="*/ 15 h 244"/>
                <a:gd name="T76" fmla="*/ 324 w 334"/>
                <a:gd name="T77" fmla="*/ 6 h 244"/>
                <a:gd name="T78" fmla="*/ 333 w 334"/>
                <a:gd name="T7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4" h="244">
                  <a:moveTo>
                    <a:pt x="0" y="243"/>
                  </a:moveTo>
                  <a:lnTo>
                    <a:pt x="12" y="243"/>
                  </a:lnTo>
                  <a:lnTo>
                    <a:pt x="31" y="237"/>
                  </a:lnTo>
                  <a:lnTo>
                    <a:pt x="40" y="234"/>
                  </a:lnTo>
                  <a:lnTo>
                    <a:pt x="49" y="231"/>
                  </a:lnTo>
                  <a:lnTo>
                    <a:pt x="59" y="225"/>
                  </a:lnTo>
                  <a:lnTo>
                    <a:pt x="71" y="222"/>
                  </a:lnTo>
                  <a:lnTo>
                    <a:pt x="80" y="216"/>
                  </a:lnTo>
                  <a:lnTo>
                    <a:pt x="89" y="210"/>
                  </a:lnTo>
                  <a:lnTo>
                    <a:pt x="99" y="204"/>
                  </a:lnTo>
                  <a:lnTo>
                    <a:pt x="108" y="198"/>
                  </a:lnTo>
                  <a:lnTo>
                    <a:pt x="117" y="195"/>
                  </a:lnTo>
                  <a:lnTo>
                    <a:pt x="126" y="189"/>
                  </a:lnTo>
                  <a:lnTo>
                    <a:pt x="136" y="183"/>
                  </a:lnTo>
                  <a:lnTo>
                    <a:pt x="145" y="177"/>
                  </a:lnTo>
                  <a:lnTo>
                    <a:pt x="154" y="174"/>
                  </a:lnTo>
                  <a:lnTo>
                    <a:pt x="163" y="171"/>
                  </a:lnTo>
                  <a:lnTo>
                    <a:pt x="173" y="165"/>
                  </a:lnTo>
                  <a:lnTo>
                    <a:pt x="182" y="162"/>
                  </a:lnTo>
                  <a:lnTo>
                    <a:pt x="194" y="156"/>
                  </a:lnTo>
                  <a:lnTo>
                    <a:pt x="207" y="150"/>
                  </a:lnTo>
                  <a:lnTo>
                    <a:pt x="213" y="141"/>
                  </a:lnTo>
                  <a:lnTo>
                    <a:pt x="222" y="138"/>
                  </a:lnTo>
                  <a:lnTo>
                    <a:pt x="231" y="129"/>
                  </a:lnTo>
                  <a:lnTo>
                    <a:pt x="241" y="120"/>
                  </a:lnTo>
                  <a:lnTo>
                    <a:pt x="247" y="111"/>
                  </a:lnTo>
                  <a:lnTo>
                    <a:pt x="256" y="102"/>
                  </a:lnTo>
                  <a:lnTo>
                    <a:pt x="259" y="93"/>
                  </a:lnTo>
                  <a:lnTo>
                    <a:pt x="268" y="87"/>
                  </a:lnTo>
                  <a:lnTo>
                    <a:pt x="271" y="78"/>
                  </a:lnTo>
                  <a:lnTo>
                    <a:pt x="278" y="69"/>
                  </a:lnTo>
                  <a:lnTo>
                    <a:pt x="284" y="60"/>
                  </a:lnTo>
                  <a:lnTo>
                    <a:pt x="290" y="51"/>
                  </a:lnTo>
                  <a:lnTo>
                    <a:pt x="293" y="42"/>
                  </a:lnTo>
                  <a:lnTo>
                    <a:pt x="299" y="33"/>
                  </a:lnTo>
                  <a:lnTo>
                    <a:pt x="308" y="27"/>
                  </a:lnTo>
                  <a:lnTo>
                    <a:pt x="311" y="18"/>
                  </a:lnTo>
                  <a:lnTo>
                    <a:pt x="321" y="15"/>
                  </a:lnTo>
                  <a:lnTo>
                    <a:pt x="324" y="6"/>
                  </a:lnTo>
                  <a:lnTo>
                    <a:pt x="333"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9" name="Rectangle 336"/>
            <p:cNvSpPr>
              <a:spLocks noChangeArrowheads="1"/>
            </p:cNvSpPr>
            <p:nvPr/>
          </p:nvSpPr>
          <p:spPr bwMode="auto">
            <a:xfrm>
              <a:off x="411163" y="4306887"/>
              <a:ext cx="953533"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主机 </a:t>
              </a:r>
              <a:r>
                <a:rPr kumimoji="1" lang="en-US" altLang="zh-CN" sz="1600">
                  <a:latin typeface="+mj-ea"/>
                  <a:ea typeface="+mj-ea"/>
                </a:rPr>
                <a:t>A</a:t>
              </a:r>
            </a:p>
          </p:txBody>
        </p:sp>
        <p:sp>
          <p:nvSpPr>
            <p:cNvPr id="30" name="Rectangle 337"/>
            <p:cNvSpPr>
              <a:spLocks noChangeArrowheads="1"/>
            </p:cNvSpPr>
            <p:nvPr/>
          </p:nvSpPr>
          <p:spPr bwMode="auto">
            <a:xfrm>
              <a:off x="7654925" y="4306887"/>
              <a:ext cx="940131"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主机 </a:t>
              </a:r>
              <a:r>
                <a:rPr kumimoji="1" lang="en-US" altLang="zh-CN" sz="1600">
                  <a:latin typeface="+mj-ea"/>
                  <a:ea typeface="+mj-ea"/>
                </a:rPr>
                <a:t>B</a:t>
              </a:r>
            </a:p>
          </p:txBody>
        </p:sp>
        <p:sp>
          <p:nvSpPr>
            <p:cNvPr id="31" name="Freeform 338"/>
            <p:cNvSpPr>
              <a:spLocks/>
            </p:cNvSpPr>
            <p:nvPr/>
          </p:nvSpPr>
          <p:spPr bwMode="auto">
            <a:xfrm>
              <a:off x="873125" y="2459038"/>
              <a:ext cx="7332663" cy="1751012"/>
            </a:xfrm>
            <a:custGeom>
              <a:avLst/>
              <a:gdLst>
                <a:gd name="T0" fmla="*/ 0 w 4272"/>
                <a:gd name="T1" fmla="*/ 0 h 1138"/>
                <a:gd name="T2" fmla="*/ 0 w 4272"/>
                <a:gd name="T3" fmla="*/ 996 h 1138"/>
                <a:gd name="T4" fmla="*/ 9 w 4272"/>
                <a:gd name="T5" fmla="*/ 1056 h 1138"/>
                <a:gd name="T6" fmla="*/ 36 w 4272"/>
                <a:gd name="T7" fmla="*/ 1094 h 1138"/>
                <a:gd name="T8" fmla="*/ 75 w 4272"/>
                <a:gd name="T9" fmla="*/ 1110 h 1138"/>
                <a:gd name="T10" fmla="*/ 127 w 4272"/>
                <a:gd name="T11" fmla="*/ 1116 h 1138"/>
                <a:gd name="T12" fmla="*/ 1211 w 4272"/>
                <a:gd name="T13" fmla="*/ 1116 h 1138"/>
                <a:gd name="T14" fmla="*/ 1250 w 4272"/>
                <a:gd name="T15" fmla="*/ 1116 h 1138"/>
                <a:gd name="T16" fmla="*/ 1287 w 4272"/>
                <a:gd name="T17" fmla="*/ 1100 h 1138"/>
                <a:gd name="T18" fmla="*/ 1305 w 4272"/>
                <a:gd name="T19" fmla="*/ 1056 h 1138"/>
                <a:gd name="T20" fmla="*/ 1308 w 4272"/>
                <a:gd name="T21" fmla="*/ 1022 h 1138"/>
                <a:gd name="T22" fmla="*/ 1308 w 4272"/>
                <a:gd name="T23" fmla="*/ 307 h 1138"/>
                <a:gd name="T24" fmla="*/ 1311 w 4272"/>
                <a:gd name="T25" fmla="*/ 261 h 1138"/>
                <a:gd name="T26" fmla="*/ 1376 w 4272"/>
                <a:gd name="T27" fmla="*/ 191 h 1138"/>
                <a:gd name="T28" fmla="*/ 1620 w 4272"/>
                <a:gd name="T29" fmla="*/ 191 h 1138"/>
                <a:gd name="T30" fmla="*/ 1676 w 4272"/>
                <a:gd name="T31" fmla="*/ 252 h 1138"/>
                <a:gd name="T32" fmla="*/ 1680 w 4272"/>
                <a:gd name="T33" fmla="*/ 280 h 1138"/>
                <a:gd name="T34" fmla="*/ 1680 w 4272"/>
                <a:gd name="T35" fmla="*/ 1014 h 1138"/>
                <a:gd name="T36" fmla="*/ 1683 w 4272"/>
                <a:gd name="T37" fmla="*/ 1047 h 1138"/>
                <a:gd name="T38" fmla="*/ 1701 w 4272"/>
                <a:gd name="T39" fmla="*/ 1100 h 1138"/>
                <a:gd name="T40" fmla="*/ 1755 w 4272"/>
                <a:gd name="T41" fmla="*/ 1116 h 1138"/>
                <a:gd name="T42" fmla="*/ 1808 w 4272"/>
                <a:gd name="T43" fmla="*/ 1116 h 1138"/>
                <a:gd name="T44" fmla="*/ 2486 w 4272"/>
                <a:gd name="T45" fmla="*/ 1116 h 1138"/>
                <a:gd name="T46" fmla="*/ 2564 w 4272"/>
                <a:gd name="T47" fmla="*/ 1116 h 1138"/>
                <a:gd name="T48" fmla="*/ 2600 w 4272"/>
                <a:gd name="T49" fmla="*/ 1091 h 1138"/>
                <a:gd name="T50" fmla="*/ 2608 w 4272"/>
                <a:gd name="T51" fmla="*/ 999 h 1138"/>
                <a:gd name="T52" fmla="*/ 2608 w 4272"/>
                <a:gd name="T53" fmla="*/ 264 h 1138"/>
                <a:gd name="T54" fmla="*/ 2616 w 4272"/>
                <a:gd name="T55" fmla="*/ 227 h 1138"/>
                <a:gd name="T56" fmla="*/ 2676 w 4272"/>
                <a:gd name="T57" fmla="*/ 191 h 1138"/>
                <a:gd name="T58" fmla="*/ 2868 w 4272"/>
                <a:gd name="T59" fmla="*/ 195 h 1138"/>
                <a:gd name="T60" fmla="*/ 2928 w 4272"/>
                <a:gd name="T61" fmla="*/ 251 h 1138"/>
                <a:gd name="T62" fmla="*/ 2928 w 4272"/>
                <a:gd name="T63" fmla="*/ 280 h 1138"/>
                <a:gd name="T64" fmla="*/ 2928 w 4272"/>
                <a:gd name="T65" fmla="*/ 1002 h 1138"/>
                <a:gd name="T66" fmla="*/ 2944 w 4272"/>
                <a:gd name="T67" fmla="*/ 1087 h 1138"/>
                <a:gd name="T68" fmla="*/ 3014 w 4272"/>
                <a:gd name="T69" fmla="*/ 1116 h 1138"/>
                <a:gd name="T70" fmla="*/ 3071 w 4272"/>
                <a:gd name="T71" fmla="*/ 1116 h 1138"/>
                <a:gd name="T72" fmla="*/ 4117 w 4272"/>
                <a:gd name="T73" fmla="*/ 1116 h 1138"/>
                <a:gd name="T74" fmla="*/ 4190 w 4272"/>
                <a:gd name="T75" fmla="*/ 1116 h 1138"/>
                <a:gd name="T76" fmla="*/ 4251 w 4272"/>
                <a:gd name="T77" fmla="*/ 1097 h 1138"/>
                <a:gd name="T78" fmla="*/ 4269 w 4272"/>
                <a:gd name="T79" fmla="*/ 1044 h 1138"/>
                <a:gd name="T80" fmla="*/ 4271 w 4272"/>
                <a:gd name="T81" fmla="*/ 994 h 1138"/>
                <a:gd name="T82" fmla="*/ 4272 w 4272"/>
                <a:gd name="T83" fmla="*/ 0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2" h="1138">
                  <a:moveTo>
                    <a:pt x="0" y="0"/>
                  </a:moveTo>
                  <a:lnTo>
                    <a:pt x="0" y="996"/>
                  </a:lnTo>
                  <a:lnTo>
                    <a:pt x="9" y="1056"/>
                  </a:lnTo>
                  <a:lnTo>
                    <a:pt x="36" y="1094"/>
                  </a:lnTo>
                  <a:lnTo>
                    <a:pt x="75" y="1110"/>
                  </a:lnTo>
                  <a:lnTo>
                    <a:pt x="127" y="1116"/>
                  </a:lnTo>
                  <a:lnTo>
                    <a:pt x="1211" y="1116"/>
                  </a:lnTo>
                  <a:lnTo>
                    <a:pt x="1250" y="1116"/>
                  </a:lnTo>
                  <a:lnTo>
                    <a:pt x="1287" y="1100"/>
                  </a:lnTo>
                  <a:lnTo>
                    <a:pt x="1305" y="1056"/>
                  </a:lnTo>
                  <a:lnTo>
                    <a:pt x="1308" y="1022"/>
                  </a:lnTo>
                  <a:lnTo>
                    <a:pt x="1308" y="307"/>
                  </a:lnTo>
                  <a:lnTo>
                    <a:pt x="1311" y="261"/>
                  </a:lnTo>
                  <a:cubicBezTo>
                    <a:pt x="1322" y="241"/>
                    <a:pt x="1325" y="202"/>
                    <a:pt x="1376" y="191"/>
                  </a:cubicBezTo>
                  <a:cubicBezTo>
                    <a:pt x="1430" y="181"/>
                    <a:pt x="1567" y="182"/>
                    <a:pt x="1620" y="191"/>
                  </a:cubicBezTo>
                  <a:cubicBezTo>
                    <a:pt x="1673" y="200"/>
                    <a:pt x="1669" y="238"/>
                    <a:pt x="1676" y="252"/>
                  </a:cubicBezTo>
                  <a:lnTo>
                    <a:pt x="1680" y="280"/>
                  </a:lnTo>
                  <a:lnTo>
                    <a:pt x="1680" y="1014"/>
                  </a:lnTo>
                  <a:lnTo>
                    <a:pt x="1683" y="1047"/>
                  </a:lnTo>
                  <a:lnTo>
                    <a:pt x="1701" y="1100"/>
                  </a:lnTo>
                  <a:lnTo>
                    <a:pt x="1755" y="1116"/>
                  </a:lnTo>
                  <a:lnTo>
                    <a:pt x="1808" y="1116"/>
                  </a:lnTo>
                  <a:lnTo>
                    <a:pt x="2486" y="1116"/>
                  </a:lnTo>
                  <a:lnTo>
                    <a:pt x="2564" y="1116"/>
                  </a:lnTo>
                  <a:cubicBezTo>
                    <a:pt x="2583" y="1112"/>
                    <a:pt x="2593" y="1111"/>
                    <a:pt x="2600" y="1091"/>
                  </a:cubicBezTo>
                  <a:cubicBezTo>
                    <a:pt x="2607" y="1072"/>
                    <a:pt x="2610" y="1138"/>
                    <a:pt x="2608" y="999"/>
                  </a:cubicBezTo>
                  <a:lnTo>
                    <a:pt x="2608" y="264"/>
                  </a:lnTo>
                  <a:lnTo>
                    <a:pt x="2616" y="227"/>
                  </a:lnTo>
                  <a:cubicBezTo>
                    <a:pt x="2627" y="215"/>
                    <a:pt x="2634" y="196"/>
                    <a:pt x="2676" y="191"/>
                  </a:cubicBezTo>
                  <a:cubicBezTo>
                    <a:pt x="2721" y="184"/>
                    <a:pt x="2824" y="187"/>
                    <a:pt x="2868" y="195"/>
                  </a:cubicBezTo>
                  <a:cubicBezTo>
                    <a:pt x="2912" y="203"/>
                    <a:pt x="2925" y="238"/>
                    <a:pt x="2928" y="251"/>
                  </a:cubicBezTo>
                  <a:lnTo>
                    <a:pt x="2928" y="280"/>
                  </a:lnTo>
                  <a:cubicBezTo>
                    <a:pt x="2928" y="280"/>
                    <a:pt x="2925" y="867"/>
                    <a:pt x="2928" y="1002"/>
                  </a:cubicBezTo>
                  <a:cubicBezTo>
                    <a:pt x="2930" y="1136"/>
                    <a:pt x="2930" y="1068"/>
                    <a:pt x="2944" y="1087"/>
                  </a:cubicBezTo>
                  <a:cubicBezTo>
                    <a:pt x="2958" y="1107"/>
                    <a:pt x="2995" y="1113"/>
                    <a:pt x="3014" y="1116"/>
                  </a:cubicBezTo>
                  <a:lnTo>
                    <a:pt x="3071" y="1116"/>
                  </a:lnTo>
                  <a:lnTo>
                    <a:pt x="4117" y="1116"/>
                  </a:lnTo>
                  <a:lnTo>
                    <a:pt x="4190" y="1116"/>
                  </a:lnTo>
                  <a:lnTo>
                    <a:pt x="4251" y="1097"/>
                  </a:lnTo>
                  <a:lnTo>
                    <a:pt x="4269" y="1044"/>
                  </a:lnTo>
                  <a:lnTo>
                    <a:pt x="4271" y="994"/>
                  </a:lnTo>
                  <a:lnTo>
                    <a:pt x="4272" y="0"/>
                  </a:lnTo>
                </a:path>
              </a:pathLst>
            </a:custGeom>
            <a:noFill/>
            <a:ln w="76200" cap="flat" cmpd="sng">
              <a:solidFill>
                <a:srgbClr val="FF0000"/>
              </a:solidFill>
              <a:prstDash val="sysDot"/>
              <a:round/>
              <a:headEnd type="none" w="med"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2" name="Rectangle 339"/>
            <p:cNvSpPr>
              <a:spLocks noChangeArrowheads="1"/>
            </p:cNvSpPr>
            <p:nvPr/>
          </p:nvSpPr>
          <p:spPr bwMode="auto">
            <a:xfrm>
              <a:off x="1820863" y="1201738"/>
              <a:ext cx="1198619"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应用进程</a:t>
              </a:r>
            </a:p>
          </p:txBody>
        </p:sp>
        <p:sp>
          <p:nvSpPr>
            <p:cNvPr id="33" name="Freeform 340"/>
            <p:cNvSpPr>
              <a:spLocks/>
            </p:cNvSpPr>
            <p:nvPr/>
          </p:nvSpPr>
          <p:spPr bwMode="auto">
            <a:xfrm>
              <a:off x="7011988" y="1492250"/>
              <a:ext cx="538162" cy="161925"/>
            </a:xfrm>
            <a:custGeom>
              <a:avLst/>
              <a:gdLst>
                <a:gd name="T0" fmla="*/ 0 w 297"/>
                <a:gd name="T1" fmla="*/ 0 h 105"/>
                <a:gd name="T2" fmla="*/ 297 w 297"/>
                <a:gd name="T3" fmla="*/ 105 h 105"/>
              </a:gdLst>
              <a:ahLst/>
              <a:cxnLst>
                <a:cxn ang="0">
                  <a:pos x="T0" y="T1"/>
                </a:cxn>
                <a:cxn ang="0">
                  <a:pos x="T2" y="T3"/>
                </a:cxn>
              </a:cxnLst>
              <a:rect l="0" t="0" r="r" b="b"/>
              <a:pathLst>
                <a:path w="297" h="105">
                  <a:moveTo>
                    <a:pt x="0" y="0"/>
                  </a:moveTo>
                  <a:lnTo>
                    <a:pt x="297" y="105"/>
                  </a:lnTo>
                </a:path>
              </a:pathLst>
            </a:custGeom>
            <a:noFill/>
            <a:ln w="28575" cmpd="sng">
              <a:solidFill>
                <a:srgbClr val="333399"/>
              </a:solidFill>
              <a:round/>
              <a:headEn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4" name="Rectangle 341"/>
            <p:cNvSpPr>
              <a:spLocks noChangeArrowheads="1"/>
            </p:cNvSpPr>
            <p:nvPr/>
          </p:nvSpPr>
          <p:spPr bwMode="auto">
            <a:xfrm>
              <a:off x="5929313" y="1201738"/>
              <a:ext cx="1198619"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应用进程</a:t>
              </a:r>
            </a:p>
          </p:txBody>
        </p:sp>
        <p:sp>
          <p:nvSpPr>
            <p:cNvPr id="35" name="AutoShape 342"/>
            <p:cNvSpPr>
              <a:spLocks noChangeArrowheads="1"/>
            </p:cNvSpPr>
            <p:nvPr/>
          </p:nvSpPr>
          <p:spPr bwMode="auto">
            <a:xfrm>
              <a:off x="1609725" y="2016125"/>
              <a:ext cx="5815013" cy="368300"/>
            </a:xfrm>
            <a:prstGeom prst="leftRightArrow">
              <a:avLst>
                <a:gd name="adj1" fmla="val 59167"/>
                <a:gd name="adj2" fmla="val 215634"/>
              </a:avLst>
            </a:prstGeom>
            <a:solidFill>
              <a:srgbClr val="99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6" name="Rectangle 343"/>
            <p:cNvSpPr>
              <a:spLocks noChangeArrowheads="1"/>
            </p:cNvSpPr>
            <p:nvPr/>
          </p:nvSpPr>
          <p:spPr bwMode="auto">
            <a:xfrm>
              <a:off x="2947988" y="4586289"/>
              <a:ext cx="1169898"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路由器 </a:t>
              </a:r>
              <a:r>
                <a:rPr kumimoji="1" lang="en-US" altLang="zh-CN" sz="1600">
                  <a:latin typeface="+mj-ea"/>
                  <a:ea typeface="+mj-ea"/>
                </a:rPr>
                <a:t>1</a:t>
              </a:r>
            </a:p>
          </p:txBody>
        </p:sp>
        <p:pic>
          <p:nvPicPr>
            <p:cNvPr id="37" name="Picture 34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5775" y="4933950"/>
              <a:ext cx="7239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38" name="Rectangle 345"/>
            <p:cNvSpPr>
              <a:spLocks noChangeArrowheads="1"/>
            </p:cNvSpPr>
            <p:nvPr/>
          </p:nvSpPr>
          <p:spPr bwMode="auto">
            <a:xfrm>
              <a:off x="5154613" y="4586289"/>
              <a:ext cx="1169898"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路由器 </a:t>
              </a:r>
              <a:r>
                <a:rPr kumimoji="1" lang="en-US" altLang="zh-CN" sz="1600">
                  <a:latin typeface="+mj-ea"/>
                  <a:ea typeface="+mj-ea"/>
                </a:rPr>
                <a:t>2</a:t>
              </a:r>
            </a:p>
          </p:txBody>
        </p:sp>
        <p:sp>
          <p:nvSpPr>
            <p:cNvPr id="39" name="Oval 346"/>
            <p:cNvSpPr>
              <a:spLocks noChangeArrowheads="1"/>
            </p:cNvSpPr>
            <p:nvPr/>
          </p:nvSpPr>
          <p:spPr bwMode="auto">
            <a:xfrm>
              <a:off x="434975" y="4783138"/>
              <a:ext cx="631825" cy="314325"/>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0" name="Rectangle 347"/>
            <p:cNvSpPr>
              <a:spLocks noChangeArrowheads="1"/>
            </p:cNvSpPr>
            <p:nvPr/>
          </p:nvSpPr>
          <p:spPr bwMode="auto">
            <a:xfrm>
              <a:off x="479425" y="4732338"/>
              <a:ext cx="63377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1</a:t>
              </a:r>
              <a:endParaRPr kumimoji="1" lang="en-US" altLang="zh-CN" sz="1600">
                <a:latin typeface="+mj-ea"/>
                <a:ea typeface="+mj-ea"/>
              </a:endParaRPr>
            </a:p>
          </p:txBody>
        </p:sp>
        <p:sp>
          <p:nvSpPr>
            <p:cNvPr id="41" name="Oval 348"/>
            <p:cNvSpPr>
              <a:spLocks noChangeArrowheads="1"/>
            </p:cNvSpPr>
            <p:nvPr/>
          </p:nvSpPr>
          <p:spPr bwMode="auto">
            <a:xfrm>
              <a:off x="8128000" y="1376363"/>
              <a:ext cx="631825" cy="355600"/>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2" name="Line 349"/>
            <p:cNvSpPr>
              <a:spLocks noChangeShapeType="1"/>
            </p:cNvSpPr>
            <p:nvPr/>
          </p:nvSpPr>
          <p:spPr bwMode="auto">
            <a:xfrm rot="5400000">
              <a:off x="2941638" y="3409950"/>
              <a:ext cx="9461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3" name="Line 350"/>
            <p:cNvSpPr>
              <a:spLocks noChangeShapeType="1"/>
            </p:cNvSpPr>
            <p:nvPr/>
          </p:nvSpPr>
          <p:spPr bwMode="auto">
            <a:xfrm rot="5400000">
              <a:off x="5131594" y="3407569"/>
              <a:ext cx="95726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pic>
          <p:nvPicPr>
            <p:cNvPr id="44" name="Picture 35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25" y="4846638"/>
              <a:ext cx="9048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352"/>
            <p:cNvSpPr>
              <a:spLocks noChangeArrowheads="1"/>
            </p:cNvSpPr>
            <p:nvPr/>
          </p:nvSpPr>
          <p:spPr bwMode="auto">
            <a:xfrm>
              <a:off x="6340475" y="4927600"/>
              <a:ext cx="819503"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LAN</a:t>
              </a:r>
              <a:r>
                <a:rPr kumimoji="1" lang="en-US" altLang="zh-CN" sz="1600" baseline="-25000">
                  <a:latin typeface="+mj-ea"/>
                  <a:ea typeface="+mj-ea"/>
                </a:rPr>
                <a:t>2</a:t>
              </a:r>
              <a:endParaRPr kumimoji="1" lang="en-US" altLang="zh-CN" sz="1600">
                <a:latin typeface="+mj-ea"/>
                <a:ea typeface="+mj-ea"/>
              </a:endParaRPr>
            </a:p>
          </p:txBody>
        </p:sp>
        <p:pic>
          <p:nvPicPr>
            <p:cNvPr id="46" name="Picture 35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950" y="4846638"/>
              <a:ext cx="98901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354"/>
            <p:cNvSpPr>
              <a:spLocks noChangeArrowheads="1"/>
            </p:cNvSpPr>
            <p:nvPr/>
          </p:nvSpPr>
          <p:spPr bwMode="auto">
            <a:xfrm>
              <a:off x="4159250" y="4938713"/>
              <a:ext cx="829078"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WAN</a:t>
              </a:r>
            </a:p>
          </p:txBody>
        </p:sp>
        <p:sp>
          <p:nvSpPr>
            <p:cNvPr id="48" name="Oval 355"/>
            <p:cNvSpPr>
              <a:spLocks noChangeArrowheads="1"/>
            </p:cNvSpPr>
            <p:nvPr/>
          </p:nvSpPr>
          <p:spPr bwMode="auto">
            <a:xfrm>
              <a:off x="1552575" y="5067300"/>
              <a:ext cx="153988" cy="138113"/>
            </a:xfrm>
            <a:prstGeom prst="ellipse">
              <a:avLst/>
            </a:prstGeom>
            <a:solidFill>
              <a:schemeClr val="bg1"/>
            </a:solidFill>
            <a:ln w="2857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9" name="Oval 356"/>
            <p:cNvSpPr>
              <a:spLocks noChangeArrowheads="1"/>
            </p:cNvSpPr>
            <p:nvPr/>
          </p:nvSpPr>
          <p:spPr bwMode="auto">
            <a:xfrm>
              <a:off x="419100" y="5153025"/>
              <a:ext cx="633413" cy="314325"/>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0" name="Rectangle 357"/>
            <p:cNvSpPr>
              <a:spLocks noChangeArrowheads="1"/>
            </p:cNvSpPr>
            <p:nvPr/>
          </p:nvSpPr>
          <p:spPr bwMode="auto">
            <a:xfrm>
              <a:off x="438149" y="5102225"/>
              <a:ext cx="63377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2</a:t>
              </a:r>
              <a:endParaRPr kumimoji="1" lang="en-US" altLang="zh-CN" sz="1600">
                <a:latin typeface="+mj-ea"/>
                <a:ea typeface="+mj-ea"/>
              </a:endParaRPr>
            </a:p>
          </p:txBody>
        </p:sp>
        <p:sp>
          <p:nvSpPr>
            <p:cNvPr id="51" name="Rectangle 358"/>
            <p:cNvSpPr>
              <a:spLocks noChangeArrowheads="1"/>
            </p:cNvSpPr>
            <p:nvPr/>
          </p:nvSpPr>
          <p:spPr bwMode="auto">
            <a:xfrm flipH="1">
              <a:off x="7424738" y="4673600"/>
              <a:ext cx="1447800" cy="885825"/>
            </a:xfrm>
            <a:prstGeom prst="rect">
              <a:avLst/>
            </a:prstGeom>
            <a:solidFill>
              <a:srgbClr val="FFFF99"/>
            </a:solidFill>
            <a:ln w="19050">
              <a:solidFill>
                <a:srgbClr val="333399"/>
              </a:solidFill>
              <a:miter lim="800000"/>
              <a:headEnd/>
              <a:tailEnd/>
            </a:ln>
            <a:effectLst>
              <a:outerShdw dist="35921" dir="2700000" algn="ctr" rotWithShape="0">
                <a:schemeClr val="bg2"/>
              </a:outerShdw>
            </a:effectLst>
          </p:spPr>
          <p:txBody>
            <a:bodyPr wrap="none" anchor="ctr"/>
            <a:lstStyle/>
            <a:p>
              <a:endParaRPr lang="zh-CN" altLang="en-US" sz="1600">
                <a:latin typeface="+mj-ea"/>
                <a:ea typeface="+mj-ea"/>
              </a:endParaRPr>
            </a:p>
          </p:txBody>
        </p:sp>
        <p:sp>
          <p:nvSpPr>
            <p:cNvPr id="52" name="Freeform 359"/>
            <p:cNvSpPr>
              <a:spLocks/>
            </p:cNvSpPr>
            <p:nvPr/>
          </p:nvSpPr>
          <p:spPr bwMode="auto">
            <a:xfrm flipH="1">
              <a:off x="7424738" y="4967288"/>
              <a:ext cx="655637" cy="165100"/>
            </a:xfrm>
            <a:custGeom>
              <a:avLst/>
              <a:gdLst>
                <a:gd name="T0" fmla="*/ 0 w 382"/>
                <a:gd name="T1" fmla="*/ 0 h 277"/>
                <a:gd name="T2" fmla="*/ 9 w 382"/>
                <a:gd name="T3" fmla="*/ 0 h 277"/>
                <a:gd name="T4" fmla="*/ 18 w 382"/>
                <a:gd name="T5" fmla="*/ 6 h 277"/>
                <a:gd name="T6" fmla="*/ 27 w 382"/>
                <a:gd name="T7" fmla="*/ 6 h 277"/>
                <a:gd name="T8" fmla="*/ 36 w 382"/>
                <a:gd name="T9" fmla="*/ 9 h 277"/>
                <a:gd name="T10" fmla="*/ 48 w 382"/>
                <a:gd name="T11" fmla="*/ 12 h 277"/>
                <a:gd name="T12" fmla="*/ 57 w 382"/>
                <a:gd name="T13" fmla="*/ 15 h 277"/>
                <a:gd name="T14" fmla="*/ 66 w 382"/>
                <a:gd name="T15" fmla="*/ 18 h 277"/>
                <a:gd name="T16" fmla="*/ 75 w 382"/>
                <a:gd name="T17" fmla="*/ 21 h 277"/>
                <a:gd name="T18" fmla="*/ 84 w 382"/>
                <a:gd name="T19" fmla="*/ 24 h 277"/>
                <a:gd name="T20" fmla="*/ 93 w 382"/>
                <a:gd name="T21" fmla="*/ 30 h 277"/>
                <a:gd name="T22" fmla="*/ 102 w 382"/>
                <a:gd name="T23" fmla="*/ 33 h 277"/>
                <a:gd name="T24" fmla="*/ 111 w 382"/>
                <a:gd name="T25" fmla="*/ 36 h 277"/>
                <a:gd name="T26" fmla="*/ 120 w 382"/>
                <a:gd name="T27" fmla="*/ 42 h 277"/>
                <a:gd name="T28" fmla="*/ 132 w 382"/>
                <a:gd name="T29" fmla="*/ 45 h 277"/>
                <a:gd name="T30" fmla="*/ 144 w 382"/>
                <a:gd name="T31" fmla="*/ 54 h 277"/>
                <a:gd name="T32" fmla="*/ 153 w 382"/>
                <a:gd name="T33" fmla="*/ 57 h 277"/>
                <a:gd name="T34" fmla="*/ 162 w 382"/>
                <a:gd name="T35" fmla="*/ 66 h 277"/>
                <a:gd name="T36" fmla="*/ 171 w 382"/>
                <a:gd name="T37" fmla="*/ 66 h 277"/>
                <a:gd name="T38" fmla="*/ 180 w 382"/>
                <a:gd name="T39" fmla="*/ 72 h 277"/>
                <a:gd name="T40" fmla="*/ 192 w 382"/>
                <a:gd name="T41" fmla="*/ 78 h 277"/>
                <a:gd name="T42" fmla="*/ 213 w 382"/>
                <a:gd name="T43" fmla="*/ 84 h 277"/>
                <a:gd name="T44" fmla="*/ 225 w 382"/>
                <a:gd name="T45" fmla="*/ 90 h 277"/>
                <a:gd name="T46" fmla="*/ 234 w 382"/>
                <a:gd name="T47" fmla="*/ 96 h 277"/>
                <a:gd name="T48" fmla="*/ 243 w 382"/>
                <a:gd name="T49" fmla="*/ 105 h 277"/>
                <a:gd name="T50" fmla="*/ 252 w 382"/>
                <a:gd name="T51" fmla="*/ 111 h 277"/>
                <a:gd name="T52" fmla="*/ 261 w 382"/>
                <a:gd name="T53" fmla="*/ 117 h 277"/>
                <a:gd name="T54" fmla="*/ 267 w 382"/>
                <a:gd name="T55" fmla="*/ 126 h 277"/>
                <a:gd name="T56" fmla="*/ 276 w 382"/>
                <a:gd name="T57" fmla="*/ 132 h 277"/>
                <a:gd name="T58" fmla="*/ 285 w 382"/>
                <a:gd name="T59" fmla="*/ 138 h 277"/>
                <a:gd name="T60" fmla="*/ 294 w 382"/>
                <a:gd name="T61" fmla="*/ 144 h 277"/>
                <a:gd name="T62" fmla="*/ 300 w 382"/>
                <a:gd name="T63" fmla="*/ 153 h 277"/>
                <a:gd name="T64" fmla="*/ 303 w 382"/>
                <a:gd name="T65" fmla="*/ 162 h 277"/>
                <a:gd name="T66" fmla="*/ 312 w 382"/>
                <a:gd name="T67" fmla="*/ 168 h 277"/>
                <a:gd name="T68" fmla="*/ 321 w 382"/>
                <a:gd name="T69" fmla="*/ 177 h 277"/>
                <a:gd name="T70" fmla="*/ 333 w 382"/>
                <a:gd name="T71" fmla="*/ 186 h 277"/>
                <a:gd name="T72" fmla="*/ 345 w 382"/>
                <a:gd name="T73" fmla="*/ 195 h 277"/>
                <a:gd name="T74" fmla="*/ 348 w 382"/>
                <a:gd name="T75" fmla="*/ 204 h 277"/>
                <a:gd name="T76" fmla="*/ 357 w 382"/>
                <a:gd name="T77" fmla="*/ 210 h 277"/>
                <a:gd name="T78" fmla="*/ 360 w 382"/>
                <a:gd name="T79" fmla="*/ 219 h 277"/>
                <a:gd name="T80" fmla="*/ 366 w 382"/>
                <a:gd name="T81" fmla="*/ 228 h 277"/>
                <a:gd name="T82" fmla="*/ 369 w 382"/>
                <a:gd name="T83" fmla="*/ 237 h 277"/>
                <a:gd name="T84" fmla="*/ 372 w 382"/>
                <a:gd name="T85" fmla="*/ 246 h 277"/>
                <a:gd name="T86" fmla="*/ 372 w 382"/>
                <a:gd name="T87" fmla="*/ 258 h 277"/>
                <a:gd name="T88" fmla="*/ 378 w 382"/>
                <a:gd name="T89" fmla="*/ 267 h 277"/>
                <a:gd name="T90" fmla="*/ 381 w 382"/>
                <a:gd name="T91" fmla="*/ 27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2" h="277">
                  <a:moveTo>
                    <a:pt x="0" y="0"/>
                  </a:moveTo>
                  <a:lnTo>
                    <a:pt x="9" y="0"/>
                  </a:lnTo>
                  <a:lnTo>
                    <a:pt x="18" y="6"/>
                  </a:lnTo>
                  <a:lnTo>
                    <a:pt x="27" y="6"/>
                  </a:lnTo>
                  <a:lnTo>
                    <a:pt x="36" y="9"/>
                  </a:lnTo>
                  <a:lnTo>
                    <a:pt x="48" y="12"/>
                  </a:lnTo>
                  <a:lnTo>
                    <a:pt x="57" y="15"/>
                  </a:lnTo>
                  <a:lnTo>
                    <a:pt x="66" y="18"/>
                  </a:lnTo>
                  <a:lnTo>
                    <a:pt x="75" y="21"/>
                  </a:lnTo>
                  <a:lnTo>
                    <a:pt x="84" y="24"/>
                  </a:lnTo>
                  <a:lnTo>
                    <a:pt x="93" y="30"/>
                  </a:lnTo>
                  <a:lnTo>
                    <a:pt x="102" y="33"/>
                  </a:lnTo>
                  <a:lnTo>
                    <a:pt x="111" y="36"/>
                  </a:lnTo>
                  <a:lnTo>
                    <a:pt x="120" y="42"/>
                  </a:lnTo>
                  <a:lnTo>
                    <a:pt x="132" y="45"/>
                  </a:lnTo>
                  <a:lnTo>
                    <a:pt x="144" y="54"/>
                  </a:lnTo>
                  <a:lnTo>
                    <a:pt x="153" y="57"/>
                  </a:lnTo>
                  <a:lnTo>
                    <a:pt x="162" y="66"/>
                  </a:lnTo>
                  <a:lnTo>
                    <a:pt x="171" y="66"/>
                  </a:lnTo>
                  <a:lnTo>
                    <a:pt x="180" y="72"/>
                  </a:lnTo>
                  <a:lnTo>
                    <a:pt x="192" y="78"/>
                  </a:lnTo>
                  <a:lnTo>
                    <a:pt x="213" y="84"/>
                  </a:lnTo>
                  <a:lnTo>
                    <a:pt x="225" y="90"/>
                  </a:lnTo>
                  <a:lnTo>
                    <a:pt x="234" y="96"/>
                  </a:lnTo>
                  <a:lnTo>
                    <a:pt x="243" y="105"/>
                  </a:lnTo>
                  <a:lnTo>
                    <a:pt x="252" y="111"/>
                  </a:lnTo>
                  <a:lnTo>
                    <a:pt x="261" y="117"/>
                  </a:lnTo>
                  <a:lnTo>
                    <a:pt x="267" y="126"/>
                  </a:lnTo>
                  <a:lnTo>
                    <a:pt x="276" y="132"/>
                  </a:lnTo>
                  <a:lnTo>
                    <a:pt x="285" y="138"/>
                  </a:lnTo>
                  <a:lnTo>
                    <a:pt x="294" y="144"/>
                  </a:lnTo>
                  <a:lnTo>
                    <a:pt x="300" y="153"/>
                  </a:lnTo>
                  <a:lnTo>
                    <a:pt x="303" y="162"/>
                  </a:lnTo>
                  <a:lnTo>
                    <a:pt x="312" y="168"/>
                  </a:lnTo>
                  <a:lnTo>
                    <a:pt x="321" y="177"/>
                  </a:lnTo>
                  <a:lnTo>
                    <a:pt x="333" y="186"/>
                  </a:lnTo>
                  <a:lnTo>
                    <a:pt x="345" y="195"/>
                  </a:lnTo>
                  <a:lnTo>
                    <a:pt x="348" y="204"/>
                  </a:lnTo>
                  <a:lnTo>
                    <a:pt x="357" y="210"/>
                  </a:lnTo>
                  <a:lnTo>
                    <a:pt x="360" y="219"/>
                  </a:lnTo>
                  <a:lnTo>
                    <a:pt x="366" y="228"/>
                  </a:lnTo>
                  <a:lnTo>
                    <a:pt x="369" y="237"/>
                  </a:lnTo>
                  <a:lnTo>
                    <a:pt x="372" y="246"/>
                  </a:lnTo>
                  <a:lnTo>
                    <a:pt x="372" y="258"/>
                  </a:lnTo>
                  <a:lnTo>
                    <a:pt x="378" y="267"/>
                  </a:lnTo>
                  <a:lnTo>
                    <a:pt x="381" y="27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3" name="Freeform 360"/>
            <p:cNvSpPr>
              <a:spLocks/>
            </p:cNvSpPr>
            <p:nvPr/>
          </p:nvSpPr>
          <p:spPr bwMode="auto">
            <a:xfrm flipH="1">
              <a:off x="7424738" y="5154613"/>
              <a:ext cx="711200" cy="184150"/>
            </a:xfrm>
            <a:custGeom>
              <a:avLst/>
              <a:gdLst>
                <a:gd name="T0" fmla="*/ 0 w 334"/>
                <a:gd name="T1" fmla="*/ 243 h 244"/>
                <a:gd name="T2" fmla="*/ 12 w 334"/>
                <a:gd name="T3" fmla="*/ 243 h 244"/>
                <a:gd name="T4" fmla="*/ 31 w 334"/>
                <a:gd name="T5" fmla="*/ 237 h 244"/>
                <a:gd name="T6" fmla="*/ 40 w 334"/>
                <a:gd name="T7" fmla="*/ 234 h 244"/>
                <a:gd name="T8" fmla="*/ 49 w 334"/>
                <a:gd name="T9" fmla="*/ 231 h 244"/>
                <a:gd name="T10" fmla="*/ 59 w 334"/>
                <a:gd name="T11" fmla="*/ 225 h 244"/>
                <a:gd name="T12" fmla="*/ 71 w 334"/>
                <a:gd name="T13" fmla="*/ 222 h 244"/>
                <a:gd name="T14" fmla="*/ 80 w 334"/>
                <a:gd name="T15" fmla="*/ 216 h 244"/>
                <a:gd name="T16" fmla="*/ 89 w 334"/>
                <a:gd name="T17" fmla="*/ 210 h 244"/>
                <a:gd name="T18" fmla="*/ 99 w 334"/>
                <a:gd name="T19" fmla="*/ 204 h 244"/>
                <a:gd name="T20" fmla="*/ 108 w 334"/>
                <a:gd name="T21" fmla="*/ 198 h 244"/>
                <a:gd name="T22" fmla="*/ 117 w 334"/>
                <a:gd name="T23" fmla="*/ 195 h 244"/>
                <a:gd name="T24" fmla="*/ 126 w 334"/>
                <a:gd name="T25" fmla="*/ 189 h 244"/>
                <a:gd name="T26" fmla="*/ 136 w 334"/>
                <a:gd name="T27" fmla="*/ 183 h 244"/>
                <a:gd name="T28" fmla="*/ 145 w 334"/>
                <a:gd name="T29" fmla="*/ 177 h 244"/>
                <a:gd name="T30" fmla="*/ 154 w 334"/>
                <a:gd name="T31" fmla="*/ 174 h 244"/>
                <a:gd name="T32" fmla="*/ 163 w 334"/>
                <a:gd name="T33" fmla="*/ 171 h 244"/>
                <a:gd name="T34" fmla="*/ 173 w 334"/>
                <a:gd name="T35" fmla="*/ 165 h 244"/>
                <a:gd name="T36" fmla="*/ 182 w 334"/>
                <a:gd name="T37" fmla="*/ 162 h 244"/>
                <a:gd name="T38" fmla="*/ 194 w 334"/>
                <a:gd name="T39" fmla="*/ 156 h 244"/>
                <a:gd name="T40" fmla="*/ 207 w 334"/>
                <a:gd name="T41" fmla="*/ 150 h 244"/>
                <a:gd name="T42" fmla="*/ 213 w 334"/>
                <a:gd name="T43" fmla="*/ 141 h 244"/>
                <a:gd name="T44" fmla="*/ 222 w 334"/>
                <a:gd name="T45" fmla="*/ 138 h 244"/>
                <a:gd name="T46" fmla="*/ 231 w 334"/>
                <a:gd name="T47" fmla="*/ 129 h 244"/>
                <a:gd name="T48" fmla="*/ 241 w 334"/>
                <a:gd name="T49" fmla="*/ 120 h 244"/>
                <a:gd name="T50" fmla="*/ 247 w 334"/>
                <a:gd name="T51" fmla="*/ 111 h 244"/>
                <a:gd name="T52" fmla="*/ 256 w 334"/>
                <a:gd name="T53" fmla="*/ 102 h 244"/>
                <a:gd name="T54" fmla="*/ 259 w 334"/>
                <a:gd name="T55" fmla="*/ 93 h 244"/>
                <a:gd name="T56" fmla="*/ 268 w 334"/>
                <a:gd name="T57" fmla="*/ 87 h 244"/>
                <a:gd name="T58" fmla="*/ 271 w 334"/>
                <a:gd name="T59" fmla="*/ 78 h 244"/>
                <a:gd name="T60" fmla="*/ 278 w 334"/>
                <a:gd name="T61" fmla="*/ 69 h 244"/>
                <a:gd name="T62" fmla="*/ 284 w 334"/>
                <a:gd name="T63" fmla="*/ 60 h 244"/>
                <a:gd name="T64" fmla="*/ 290 w 334"/>
                <a:gd name="T65" fmla="*/ 51 h 244"/>
                <a:gd name="T66" fmla="*/ 293 w 334"/>
                <a:gd name="T67" fmla="*/ 42 h 244"/>
                <a:gd name="T68" fmla="*/ 299 w 334"/>
                <a:gd name="T69" fmla="*/ 33 h 244"/>
                <a:gd name="T70" fmla="*/ 308 w 334"/>
                <a:gd name="T71" fmla="*/ 27 h 244"/>
                <a:gd name="T72" fmla="*/ 311 w 334"/>
                <a:gd name="T73" fmla="*/ 18 h 244"/>
                <a:gd name="T74" fmla="*/ 321 w 334"/>
                <a:gd name="T75" fmla="*/ 15 h 244"/>
                <a:gd name="T76" fmla="*/ 324 w 334"/>
                <a:gd name="T77" fmla="*/ 6 h 244"/>
                <a:gd name="T78" fmla="*/ 333 w 334"/>
                <a:gd name="T7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4" h="244">
                  <a:moveTo>
                    <a:pt x="0" y="243"/>
                  </a:moveTo>
                  <a:lnTo>
                    <a:pt x="12" y="243"/>
                  </a:lnTo>
                  <a:lnTo>
                    <a:pt x="31" y="237"/>
                  </a:lnTo>
                  <a:lnTo>
                    <a:pt x="40" y="234"/>
                  </a:lnTo>
                  <a:lnTo>
                    <a:pt x="49" y="231"/>
                  </a:lnTo>
                  <a:lnTo>
                    <a:pt x="59" y="225"/>
                  </a:lnTo>
                  <a:lnTo>
                    <a:pt x="71" y="222"/>
                  </a:lnTo>
                  <a:lnTo>
                    <a:pt x="80" y="216"/>
                  </a:lnTo>
                  <a:lnTo>
                    <a:pt x="89" y="210"/>
                  </a:lnTo>
                  <a:lnTo>
                    <a:pt x="99" y="204"/>
                  </a:lnTo>
                  <a:lnTo>
                    <a:pt x="108" y="198"/>
                  </a:lnTo>
                  <a:lnTo>
                    <a:pt x="117" y="195"/>
                  </a:lnTo>
                  <a:lnTo>
                    <a:pt x="126" y="189"/>
                  </a:lnTo>
                  <a:lnTo>
                    <a:pt x="136" y="183"/>
                  </a:lnTo>
                  <a:lnTo>
                    <a:pt x="145" y="177"/>
                  </a:lnTo>
                  <a:lnTo>
                    <a:pt x="154" y="174"/>
                  </a:lnTo>
                  <a:lnTo>
                    <a:pt x="163" y="171"/>
                  </a:lnTo>
                  <a:lnTo>
                    <a:pt x="173" y="165"/>
                  </a:lnTo>
                  <a:lnTo>
                    <a:pt x="182" y="162"/>
                  </a:lnTo>
                  <a:lnTo>
                    <a:pt x="194" y="156"/>
                  </a:lnTo>
                  <a:lnTo>
                    <a:pt x="207" y="150"/>
                  </a:lnTo>
                  <a:lnTo>
                    <a:pt x="213" y="141"/>
                  </a:lnTo>
                  <a:lnTo>
                    <a:pt x="222" y="138"/>
                  </a:lnTo>
                  <a:lnTo>
                    <a:pt x="231" y="129"/>
                  </a:lnTo>
                  <a:lnTo>
                    <a:pt x="241" y="120"/>
                  </a:lnTo>
                  <a:lnTo>
                    <a:pt x="247" y="111"/>
                  </a:lnTo>
                  <a:lnTo>
                    <a:pt x="256" y="102"/>
                  </a:lnTo>
                  <a:lnTo>
                    <a:pt x="259" y="93"/>
                  </a:lnTo>
                  <a:lnTo>
                    <a:pt x="268" y="87"/>
                  </a:lnTo>
                  <a:lnTo>
                    <a:pt x="271" y="78"/>
                  </a:lnTo>
                  <a:lnTo>
                    <a:pt x="278" y="69"/>
                  </a:lnTo>
                  <a:lnTo>
                    <a:pt x="284" y="60"/>
                  </a:lnTo>
                  <a:lnTo>
                    <a:pt x="290" y="51"/>
                  </a:lnTo>
                  <a:lnTo>
                    <a:pt x="293" y="42"/>
                  </a:lnTo>
                  <a:lnTo>
                    <a:pt x="299" y="33"/>
                  </a:lnTo>
                  <a:lnTo>
                    <a:pt x="308" y="27"/>
                  </a:lnTo>
                  <a:lnTo>
                    <a:pt x="311" y="18"/>
                  </a:lnTo>
                  <a:lnTo>
                    <a:pt x="321" y="15"/>
                  </a:lnTo>
                  <a:lnTo>
                    <a:pt x="324" y="6"/>
                  </a:lnTo>
                  <a:lnTo>
                    <a:pt x="333"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4" name="Oval 361"/>
            <p:cNvSpPr>
              <a:spLocks noChangeArrowheads="1"/>
            </p:cNvSpPr>
            <p:nvPr/>
          </p:nvSpPr>
          <p:spPr bwMode="auto">
            <a:xfrm flipH="1">
              <a:off x="7881938" y="4783138"/>
              <a:ext cx="631825" cy="314325"/>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5" name="Rectangle 362"/>
            <p:cNvSpPr>
              <a:spLocks noChangeArrowheads="1"/>
            </p:cNvSpPr>
            <p:nvPr/>
          </p:nvSpPr>
          <p:spPr bwMode="auto">
            <a:xfrm flipH="1">
              <a:off x="7893049" y="4732338"/>
              <a:ext cx="63377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3</a:t>
              </a:r>
              <a:endParaRPr kumimoji="1" lang="en-US" altLang="zh-CN" sz="1600">
                <a:latin typeface="+mj-ea"/>
                <a:ea typeface="+mj-ea"/>
              </a:endParaRPr>
            </a:p>
          </p:txBody>
        </p:sp>
        <p:sp>
          <p:nvSpPr>
            <p:cNvPr id="56" name="Oval 364"/>
            <p:cNvSpPr>
              <a:spLocks noChangeArrowheads="1"/>
            </p:cNvSpPr>
            <p:nvPr/>
          </p:nvSpPr>
          <p:spPr bwMode="auto">
            <a:xfrm flipH="1">
              <a:off x="7867650" y="5153025"/>
              <a:ext cx="631825" cy="314325"/>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7" name="Rectangle 365"/>
            <p:cNvSpPr>
              <a:spLocks noChangeArrowheads="1"/>
            </p:cNvSpPr>
            <p:nvPr/>
          </p:nvSpPr>
          <p:spPr bwMode="auto">
            <a:xfrm flipH="1">
              <a:off x="7893049" y="5116513"/>
              <a:ext cx="63377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4</a:t>
              </a:r>
              <a:endParaRPr kumimoji="1" lang="en-US" altLang="zh-CN" sz="1600">
                <a:latin typeface="+mj-ea"/>
                <a:ea typeface="+mj-ea"/>
              </a:endParaRPr>
            </a:p>
          </p:txBody>
        </p:sp>
        <p:sp>
          <p:nvSpPr>
            <p:cNvPr id="58" name="Rectangle 366"/>
            <p:cNvSpPr>
              <a:spLocks noChangeArrowheads="1"/>
            </p:cNvSpPr>
            <p:nvPr/>
          </p:nvSpPr>
          <p:spPr bwMode="auto">
            <a:xfrm>
              <a:off x="4171950" y="2501900"/>
              <a:ext cx="75953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IP </a:t>
              </a:r>
              <a:r>
                <a:rPr kumimoji="1" lang="zh-CN" altLang="en-US" sz="1600">
                  <a:latin typeface="+mj-ea"/>
                  <a:ea typeface="+mj-ea"/>
                </a:rPr>
                <a:t>层</a:t>
              </a:r>
            </a:p>
          </p:txBody>
        </p:sp>
        <p:pic>
          <p:nvPicPr>
            <p:cNvPr id="59" name="Picture 36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863" y="4846638"/>
              <a:ext cx="906462"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Rectangle 368"/>
            <p:cNvSpPr>
              <a:spLocks noChangeArrowheads="1"/>
            </p:cNvSpPr>
            <p:nvPr/>
          </p:nvSpPr>
          <p:spPr bwMode="auto">
            <a:xfrm>
              <a:off x="1952625" y="4926014"/>
              <a:ext cx="819503"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LAN</a:t>
              </a:r>
              <a:r>
                <a:rPr kumimoji="1" lang="en-US" altLang="zh-CN" sz="1600" baseline="-25000">
                  <a:latin typeface="+mj-ea"/>
                  <a:ea typeface="+mj-ea"/>
                </a:rPr>
                <a:t>1</a:t>
              </a:r>
              <a:endParaRPr kumimoji="1" lang="en-US" altLang="zh-CN" sz="1600">
                <a:latin typeface="+mj-ea"/>
                <a:ea typeface="+mj-ea"/>
              </a:endParaRPr>
            </a:p>
          </p:txBody>
        </p:sp>
        <p:sp>
          <p:nvSpPr>
            <p:cNvPr id="61" name="Freeform 370"/>
            <p:cNvSpPr>
              <a:spLocks/>
            </p:cNvSpPr>
            <p:nvPr/>
          </p:nvSpPr>
          <p:spPr bwMode="auto">
            <a:xfrm>
              <a:off x="1546225" y="1506538"/>
              <a:ext cx="327025" cy="128587"/>
            </a:xfrm>
            <a:custGeom>
              <a:avLst/>
              <a:gdLst>
                <a:gd name="T0" fmla="*/ 174 w 174"/>
                <a:gd name="T1" fmla="*/ 0 h 84"/>
                <a:gd name="T2" fmla="*/ 0 w 174"/>
                <a:gd name="T3" fmla="*/ 84 h 84"/>
              </a:gdLst>
              <a:ahLst/>
              <a:cxnLst>
                <a:cxn ang="0">
                  <a:pos x="T0" y="T1"/>
                </a:cxn>
                <a:cxn ang="0">
                  <a:pos x="T2" y="T3"/>
                </a:cxn>
              </a:cxnLst>
              <a:rect l="0" t="0" r="r" b="b"/>
              <a:pathLst>
                <a:path w="174" h="84">
                  <a:moveTo>
                    <a:pt x="174" y="0"/>
                  </a:moveTo>
                  <a:lnTo>
                    <a:pt x="0" y="84"/>
                  </a:lnTo>
                </a:path>
              </a:pathLst>
            </a:custGeom>
            <a:noFill/>
            <a:ln w="28575" cmpd="sng">
              <a:solidFill>
                <a:srgbClr val="333399"/>
              </a:solidFill>
              <a:round/>
              <a:headEn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62" name="Oval 384"/>
            <p:cNvSpPr>
              <a:spLocks noChangeArrowheads="1"/>
            </p:cNvSpPr>
            <p:nvPr/>
          </p:nvSpPr>
          <p:spPr bwMode="auto">
            <a:xfrm>
              <a:off x="257175" y="1373188"/>
              <a:ext cx="633413" cy="354012"/>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63" name="Rectangle 385"/>
            <p:cNvSpPr>
              <a:spLocks noChangeArrowheads="1"/>
            </p:cNvSpPr>
            <p:nvPr/>
          </p:nvSpPr>
          <p:spPr bwMode="auto">
            <a:xfrm>
              <a:off x="304800" y="1333500"/>
              <a:ext cx="63377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1</a:t>
              </a:r>
              <a:endParaRPr kumimoji="1" lang="en-US" altLang="zh-CN" sz="1600">
                <a:latin typeface="+mj-ea"/>
                <a:ea typeface="+mj-ea"/>
              </a:endParaRPr>
            </a:p>
          </p:txBody>
        </p:sp>
        <p:sp>
          <p:nvSpPr>
            <p:cNvPr id="64" name="Oval 387"/>
            <p:cNvSpPr>
              <a:spLocks noChangeArrowheads="1"/>
            </p:cNvSpPr>
            <p:nvPr/>
          </p:nvSpPr>
          <p:spPr bwMode="auto">
            <a:xfrm>
              <a:off x="939800" y="1447800"/>
              <a:ext cx="633413" cy="376238"/>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65" name="Rectangle 388"/>
            <p:cNvSpPr>
              <a:spLocks noChangeArrowheads="1"/>
            </p:cNvSpPr>
            <p:nvPr/>
          </p:nvSpPr>
          <p:spPr bwMode="auto">
            <a:xfrm>
              <a:off x="969963" y="1422400"/>
              <a:ext cx="633775" cy="401326"/>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2</a:t>
              </a:r>
              <a:endParaRPr kumimoji="1" lang="en-US" altLang="zh-CN" sz="1600">
                <a:latin typeface="+mj-ea"/>
                <a:ea typeface="+mj-ea"/>
              </a:endParaRPr>
            </a:p>
          </p:txBody>
        </p:sp>
        <p:sp>
          <p:nvSpPr>
            <p:cNvPr id="66" name="Oval 389"/>
            <p:cNvSpPr>
              <a:spLocks noChangeArrowheads="1"/>
            </p:cNvSpPr>
            <p:nvPr/>
          </p:nvSpPr>
          <p:spPr bwMode="auto">
            <a:xfrm>
              <a:off x="790575" y="2395538"/>
              <a:ext cx="153988" cy="136525"/>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67" name="Rectangle 392"/>
            <p:cNvSpPr>
              <a:spLocks noChangeArrowheads="1"/>
            </p:cNvSpPr>
            <p:nvPr/>
          </p:nvSpPr>
          <p:spPr bwMode="auto">
            <a:xfrm>
              <a:off x="8169275" y="1327150"/>
              <a:ext cx="63377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4</a:t>
              </a:r>
              <a:endParaRPr kumimoji="1" lang="en-US" altLang="zh-CN" sz="1600">
                <a:latin typeface="+mj-ea"/>
                <a:ea typeface="+mj-ea"/>
              </a:endParaRPr>
            </a:p>
          </p:txBody>
        </p:sp>
        <p:sp>
          <p:nvSpPr>
            <p:cNvPr id="68" name="Oval 393"/>
            <p:cNvSpPr>
              <a:spLocks noChangeArrowheads="1"/>
            </p:cNvSpPr>
            <p:nvPr/>
          </p:nvSpPr>
          <p:spPr bwMode="auto">
            <a:xfrm>
              <a:off x="8120063" y="2395538"/>
              <a:ext cx="150812" cy="136525"/>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69" name="Rectangle 396"/>
            <p:cNvSpPr>
              <a:spLocks noChangeArrowheads="1"/>
            </p:cNvSpPr>
            <p:nvPr/>
          </p:nvSpPr>
          <p:spPr bwMode="auto">
            <a:xfrm>
              <a:off x="1820863" y="1662113"/>
              <a:ext cx="708449"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端口</a:t>
              </a:r>
            </a:p>
          </p:txBody>
        </p:sp>
        <p:sp>
          <p:nvSpPr>
            <p:cNvPr id="70" name="Rectangle 397"/>
            <p:cNvSpPr>
              <a:spLocks noChangeArrowheads="1"/>
            </p:cNvSpPr>
            <p:nvPr/>
          </p:nvSpPr>
          <p:spPr bwMode="auto">
            <a:xfrm>
              <a:off x="6569074" y="1571626"/>
              <a:ext cx="708449"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端口</a:t>
              </a:r>
            </a:p>
          </p:txBody>
        </p:sp>
        <p:sp>
          <p:nvSpPr>
            <p:cNvPr id="71" name="Line 398"/>
            <p:cNvSpPr>
              <a:spLocks noChangeShapeType="1"/>
            </p:cNvSpPr>
            <p:nvPr/>
          </p:nvSpPr>
          <p:spPr bwMode="auto">
            <a:xfrm>
              <a:off x="7135813" y="1814513"/>
              <a:ext cx="577850" cy="136525"/>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2" name="Line 399"/>
            <p:cNvSpPr>
              <a:spLocks noChangeShapeType="1"/>
            </p:cNvSpPr>
            <p:nvPr/>
          </p:nvSpPr>
          <p:spPr bwMode="auto">
            <a:xfrm flipH="1">
              <a:off x="1306513" y="1828800"/>
              <a:ext cx="544512" cy="122238"/>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3" name="Rectangle 400"/>
            <p:cNvSpPr>
              <a:spLocks noChangeArrowheads="1"/>
            </p:cNvSpPr>
            <p:nvPr/>
          </p:nvSpPr>
          <p:spPr bwMode="auto">
            <a:xfrm>
              <a:off x="8574088" y="1454150"/>
              <a:ext cx="361885" cy="231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lnSpc>
                  <a:spcPct val="150000"/>
                </a:lnSpc>
              </a:pPr>
              <a:r>
                <a:rPr kumimoji="1" lang="en-US" altLang="zh-CN" sz="1600">
                  <a:latin typeface="+mj-ea"/>
                  <a:ea typeface="+mj-ea"/>
                </a:rPr>
                <a:t>5</a:t>
              </a:r>
            </a:p>
            <a:p>
              <a:pPr eaLnBrk="0" hangingPunct="0">
                <a:lnSpc>
                  <a:spcPct val="150000"/>
                </a:lnSpc>
              </a:pPr>
              <a:r>
                <a:rPr kumimoji="1" lang="en-US" altLang="zh-CN" sz="1600">
                  <a:latin typeface="+mj-ea"/>
                  <a:ea typeface="+mj-ea"/>
                </a:rPr>
                <a:t>4</a:t>
              </a:r>
            </a:p>
            <a:p>
              <a:pPr eaLnBrk="0" hangingPunct="0">
                <a:lnSpc>
                  <a:spcPct val="150000"/>
                </a:lnSpc>
              </a:pPr>
              <a:r>
                <a:rPr kumimoji="1" lang="en-US" altLang="zh-CN" sz="1600">
                  <a:latin typeface="+mj-ea"/>
                  <a:ea typeface="+mj-ea"/>
                </a:rPr>
                <a:t>3</a:t>
              </a:r>
            </a:p>
            <a:p>
              <a:pPr eaLnBrk="0" hangingPunct="0">
                <a:lnSpc>
                  <a:spcPct val="150000"/>
                </a:lnSpc>
              </a:pPr>
              <a:r>
                <a:rPr kumimoji="1" lang="en-US" altLang="zh-CN" sz="1600">
                  <a:latin typeface="+mj-ea"/>
                  <a:ea typeface="+mj-ea"/>
                </a:rPr>
                <a:t>2</a:t>
              </a:r>
            </a:p>
            <a:p>
              <a:pPr eaLnBrk="0" hangingPunct="0">
                <a:lnSpc>
                  <a:spcPct val="150000"/>
                </a:lnSpc>
              </a:pPr>
              <a:r>
                <a:rPr kumimoji="1" lang="en-US" altLang="zh-CN" sz="1600">
                  <a:latin typeface="+mj-ea"/>
                  <a:ea typeface="+mj-ea"/>
                </a:rPr>
                <a:t>1</a:t>
              </a:r>
            </a:p>
          </p:txBody>
        </p:sp>
        <p:sp>
          <p:nvSpPr>
            <p:cNvPr id="74" name="Line 401"/>
            <p:cNvSpPr>
              <a:spLocks noChangeShapeType="1"/>
            </p:cNvSpPr>
            <p:nvPr/>
          </p:nvSpPr>
          <p:spPr bwMode="auto">
            <a:xfrm>
              <a:off x="1655763" y="5759450"/>
              <a:ext cx="5765800"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5" name="Line 402"/>
            <p:cNvSpPr>
              <a:spLocks noChangeShapeType="1"/>
            </p:cNvSpPr>
            <p:nvPr/>
          </p:nvSpPr>
          <p:spPr bwMode="auto">
            <a:xfrm flipH="1">
              <a:off x="1655763" y="5635625"/>
              <a:ext cx="0" cy="300038"/>
            </a:xfrm>
            <a:prstGeom prst="line">
              <a:avLst/>
            </a:prstGeom>
            <a:noFill/>
            <a:ln w="12700">
              <a:solidFill>
                <a:schemeClr val="tx1"/>
              </a:solidFill>
              <a:prstDash val="dash"/>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6" name="Line 403"/>
            <p:cNvSpPr>
              <a:spLocks noChangeShapeType="1"/>
            </p:cNvSpPr>
            <p:nvPr/>
          </p:nvSpPr>
          <p:spPr bwMode="auto">
            <a:xfrm>
              <a:off x="7424738" y="5635625"/>
              <a:ext cx="7937" cy="228600"/>
            </a:xfrm>
            <a:prstGeom prst="line">
              <a:avLst/>
            </a:prstGeom>
            <a:noFill/>
            <a:ln w="12700">
              <a:solidFill>
                <a:schemeClr val="tx1"/>
              </a:solidFill>
              <a:prstDash val="dash"/>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7" name="Rectangle 404"/>
            <p:cNvSpPr>
              <a:spLocks noChangeArrowheads="1"/>
            </p:cNvSpPr>
            <p:nvPr/>
          </p:nvSpPr>
          <p:spPr bwMode="auto">
            <a:xfrm>
              <a:off x="3386139" y="5556251"/>
              <a:ext cx="2230043" cy="40132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IP </a:t>
              </a:r>
              <a:r>
                <a:rPr kumimoji="1" lang="zh-CN" altLang="en-US" sz="1600">
                  <a:latin typeface="+mj-ea"/>
                  <a:ea typeface="+mj-ea"/>
                </a:rPr>
                <a:t>协议的作用范围</a:t>
              </a:r>
            </a:p>
          </p:txBody>
        </p:sp>
        <p:sp>
          <p:nvSpPr>
            <p:cNvPr id="78" name="Line 405"/>
            <p:cNvSpPr>
              <a:spLocks noChangeShapeType="1"/>
            </p:cNvSpPr>
            <p:nvPr/>
          </p:nvSpPr>
          <p:spPr bwMode="auto">
            <a:xfrm>
              <a:off x="666750" y="5486400"/>
              <a:ext cx="0" cy="849313"/>
            </a:xfrm>
            <a:prstGeom prst="line">
              <a:avLst/>
            </a:prstGeom>
            <a:noFill/>
            <a:ln w="12700">
              <a:solidFill>
                <a:schemeClr val="tx1"/>
              </a:solidFill>
              <a:prstDash val="dash"/>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9" name="Line 406"/>
            <p:cNvSpPr>
              <a:spLocks noChangeShapeType="1"/>
            </p:cNvSpPr>
            <p:nvPr/>
          </p:nvSpPr>
          <p:spPr bwMode="auto">
            <a:xfrm>
              <a:off x="8164513" y="5413375"/>
              <a:ext cx="0" cy="904875"/>
            </a:xfrm>
            <a:prstGeom prst="line">
              <a:avLst/>
            </a:prstGeom>
            <a:noFill/>
            <a:ln w="12700">
              <a:solidFill>
                <a:schemeClr val="tx1"/>
              </a:solidFill>
              <a:prstDash val="dash"/>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80" name="Line 407"/>
            <p:cNvSpPr>
              <a:spLocks noChangeShapeType="1"/>
            </p:cNvSpPr>
            <p:nvPr/>
          </p:nvSpPr>
          <p:spPr bwMode="auto">
            <a:xfrm>
              <a:off x="666750" y="6159500"/>
              <a:ext cx="7497763"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81" name="Rectangle 408"/>
            <p:cNvSpPr>
              <a:spLocks noChangeArrowheads="1"/>
            </p:cNvSpPr>
            <p:nvPr/>
          </p:nvSpPr>
          <p:spPr bwMode="auto">
            <a:xfrm>
              <a:off x="2314575" y="5949950"/>
              <a:ext cx="4179921" cy="40132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运输层协议 </a:t>
              </a:r>
              <a:r>
                <a:rPr kumimoji="1" lang="en-US" altLang="zh-CN" sz="1600">
                  <a:latin typeface="+mj-ea"/>
                  <a:ea typeface="+mj-ea"/>
                </a:rPr>
                <a:t>TCP </a:t>
              </a:r>
              <a:r>
                <a:rPr kumimoji="1" lang="zh-CN" altLang="en-US" sz="1600">
                  <a:latin typeface="+mj-ea"/>
                  <a:ea typeface="+mj-ea"/>
                </a:rPr>
                <a:t>和 </a:t>
              </a:r>
              <a:r>
                <a:rPr kumimoji="1" lang="en-US" altLang="zh-CN" sz="1600">
                  <a:latin typeface="+mj-ea"/>
                  <a:ea typeface="+mj-ea"/>
                </a:rPr>
                <a:t>UDP </a:t>
              </a:r>
              <a:r>
                <a:rPr kumimoji="1" lang="zh-CN" altLang="en-US" sz="1600">
                  <a:latin typeface="+mj-ea"/>
                  <a:ea typeface="+mj-ea"/>
                </a:rPr>
                <a:t>的作用范围</a:t>
              </a:r>
            </a:p>
          </p:txBody>
        </p:sp>
        <p:pic>
          <p:nvPicPr>
            <p:cNvPr id="82" name="Picture 40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3675" y="4933950"/>
              <a:ext cx="7239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83" name="Rectangle 411"/>
            <p:cNvSpPr>
              <a:spLocks noChangeArrowheads="1"/>
            </p:cNvSpPr>
            <p:nvPr/>
          </p:nvSpPr>
          <p:spPr bwMode="auto">
            <a:xfrm>
              <a:off x="511175" y="1890713"/>
              <a:ext cx="215900" cy="2159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4" name="Rectangle 412"/>
            <p:cNvSpPr>
              <a:spLocks noChangeArrowheads="1"/>
            </p:cNvSpPr>
            <p:nvPr/>
          </p:nvSpPr>
          <p:spPr bwMode="auto">
            <a:xfrm>
              <a:off x="1095375" y="1890713"/>
              <a:ext cx="215900" cy="2159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5" name="Rectangle 413"/>
            <p:cNvSpPr>
              <a:spLocks noChangeArrowheads="1"/>
            </p:cNvSpPr>
            <p:nvPr/>
          </p:nvSpPr>
          <p:spPr bwMode="auto">
            <a:xfrm>
              <a:off x="7686675" y="1903413"/>
              <a:ext cx="215900" cy="2159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6" name="Rectangle 414"/>
            <p:cNvSpPr>
              <a:spLocks noChangeArrowheads="1"/>
            </p:cNvSpPr>
            <p:nvPr/>
          </p:nvSpPr>
          <p:spPr bwMode="auto">
            <a:xfrm>
              <a:off x="8423275" y="1903413"/>
              <a:ext cx="215900" cy="2159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7" name="Freeform 390"/>
            <p:cNvSpPr>
              <a:spLocks/>
            </p:cNvSpPr>
            <p:nvPr/>
          </p:nvSpPr>
          <p:spPr bwMode="auto">
            <a:xfrm>
              <a:off x="7797800" y="1733550"/>
              <a:ext cx="331788" cy="695325"/>
            </a:xfrm>
            <a:custGeom>
              <a:avLst/>
              <a:gdLst>
                <a:gd name="T0" fmla="*/ 4 w 193"/>
                <a:gd name="T1" fmla="*/ 0 h 453"/>
                <a:gd name="T2" fmla="*/ 13 w 193"/>
                <a:gd name="T3" fmla="*/ 306 h 453"/>
                <a:gd name="T4" fmla="*/ 85 w 193"/>
                <a:gd name="T5" fmla="*/ 399 h 453"/>
                <a:gd name="T6" fmla="*/ 157 w 193"/>
                <a:gd name="T7" fmla="*/ 444 h 453"/>
                <a:gd name="T8" fmla="*/ 193 w 193"/>
                <a:gd name="T9" fmla="*/ 453 h 453"/>
              </a:gdLst>
              <a:ahLst/>
              <a:cxnLst>
                <a:cxn ang="0">
                  <a:pos x="T0" y="T1"/>
                </a:cxn>
                <a:cxn ang="0">
                  <a:pos x="T2" y="T3"/>
                </a:cxn>
                <a:cxn ang="0">
                  <a:pos x="T4" y="T5"/>
                </a:cxn>
                <a:cxn ang="0">
                  <a:pos x="T6" y="T7"/>
                </a:cxn>
                <a:cxn ang="0">
                  <a:pos x="T8" y="T9"/>
                </a:cxn>
              </a:cxnLst>
              <a:rect l="0" t="0" r="r" b="b"/>
              <a:pathLst>
                <a:path w="193" h="453">
                  <a:moveTo>
                    <a:pt x="4" y="0"/>
                  </a:moveTo>
                  <a:cubicBezTo>
                    <a:pt x="6" y="51"/>
                    <a:pt x="0" y="240"/>
                    <a:pt x="13" y="306"/>
                  </a:cubicBezTo>
                  <a:cubicBezTo>
                    <a:pt x="26" y="372"/>
                    <a:pt x="61" y="376"/>
                    <a:pt x="85" y="399"/>
                  </a:cubicBezTo>
                  <a:cubicBezTo>
                    <a:pt x="109" y="422"/>
                    <a:pt x="139" y="435"/>
                    <a:pt x="157" y="444"/>
                  </a:cubicBezTo>
                  <a:cubicBezTo>
                    <a:pt x="175" y="453"/>
                    <a:pt x="186" y="451"/>
                    <a:pt x="193" y="453"/>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8" name="Freeform 391"/>
            <p:cNvSpPr>
              <a:spLocks/>
            </p:cNvSpPr>
            <p:nvPr/>
          </p:nvSpPr>
          <p:spPr bwMode="auto">
            <a:xfrm>
              <a:off x="8248650" y="1736725"/>
              <a:ext cx="292100" cy="688975"/>
            </a:xfrm>
            <a:custGeom>
              <a:avLst/>
              <a:gdLst>
                <a:gd name="T0" fmla="*/ 170 w 171"/>
                <a:gd name="T1" fmla="*/ 0 h 447"/>
                <a:gd name="T2" fmla="*/ 165 w 171"/>
                <a:gd name="T3" fmla="*/ 264 h 447"/>
                <a:gd name="T4" fmla="*/ 135 w 171"/>
                <a:gd name="T5" fmla="*/ 351 h 447"/>
                <a:gd name="T6" fmla="*/ 81 w 171"/>
                <a:gd name="T7" fmla="*/ 411 h 447"/>
                <a:gd name="T8" fmla="*/ 0 w 171"/>
                <a:gd name="T9" fmla="*/ 447 h 447"/>
              </a:gdLst>
              <a:ahLst/>
              <a:cxnLst>
                <a:cxn ang="0">
                  <a:pos x="T0" y="T1"/>
                </a:cxn>
                <a:cxn ang="0">
                  <a:pos x="T2" y="T3"/>
                </a:cxn>
                <a:cxn ang="0">
                  <a:pos x="T4" y="T5"/>
                </a:cxn>
                <a:cxn ang="0">
                  <a:pos x="T6" y="T7"/>
                </a:cxn>
                <a:cxn ang="0">
                  <a:pos x="T8" y="T9"/>
                </a:cxn>
              </a:cxnLst>
              <a:rect l="0" t="0" r="r" b="b"/>
              <a:pathLst>
                <a:path w="171" h="447">
                  <a:moveTo>
                    <a:pt x="170" y="0"/>
                  </a:moveTo>
                  <a:cubicBezTo>
                    <a:pt x="169" y="44"/>
                    <a:pt x="171" y="206"/>
                    <a:pt x="165" y="264"/>
                  </a:cubicBezTo>
                  <a:cubicBezTo>
                    <a:pt x="159" y="322"/>
                    <a:pt x="149" y="326"/>
                    <a:pt x="135" y="351"/>
                  </a:cubicBezTo>
                  <a:cubicBezTo>
                    <a:pt x="121" y="376"/>
                    <a:pt x="103" y="395"/>
                    <a:pt x="81" y="411"/>
                  </a:cubicBezTo>
                  <a:cubicBezTo>
                    <a:pt x="59" y="427"/>
                    <a:pt x="17" y="440"/>
                    <a:pt x="0" y="447"/>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9" name="Oval 394"/>
            <p:cNvSpPr>
              <a:spLocks noChangeArrowheads="1"/>
            </p:cNvSpPr>
            <p:nvPr/>
          </p:nvSpPr>
          <p:spPr bwMode="auto">
            <a:xfrm>
              <a:off x="7502525" y="1511300"/>
              <a:ext cx="630238" cy="352425"/>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0" name="Rectangle 395"/>
            <p:cNvSpPr>
              <a:spLocks noChangeArrowheads="1"/>
            </p:cNvSpPr>
            <p:nvPr/>
          </p:nvSpPr>
          <p:spPr bwMode="auto">
            <a:xfrm>
              <a:off x="7527924" y="1463675"/>
              <a:ext cx="63377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3</a:t>
              </a:r>
              <a:endParaRPr kumimoji="1" lang="en-US" altLang="zh-CN" sz="1600">
                <a:latin typeface="+mj-ea"/>
                <a:ea typeface="+mj-ea"/>
              </a:endParaRPr>
            </a:p>
          </p:txBody>
        </p:sp>
        <p:sp>
          <p:nvSpPr>
            <p:cNvPr id="91" name="Freeform 386"/>
            <p:cNvSpPr>
              <a:spLocks/>
            </p:cNvSpPr>
            <p:nvPr/>
          </p:nvSpPr>
          <p:spPr bwMode="auto">
            <a:xfrm>
              <a:off x="946150" y="1797050"/>
              <a:ext cx="271463" cy="628650"/>
            </a:xfrm>
            <a:custGeom>
              <a:avLst/>
              <a:gdLst>
                <a:gd name="T0" fmla="*/ 156 w 159"/>
                <a:gd name="T1" fmla="*/ 0 h 408"/>
                <a:gd name="T2" fmla="*/ 147 w 159"/>
                <a:gd name="T3" fmla="*/ 279 h 408"/>
                <a:gd name="T4" fmla="*/ 81 w 159"/>
                <a:gd name="T5" fmla="*/ 372 h 408"/>
                <a:gd name="T6" fmla="*/ 0 w 159"/>
                <a:gd name="T7" fmla="*/ 408 h 408"/>
              </a:gdLst>
              <a:ahLst/>
              <a:cxnLst>
                <a:cxn ang="0">
                  <a:pos x="T0" y="T1"/>
                </a:cxn>
                <a:cxn ang="0">
                  <a:pos x="T2" y="T3"/>
                </a:cxn>
                <a:cxn ang="0">
                  <a:pos x="T4" y="T5"/>
                </a:cxn>
                <a:cxn ang="0">
                  <a:pos x="T6" y="T7"/>
                </a:cxn>
              </a:cxnLst>
              <a:rect l="0" t="0" r="r" b="b"/>
              <a:pathLst>
                <a:path w="159" h="408">
                  <a:moveTo>
                    <a:pt x="156" y="0"/>
                  </a:moveTo>
                  <a:cubicBezTo>
                    <a:pt x="155" y="46"/>
                    <a:pt x="159" y="217"/>
                    <a:pt x="147" y="279"/>
                  </a:cubicBezTo>
                  <a:cubicBezTo>
                    <a:pt x="135" y="341"/>
                    <a:pt x="105" y="351"/>
                    <a:pt x="81" y="372"/>
                  </a:cubicBezTo>
                  <a:cubicBezTo>
                    <a:pt x="57" y="393"/>
                    <a:pt x="17" y="401"/>
                    <a:pt x="0" y="408"/>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2" name="Freeform 383"/>
            <p:cNvSpPr>
              <a:spLocks/>
            </p:cNvSpPr>
            <p:nvPr/>
          </p:nvSpPr>
          <p:spPr bwMode="auto">
            <a:xfrm>
              <a:off x="601663" y="1709738"/>
              <a:ext cx="255587" cy="757237"/>
            </a:xfrm>
            <a:custGeom>
              <a:avLst/>
              <a:gdLst>
                <a:gd name="T0" fmla="*/ 8 w 149"/>
                <a:gd name="T1" fmla="*/ 0 h 492"/>
                <a:gd name="T2" fmla="*/ 5 w 149"/>
                <a:gd name="T3" fmla="*/ 285 h 492"/>
                <a:gd name="T4" fmla="*/ 38 w 149"/>
                <a:gd name="T5" fmla="*/ 414 h 492"/>
                <a:gd name="T6" fmla="*/ 149 w 149"/>
                <a:gd name="T7" fmla="*/ 492 h 492"/>
              </a:gdLst>
              <a:ahLst/>
              <a:cxnLst>
                <a:cxn ang="0">
                  <a:pos x="T0" y="T1"/>
                </a:cxn>
                <a:cxn ang="0">
                  <a:pos x="T2" y="T3"/>
                </a:cxn>
                <a:cxn ang="0">
                  <a:pos x="T4" y="T5"/>
                </a:cxn>
                <a:cxn ang="0">
                  <a:pos x="T6" y="T7"/>
                </a:cxn>
              </a:cxnLst>
              <a:rect l="0" t="0" r="r" b="b"/>
              <a:pathLst>
                <a:path w="149" h="492">
                  <a:moveTo>
                    <a:pt x="8" y="0"/>
                  </a:moveTo>
                  <a:cubicBezTo>
                    <a:pt x="8" y="47"/>
                    <a:pt x="0" y="216"/>
                    <a:pt x="5" y="285"/>
                  </a:cubicBezTo>
                  <a:cubicBezTo>
                    <a:pt x="10" y="354"/>
                    <a:pt x="14" y="380"/>
                    <a:pt x="38" y="414"/>
                  </a:cubicBezTo>
                  <a:cubicBezTo>
                    <a:pt x="62" y="448"/>
                    <a:pt x="126" y="476"/>
                    <a:pt x="149" y="492"/>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3" name="Oval 363"/>
            <p:cNvSpPr>
              <a:spLocks noChangeArrowheads="1"/>
            </p:cNvSpPr>
            <p:nvPr/>
          </p:nvSpPr>
          <p:spPr bwMode="auto">
            <a:xfrm flipH="1">
              <a:off x="7342188" y="5067300"/>
              <a:ext cx="152400" cy="138113"/>
            </a:xfrm>
            <a:prstGeom prst="ellipse">
              <a:avLst/>
            </a:prstGeom>
            <a:solidFill>
              <a:schemeClr val="bg1"/>
            </a:solidFill>
            <a:ln w="2857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spTree>
    <p:extLst>
      <p:ext uri="{BB962C8B-B14F-4D97-AF65-F5344CB8AC3E}">
        <p14:creationId xmlns:p14="http://schemas.microsoft.com/office/powerpoint/2010/main" val="21006944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60</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sp>
        <p:nvSpPr>
          <p:cNvPr id="5" name="内容占位符 4"/>
          <p:cNvSpPr>
            <a:spLocks noGrp="1"/>
          </p:cNvSpPr>
          <p:nvPr>
            <p:ph idx="1"/>
          </p:nvPr>
        </p:nvSpPr>
        <p:spPr/>
        <p:txBody>
          <a:bodyPr/>
          <a:lstStyle/>
          <a:p>
            <a:r>
              <a:rPr lang="zh-CN" altLang="en-US" dirty="0" smtClean="0"/>
              <a:t>在上述计算中，如果</a:t>
            </a:r>
            <a:r>
              <a:rPr lang="en-US" altLang="zh-CN" dirty="0" smtClean="0"/>
              <a:t>RTT</a:t>
            </a:r>
            <a:r>
              <a:rPr lang="zh-CN" altLang="en-US" dirty="0" smtClean="0"/>
              <a:t>远大于分组发送时间，那么信道利用率将非常低。</a:t>
            </a:r>
            <a:endParaRPr lang="en-US" altLang="zh-CN" dirty="0" smtClean="0"/>
          </a:p>
          <a:p>
            <a:r>
              <a:rPr lang="zh-CN" altLang="en-US" dirty="0"/>
              <a:t>如果考虑</a:t>
            </a:r>
            <a:r>
              <a:rPr lang="zh-CN" altLang="en-US" dirty="0" smtClean="0"/>
              <a:t>到出现差错后的分组重传，则信道利用率还要进一步降低。</a:t>
            </a:r>
            <a:endParaRPr lang="zh-CN" altLang="en-US" dirty="0"/>
          </a:p>
        </p:txBody>
      </p:sp>
    </p:spTree>
    <p:extLst>
      <p:ext uri="{BB962C8B-B14F-4D97-AF65-F5344CB8AC3E}">
        <p14:creationId xmlns:p14="http://schemas.microsoft.com/office/powerpoint/2010/main" val="40760570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61</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流水线传输：</a:t>
            </a:r>
            <a:endParaRPr lang="en-US" altLang="zh-CN" dirty="0" smtClean="0">
              <a:solidFill>
                <a:srgbClr val="FF0000"/>
              </a:solidFill>
            </a:endParaRPr>
          </a:p>
          <a:p>
            <a:r>
              <a:rPr lang="zh-CN" altLang="en-US" dirty="0"/>
              <a:t>为了提高传输效率，发送方可以不使用低效率的停止等待协议，而是采用流水线传输</a:t>
            </a:r>
            <a:r>
              <a:rPr lang="zh-CN" altLang="en-US" dirty="0" smtClean="0"/>
              <a:t>。</a:t>
            </a:r>
            <a:endParaRPr lang="en-US" altLang="zh-CN" dirty="0" smtClean="0"/>
          </a:p>
          <a:p>
            <a:r>
              <a:rPr lang="zh-CN" altLang="en-US" dirty="0" smtClean="0"/>
              <a:t>流水线传输就是发送</a:t>
            </a:r>
            <a:r>
              <a:rPr lang="zh-CN" altLang="en-US" dirty="0"/>
              <a:t>方可连续发送多个分组，不必每发完一个分组就停顿下来等待对方的确认。</a:t>
            </a:r>
          </a:p>
          <a:p>
            <a:r>
              <a:rPr lang="zh-CN" altLang="en-US" dirty="0"/>
              <a:t>由于信道上一直有数据不间断地传送，这种传输方式可获得很高的信道利用率</a:t>
            </a:r>
            <a:r>
              <a:rPr lang="zh-CN" altLang="en-US" dirty="0" smtClean="0"/>
              <a:t>。</a:t>
            </a:r>
            <a:endParaRPr lang="zh-CN" altLang="en-US" dirty="0"/>
          </a:p>
          <a:p>
            <a:endParaRPr lang="zh-CN" altLang="en-US" dirty="0"/>
          </a:p>
        </p:txBody>
      </p:sp>
    </p:spTree>
    <p:extLst>
      <p:ext uri="{BB962C8B-B14F-4D97-AF65-F5344CB8AC3E}">
        <p14:creationId xmlns:p14="http://schemas.microsoft.com/office/powerpoint/2010/main" val="37662203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5" name="内容占位符 44"/>
          <p:cNvSpPr>
            <a:spLocks noGrp="1"/>
          </p:cNvSpPr>
          <p:nvPr>
            <p:ph idx="1"/>
          </p:nvPr>
        </p:nvSpPr>
        <p:spPr/>
        <p:txBody>
          <a:bodyPr/>
          <a:lstStyle/>
          <a:p>
            <a:r>
              <a:rPr lang="zh-CN" altLang="en-US" dirty="0">
                <a:solidFill>
                  <a:srgbClr val="FF0000"/>
                </a:solidFill>
              </a:rPr>
              <a:t>流水线传输</a:t>
            </a:r>
            <a:r>
              <a:rPr lang="zh-CN" altLang="en-US" dirty="0" smtClean="0">
                <a:solidFill>
                  <a:srgbClr val="FF0000"/>
                </a:solidFill>
              </a:rPr>
              <a:t>：</a:t>
            </a:r>
            <a:endParaRPr lang="en-US" altLang="zh-CN" dirty="0" smtClean="0">
              <a:solidFill>
                <a:srgbClr val="FF0000"/>
              </a:solidFill>
            </a:endParaRPr>
          </a:p>
          <a:p>
            <a:pPr lvl="1"/>
            <a:r>
              <a:rPr lang="zh-CN" altLang="en-US" dirty="0"/>
              <a:t>流水线传输时</a:t>
            </a:r>
            <a:r>
              <a:rPr lang="zh-CN" altLang="en-US" dirty="0" smtClean="0"/>
              <a:t>，</a:t>
            </a:r>
            <a:r>
              <a:rPr lang="zh-CN" altLang="en-US" dirty="0"/>
              <a:t>最为常见的</a:t>
            </a:r>
            <a:r>
              <a:rPr lang="zh-CN" altLang="en-US" dirty="0" smtClean="0"/>
              <a:t>是</a:t>
            </a:r>
            <a:r>
              <a:rPr lang="zh-CN" altLang="en-US" dirty="0" smtClean="0">
                <a:solidFill>
                  <a:srgbClr val="FF0000"/>
                </a:solidFill>
              </a:rPr>
              <a:t>连续</a:t>
            </a:r>
            <a:r>
              <a:rPr lang="en-US" altLang="zh-CN" dirty="0" smtClean="0">
                <a:solidFill>
                  <a:srgbClr val="FF0000"/>
                </a:solidFill>
              </a:rPr>
              <a:t>ARQ</a:t>
            </a:r>
            <a:r>
              <a:rPr lang="zh-CN" altLang="en-US" dirty="0" smtClean="0">
                <a:solidFill>
                  <a:srgbClr val="FF0000"/>
                </a:solidFill>
              </a:rPr>
              <a:t>协议</a:t>
            </a:r>
            <a:r>
              <a:rPr lang="zh-CN" altLang="en-US" dirty="0" smtClean="0"/>
              <a:t>和</a:t>
            </a:r>
            <a:r>
              <a:rPr lang="zh-CN" altLang="en-US" dirty="0" smtClean="0">
                <a:solidFill>
                  <a:srgbClr val="FF0000"/>
                </a:solidFill>
              </a:rPr>
              <a:t>滑动窗口协议</a:t>
            </a:r>
            <a:r>
              <a:rPr lang="zh-CN" altLang="en-US" dirty="0" smtClean="0"/>
              <a:t>。</a:t>
            </a:r>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62</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sp>
        <p:nvSpPr>
          <p:cNvPr id="7" name="Freeform 4"/>
          <p:cNvSpPr>
            <a:spLocks/>
          </p:cNvSpPr>
          <p:nvPr/>
        </p:nvSpPr>
        <p:spPr bwMode="auto">
          <a:xfrm>
            <a:off x="788988" y="2503785"/>
            <a:ext cx="7015162" cy="1627188"/>
          </a:xfrm>
          <a:custGeom>
            <a:avLst/>
            <a:gdLst>
              <a:gd name="T0" fmla="*/ 0 w 4131"/>
              <a:gd name="T1" fmla="*/ 1627188 h 1088"/>
              <a:gd name="T2" fmla="*/ 1676099 w 4131"/>
              <a:gd name="T3" fmla="*/ 0 h 1088"/>
              <a:gd name="T4" fmla="*/ 7015162 w 4131"/>
              <a:gd name="T5" fmla="*/ 8973 h 1088"/>
              <a:gd name="T6" fmla="*/ 5374725 w 4131"/>
              <a:gd name="T7" fmla="*/ 1615223 h 1088"/>
              <a:gd name="T8" fmla="*/ 0 w 4131"/>
              <a:gd name="T9" fmla="*/ 1627188 h 10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31" h="1088">
                <a:moveTo>
                  <a:pt x="0" y="1088"/>
                </a:moveTo>
                <a:lnTo>
                  <a:pt x="987" y="0"/>
                </a:lnTo>
                <a:lnTo>
                  <a:pt x="4131" y="6"/>
                </a:lnTo>
                <a:lnTo>
                  <a:pt x="3165" y="1080"/>
                </a:lnTo>
                <a:lnTo>
                  <a:pt x="0" y="1088"/>
                </a:lnTo>
                <a:close/>
              </a:path>
            </a:pathLst>
          </a:custGeom>
          <a:solidFill>
            <a:srgbClr val="FFFF00"/>
          </a:solidFill>
          <a:ln>
            <a:noFill/>
          </a:ln>
          <a:effectLst/>
        </p:spPr>
        <p:txBody>
          <a:bodyPr/>
          <a:lstStyle/>
          <a:p>
            <a:endParaRPr lang="zh-CN" altLang="en-US">
              <a:latin typeface="+mj-ea"/>
              <a:ea typeface="+mj-ea"/>
            </a:endParaRPr>
          </a:p>
        </p:txBody>
      </p:sp>
      <p:sp>
        <p:nvSpPr>
          <p:cNvPr id="8" name="Line 5"/>
          <p:cNvSpPr>
            <a:spLocks noChangeShapeType="1"/>
          </p:cNvSpPr>
          <p:nvPr/>
        </p:nvSpPr>
        <p:spPr bwMode="auto">
          <a:xfrm>
            <a:off x="514350" y="4130973"/>
            <a:ext cx="8197850"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9" name="Line 6"/>
          <p:cNvSpPr>
            <a:spLocks noChangeShapeType="1"/>
          </p:cNvSpPr>
          <p:nvPr/>
        </p:nvSpPr>
        <p:spPr bwMode="auto">
          <a:xfrm>
            <a:off x="514350" y="2503785"/>
            <a:ext cx="8197850"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0" name="Text Box 7"/>
          <p:cNvSpPr txBox="1">
            <a:spLocks noChangeArrowheads="1"/>
          </p:cNvSpPr>
          <p:nvPr/>
        </p:nvSpPr>
        <p:spPr bwMode="auto">
          <a:xfrm>
            <a:off x="152400" y="2225973"/>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1800">
                <a:latin typeface="+mj-ea"/>
                <a:ea typeface="+mj-ea"/>
              </a:rPr>
              <a:t>B</a:t>
            </a:r>
          </a:p>
        </p:txBody>
      </p:sp>
      <p:sp>
        <p:nvSpPr>
          <p:cNvPr id="11" name="Line 8"/>
          <p:cNvSpPr>
            <a:spLocks noChangeShapeType="1"/>
          </p:cNvSpPr>
          <p:nvPr/>
        </p:nvSpPr>
        <p:spPr bwMode="auto">
          <a:xfrm flipV="1">
            <a:off x="777875" y="2503785"/>
            <a:ext cx="1693863"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2" name="Line 9"/>
          <p:cNvSpPr>
            <a:spLocks noChangeShapeType="1"/>
          </p:cNvSpPr>
          <p:nvPr/>
        </p:nvSpPr>
        <p:spPr bwMode="auto">
          <a:xfrm flipV="1">
            <a:off x="1165225" y="2503785"/>
            <a:ext cx="1692275"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3" name="Text Box 10"/>
          <p:cNvSpPr txBox="1">
            <a:spLocks noChangeArrowheads="1"/>
          </p:cNvSpPr>
          <p:nvPr/>
        </p:nvSpPr>
        <p:spPr bwMode="auto">
          <a:xfrm rot="18918223">
            <a:off x="865043" y="3243253"/>
            <a:ext cx="6463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800" dirty="0">
                <a:latin typeface="+mj-ea"/>
                <a:ea typeface="+mj-ea"/>
              </a:rPr>
              <a:t>分组</a:t>
            </a:r>
          </a:p>
        </p:txBody>
      </p:sp>
      <p:sp>
        <p:nvSpPr>
          <p:cNvPr id="14" name="Text Box 11"/>
          <p:cNvSpPr txBox="1">
            <a:spLocks noChangeArrowheads="1"/>
          </p:cNvSpPr>
          <p:nvPr/>
        </p:nvSpPr>
        <p:spPr bwMode="auto">
          <a:xfrm>
            <a:off x="8691563" y="2200573"/>
            <a:ext cx="2712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1800" i="1">
                <a:latin typeface="+mj-ea"/>
                <a:ea typeface="+mj-ea"/>
              </a:rPr>
              <a:t>t</a:t>
            </a:r>
          </a:p>
        </p:txBody>
      </p:sp>
      <p:sp>
        <p:nvSpPr>
          <p:cNvPr id="15" name="Text Box 12"/>
          <p:cNvSpPr txBox="1">
            <a:spLocks noChangeArrowheads="1"/>
          </p:cNvSpPr>
          <p:nvPr/>
        </p:nvSpPr>
        <p:spPr bwMode="auto">
          <a:xfrm>
            <a:off x="8691563" y="3786485"/>
            <a:ext cx="2712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1800" i="1">
                <a:latin typeface="+mj-ea"/>
                <a:ea typeface="+mj-ea"/>
              </a:rPr>
              <a:t>t</a:t>
            </a:r>
          </a:p>
        </p:txBody>
      </p:sp>
      <p:sp>
        <p:nvSpPr>
          <p:cNvPr id="16" name="Text Box 13"/>
          <p:cNvSpPr txBox="1">
            <a:spLocks noChangeArrowheads="1"/>
          </p:cNvSpPr>
          <p:nvPr/>
        </p:nvSpPr>
        <p:spPr bwMode="auto">
          <a:xfrm>
            <a:off x="138113" y="3840460"/>
            <a:ext cx="3465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1800">
                <a:latin typeface="+mj-ea"/>
                <a:ea typeface="+mj-ea"/>
              </a:rPr>
              <a:t>A</a:t>
            </a:r>
          </a:p>
        </p:txBody>
      </p:sp>
      <p:sp>
        <p:nvSpPr>
          <p:cNvPr id="17" name="Line 14"/>
          <p:cNvSpPr>
            <a:spLocks noChangeShapeType="1"/>
          </p:cNvSpPr>
          <p:nvPr/>
        </p:nvSpPr>
        <p:spPr bwMode="auto">
          <a:xfrm rot="15894661">
            <a:off x="1472733" y="2796786"/>
            <a:ext cx="356087" cy="403012"/>
          </a:xfrm>
          <a:prstGeom prst="line">
            <a:avLst/>
          </a:prstGeom>
          <a:noFill/>
          <a:ln w="57150">
            <a:solidFill>
              <a:srgbClr val="FF0000"/>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8" name="Line 15"/>
          <p:cNvSpPr>
            <a:spLocks noChangeShapeType="1"/>
          </p:cNvSpPr>
          <p:nvPr/>
        </p:nvSpPr>
        <p:spPr bwMode="auto">
          <a:xfrm flipV="1">
            <a:off x="1547813" y="2508547"/>
            <a:ext cx="1693861" cy="1622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9" name="Line 16"/>
          <p:cNvSpPr>
            <a:spLocks noChangeShapeType="1"/>
          </p:cNvSpPr>
          <p:nvPr/>
        </p:nvSpPr>
        <p:spPr bwMode="auto">
          <a:xfrm flipV="1">
            <a:off x="5014913" y="2508548"/>
            <a:ext cx="1693862" cy="16271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0" name="Line 17"/>
          <p:cNvSpPr>
            <a:spLocks noChangeShapeType="1"/>
          </p:cNvSpPr>
          <p:nvPr/>
        </p:nvSpPr>
        <p:spPr bwMode="auto">
          <a:xfrm flipH="1" flipV="1">
            <a:off x="2859088" y="2508548"/>
            <a:ext cx="1693862"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1" name="Text Box 18"/>
          <p:cNvSpPr txBox="1">
            <a:spLocks noChangeArrowheads="1"/>
          </p:cNvSpPr>
          <p:nvPr/>
        </p:nvSpPr>
        <p:spPr bwMode="auto">
          <a:xfrm rot="2618848">
            <a:off x="2944751" y="2990632"/>
            <a:ext cx="643061" cy="369332"/>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1800" dirty="0">
                <a:solidFill>
                  <a:srgbClr val="FF0000"/>
                </a:solidFill>
                <a:latin typeface="+mj-ea"/>
                <a:ea typeface="+mj-ea"/>
              </a:rPr>
              <a:t>ACK</a:t>
            </a:r>
          </a:p>
        </p:txBody>
      </p:sp>
      <p:sp>
        <p:nvSpPr>
          <p:cNvPr id="22" name="Line 19"/>
          <p:cNvSpPr>
            <a:spLocks noChangeShapeType="1"/>
          </p:cNvSpPr>
          <p:nvPr/>
        </p:nvSpPr>
        <p:spPr bwMode="auto">
          <a:xfrm>
            <a:off x="3559175" y="3400723"/>
            <a:ext cx="292100" cy="279400"/>
          </a:xfrm>
          <a:prstGeom prst="line">
            <a:avLst/>
          </a:prstGeom>
          <a:noFill/>
          <a:ln w="28575">
            <a:solidFill>
              <a:srgbClr val="FF0000"/>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3" name="Line 20"/>
          <p:cNvSpPr>
            <a:spLocks noChangeShapeType="1"/>
          </p:cNvSpPr>
          <p:nvPr/>
        </p:nvSpPr>
        <p:spPr bwMode="auto">
          <a:xfrm flipV="1">
            <a:off x="1931988" y="2503785"/>
            <a:ext cx="1692275"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4" name="Line 21"/>
          <p:cNvSpPr>
            <a:spLocks noChangeShapeType="1"/>
          </p:cNvSpPr>
          <p:nvPr/>
        </p:nvSpPr>
        <p:spPr bwMode="auto">
          <a:xfrm flipV="1">
            <a:off x="2317750" y="2503785"/>
            <a:ext cx="1693863"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5" name="Line 22"/>
          <p:cNvSpPr>
            <a:spLocks noChangeShapeType="1"/>
          </p:cNvSpPr>
          <p:nvPr/>
        </p:nvSpPr>
        <p:spPr bwMode="auto">
          <a:xfrm flipV="1">
            <a:off x="2720975" y="2522835"/>
            <a:ext cx="1692275" cy="1608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6" name="Line 23"/>
          <p:cNvSpPr>
            <a:spLocks noChangeShapeType="1"/>
          </p:cNvSpPr>
          <p:nvPr/>
        </p:nvSpPr>
        <p:spPr bwMode="auto">
          <a:xfrm flipV="1">
            <a:off x="3090863" y="2503785"/>
            <a:ext cx="1695450"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7" name="Line 24"/>
          <p:cNvSpPr>
            <a:spLocks noChangeShapeType="1"/>
          </p:cNvSpPr>
          <p:nvPr/>
        </p:nvSpPr>
        <p:spPr bwMode="auto">
          <a:xfrm flipV="1">
            <a:off x="3865563" y="2503785"/>
            <a:ext cx="1695450"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8" name="Line 25"/>
          <p:cNvSpPr>
            <a:spLocks noChangeShapeType="1"/>
          </p:cNvSpPr>
          <p:nvPr/>
        </p:nvSpPr>
        <p:spPr bwMode="auto">
          <a:xfrm flipV="1">
            <a:off x="4254500" y="2503785"/>
            <a:ext cx="1692275"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9" name="Line 26"/>
          <p:cNvSpPr>
            <a:spLocks noChangeShapeType="1"/>
          </p:cNvSpPr>
          <p:nvPr/>
        </p:nvSpPr>
        <p:spPr bwMode="auto">
          <a:xfrm flipV="1">
            <a:off x="4640263" y="2503785"/>
            <a:ext cx="1693862"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0" name="Line 27"/>
          <p:cNvSpPr>
            <a:spLocks noChangeShapeType="1"/>
          </p:cNvSpPr>
          <p:nvPr/>
        </p:nvSpPr>
        <p:spPr bwMode="auto">
          <a:xfrm flipV="1">
            <a:off x="5029200" y="2503785"/>
            <a:ext cx="1692275"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1" name="Line 28"/>
          <p:cNvSpPr>
            <a:spLocks noChangeShapeType="1"/>
          </p:cNvSpPr>
          <p:nvPr/>
        </p:nvSpPr>
        <p:spPr bwMode="auto">
          <a:xfrm flipV="1">
            <a:off x="3473450" y="2503785"/>
            <a:ext cx="1695450"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2" name="Line 29"/>
          <p:cNvSpPr>
            <a:spLocks noChangeShapeType="1"/>
          </p:cNvSpPr>
          <p:nvPr/>
        </p:nvSpPr>
        <p:spPr bwMode="auto">
          <a:xfrm flipV="1">
            <a:off x="5399088" y="2503785"/>
            <a:ext cx="1693862"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3" name="Line 30"/>
          <p:cNvSpPr>
            <a:spLocks noChangeShapeType="1"/>
          </p:cNvSpPr>
          <p:nvPr/>
        </p:nvSpPr>
        <p:spPr bwMode="auto">
          <a:xfrm flipV="1">
            <a:off x="5772150" y="2503785"/>
            <a:ext cx="1692275"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4" name="Line 31"/>
          <p:cNvSpPr>
            <a:spLocks noChangeShapeType="1"/>
          </p:cNvSpPr>
          <p:nvPr/>
        </p:nvSpPr>
        <p:spPr bwMode="auto">
          <a:xfrm flipV="1">
            <a:off x="6143625" y="2503785"/>
            <a:ext cx="1693863"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5" name="Line 32"/>
          <p:cNvSpPr>
            <a:spLocks noChangeShapeType="1"/>
          </p:cNvSpPr>
          <p:nvPr/>
        </p:nvSpPr>
        <p:spPr bwMode="auto">
          <a:xfrm flipH="1" flipV="1">
            <a:off x="3243263" y="2508548"/>
            <a:ext cx="1693862"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6" name="Line 33"/>
          <p:cNvSpPr>
            <a:spLocks noChangeShapeType="1"/>
          </p:cNvSpPr>
          <p:nvPr/>
        </p:nvSpPr>
        <p:spPr bwMode="auto">
          <a:xfrm flipH="1" flipV="1">
            <a:off x="3625850" y="2508548"/>
            <a:ext cx="1693863"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7" name="Line 34"/>
          <p:cNvSpPr>
            <a:spLocks noChangeShapeType="1"/>
          </p:cNvSpPr>
          <p:nvPr/>
        </p:nvSpPr>
        <p:spPr bwMode="auto">
          <a:xfrm flipH="1" flipV="1">
            <a:off x="4011613" y="2508548"/>
            <a:ext cx="1692275"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8" name="Line 35"/>
          <p:cNvSpPr>
            <a:spLocks noChangeShapeType="1"/>
          </p:cNvSpPr>
          <p:nvPr/>
        </p:nvSpPr>
        <p:spPr bwMode="auto">
          <a:xfrm flipH="1" flipV="1">
            <a:off x="4395788" y="2508548"/>
            <a:ext cx="1692275"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9" name="Line 36"/>
          <p:cNvSpPr>
            <a:spLocks noChangeShapeType="1"/>
          </p:cNvSpPr>
          <p:nvPr/>
        </p:nvSpPr>
        <p:spPr bwMode="auto">
          <a:xfrm flipH="1" flipV="1">
            <a:off x="4778375" y="2508548"/>
            <a:ext cx="1693863"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0" name="Line 37"/>
          <p:cNvSpPr>
            <a:spLocks noChangeShapeType="1"/>
          </p:cNvSpPr>
          <p:nvPr/>
        </p:nvSpPr>
        <p:spPr bwMode="auto">
          <a:xfrm flipH="1" flipV="1">
            <a:off x="5162550" y="2508548"/>
            <a:ext cx="1692275"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1" name="Line 38"/>
          <p:cNvSpPr>
            <a:spLocks noChangeShapeType="1"/>
          </p:cNvSpPr>
          <p:nvPr/>
        </p:nvSpPr>
        <p:spPr bwMode="auto">
          <a:xfrm flipH="1" flipV="1">
            <a:off x="5546725" y="2508548"/>
            <a:ext cx="1692275"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2" name="Line 39"/>
          <p:cNvSpPr>
            <a:spLocks noChangeShapeType="1"/>
          </p:cNvSpPr>
          <p:nvPr/>
        </p:nvSpPr>
        <p:spPr bwMode="auto">
          <a:xfrm flipH="1" flipV="1">
            <a:off x="5929313" y="2508548"/>
            <a:ext cx="1695450"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3" name="Line 40"/>
          <p:cNvSpPr>
            <a:spLocks noChangeShapeType="1"/>
          </p:cNvSpPr>
          <p:nvPr/>
        </p:nvSpPr>
        <p:spPr bwMode="auto">
          <a:xfrm flipH="1" flipV="1">
            <a:off x="6313488" y="2508548"/>
            <a:ext cx="1692275"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4" name="Line 41"/>
          <p:cNvSpPr>
            <a:spLocks noChangeShapeType="1"/>
          </p:cNvSpPr>
          <p:nvPr/>
        </p:nvSpPr>
        <p:spPr bwMode="auto">
          <a:xfrm flipH="1" flipV="1">
            <a:off x="6697663" y="2508548"/>
            <a:ext cx="1693862"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Tree>
    <p:extLst>
      <p:ext uri="{BB962C8B-B14F-4D97-AF65-F5344CB8AC3E}">
        <p14:creationId xmlns:p14="http://schemas.microsoft.com/office/powerpoint/2010/main" val="21361746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63</a:t>
            </a:fld>
            <a:endParaRPr lang="en-US" altLang="zh-CN"/>
          </a:p>
        </p:txBody>
      </p:sp>
      <p:sp>
        <p:nvSpPr>
          <p:cNvPr id="6" name="文本占位符 5"/>
          <p:cNvSpPr>
            <a:spLocks noGrp="1"/>
          </p:cNvSpPr>
          <p:nvPr>
            <p:ph type="body" sz="quarter" idx="13"/>
          </p:nvPr>
        </p:nvSpPr>
        <p:spPr/>
        <p:txBody>
          <a:bodyPr/>
          <a:lstStyle/>
          <a:p>
            <a:r>
              <a:rPr lang="en-US" altLang="zh-CN" dirty="0" smtClean="0"/>
              <a:t>4.2</a:t>
            </a:r>
            <a:r>
              <a:rPr lang="zh-CN" altLang="en-US" dirty="0" smtClean="0"/>
              <a:t>连续</a:t>
            </a:r>
            <a:r>
              <a:rPr lang="en-US" altLang="zh-CN" dirty="0" smtClean="0"/>
              <a:t>ARQ</a:t>
            </a:r>
            <a:r>
              <a:rPr lang="zh-CN" altLang="en-US" dirty="0" smtClean="0"/>
              <a:t>协议</a:t>
            </a:r>
            <a:endParaRPr lang="zh-CN" altLang="en-US" dirty="0"/>
          </a:p>
        </p:txBody>
      </p:sp>
      <p:sp>
        <p:nvSpPr>
          <p:cNvPr id="5" name="内容占位符 4"/>
          <p:cNvSpPr>
            <a:spLocks noGrp="1"/>
          </p:cNvSpPr>
          <p:nvPr>
            <p:ph idx="1"/>
          </p:nvPr>
        </p:nvSpPr>
        <p:spPr/>
        <p:txBody>
          <a:bodyPr/>
          <a:lstStyle/>
          <a:p>
            <a:r>
              <a:rPr lang="zh-CN" altLang="en-US" dirty="0" smtClean="0"/>
              <a:t>滑动窗口协义比较复杂，是</a:t>
            </a:r>
            <a:r>
              <a:rPr lang="en-US" altLang="zh-CN" dirty="0" smtClean="0"/>
              <a:t>TCP</a:t>
            </a:r>
            <a:r>
              <a:rPr lang="zh-CN" altLang="en-US" dirty="0" smtClean="0"/>
              <a:t>协议的精髓。</a:t>
            </a:r>
            <a:endParaRPr lang="en-US" altLang="zh-CN" dirty="0" smtClean="0"/>
          </a:p>
          <a:p>
            <a:r>
              <a:rPr lang="zh-CN" altLang="en-US" dirty="0" smtClean="0"/>
              <a:t>本部分不涉及到细节问题，先讨论连续</a:t>
            </a:r>
            <a:r>
              <a:rPr lang="en-US" altLang="zh-CN" dirty="0" smtClean="0"/>
              <a:t>ARQ</a:t>
            </a:r>
            <a:r>
              <a:rPr lang="zh-CN" altLang="en-US" dirty="0" smtClean="0"/>
              <a:t>协议的基本概念。</a:t>
            </a:r>
            <a:endParaRPr lang="en-US" altLang="zh-CN" dirty="0" smtClean="0"/>
          </a:p>
          <a:p>
            <a:r>
              <a:rPr lang="zh-CN" altLang="en-US" dirty="0"/>
              <a:t>在讨论之前</a:t>
            </a:r>
            <a:r>
              <a:rPr lang="zh-CN" altLang="en-US" dirty="0" smtClean="0"/>
              <a:t>，</a:t>
            </a:r>
            <a:r>
              <a:rPr lang="zh-CN" altLang="en-US" dirty="0"/>
              <a:t>需要先明确和重复一个概念</a:t>
            </a:r>
            <a:r>
              <a:rPr lang="zh-CN" altLang="en-US" dirty="0" smtClean="0"/>
              <a:t>：</a:t>
            </a:r>
            <a:r>
              <a:rPr lang="en-US" altLang="zh-CN" dirty="0" smtClean="0">
                <a:solidFill>
                  <a:srgbClr val="FF0000"/>
                </a:solidFill>
              </a:rPr>
              <a:t>TCP</a:t>
            </a:r>
            <a:r>
              <a:rPr lang="zh-CN" altLang="en-US" dirty="0" smtClean="0">
                <a:solidFill>
                  <a:srgbClr val="FF0000"/>
                </a:solidFill>
              </a:rPr>
              <a:t>是全双工通信</a:t>
            </a:r>
            <a:r>
              <a:rPr lang="zh-CN" altLang="en-US" dirty="0" smtClean="0"/>
              <a:t>，</a:t>
            </a:r>
            <a:r>
              <a:rPr lang="en-US" altLang="zh-CN" dirty="0" smtClean="0"/>
              <a:t>TCP</a:t>
            </a:r>
            <a:r>
              <a:rPr lang="zh-CN" altLang="en-US" dirty="0" smtClean="0"/>
              <a:t>连接的通信两端可以同时发送和接收数据。</a:t>
            </a:r>
            <a:endParaRPr lang="zh-CN" altLang="en-US" dirty="0"/>
          </a:p>
        </p:txBody>
      </p:sp>
    </p:spTree>
    <p:extLst>
      <p:ext uri="{BB962C8B-B14F-4D97-AF65-F5344CB8AC3E}">
        <p14:creationId xmlns:p14="http://schemas.microsoft.com/office/powerpoint/2010/main" val="4232815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64</a:t>
            </a:fld>
            <a:endParaRPr lang="en-US" altLang="zh-CN"/>
          </a:p>
        </p:txBody>
      </p:sp>
      <p:sp>
        <p:nvSpPr>
          <p:cNvPr id="6" name="文本占位符 5"/>
          <p:cNvSpPr>
            <a:spLocks noGrp="1"/>
          </p:cNvSpPr>
          <p:nvPr>
            <p:ph type="body" sz="quarter" idx="13"/>
          </p:nvPr>
        </p:nvSpPr>
        <p:spPr/>
        <p:txBody>
          <a:bodyPr/>
          <a:lstStyle/>
          <a:p>
            <a:r>
              <a:rPr lang="en-US" altLang="zh-CN" dirty="0" smtClean="0"/>
              <a:t>4.2</a:t>
            </a:r>
            <a:r>
              <a:rPr lang="zh-CN" altLang="en-US" dirty="0" smtClean="0"/>
              <a:t>连续</a:t>
            </a:r>
            <a:r>
              <a:rPr lang="en-US" altLang="zh-CN" dirty="0" smtClean="0"/>
              <a:t>ARQ</a:t>
            </a:r>
            <a:r>
              <a:rPr lang="zh-CN" altLang="en-US" dirty="0" smtClean="0"/>
              <a:t>协议</a:t>
            </a:r>
            <a:endParaRPr lang="zh-CN" altLang="en-US" dirty="0"/>
          </a:p>
        </p:txBody>
      </p:sp>
      <p:sp>
        <p:nvSpPr>
          <p:cNvPr id="5" name="内容占位符 4"/>
          <p:cNvSpPr>
            <a:spLocks noGrp="1"/>
          </p:cNvSpPr>
          <p:nvPr>
            <p:ph idx="1"/>
          </p:nvPr>
        </p:nvSpPr>
        <p:spPr/>
        <p:txBody>
          <a:bodyPr/>
          <a:lstStyle/>
          <a:p>
            <a:r>
              <a:rPr lang="zh-CN" altLang="en-US" dirty="0"/>
              <a:t>发送方</a:t>
            </a:r>
            <a:r>
              <a:rPr lang="zh-CN" altLang="en-US" dirty="0" smtClean="0"/>
              <a:t>维持发送窗口。</a:t>
            </a:r>
            <a:endParaRPr lang="en-US" altLang="zh-CN" dirty="0" smtClean="0"/>
          </a:p>
          <a:p>
            <a:r>
              <a:rPr lang="zh-CN" altLang="en-US" dirty="0" smtClean="0"/>
              <a:t>位于发送窗口内的</a:t>
            </a:r>
            <a:r>
              <a:rPr lang="en-US" altLang="zh-CN" dirty="0" smtClean="0"/>
              <a:t>5</a:t>
            </a:r>
            <a:r>
              <a:rPr lang="zh-CN" altLang="en-US" dirty="0" smtClean="0"/>
              <a:t>个分组都可以连续发出去，而不需要等待对方的确认。</a:t>
            </a:r>
            <a:endParaRPr lang="zh-CN" altLang="en-US" dirty="0"/>
          </a:p>
        </p:txBody>
      </p:sp>
      <p:sp>
        <p:nvSpPr>
          <p:cNvPr id="7" name="Rectangle 29"/>
          <p:cNvSpPr>
            <a:spLocks noChangeArrowheads="1"/>
          </p:cNvSpPr>
          <p:nvPr/>
        </p:nvSpPr>
        <p:spPr bwMode="auto">
          <a:xfrm>
            <a:off x="539552" y="3356520"/>
            <a:ext cx="3413125" cy="911225"/>
          </a:xfrm>
          <a:prstGeom prst="rect">
            <a:avLst/>
          </a:prstGeom>
          <a:solidFill>
            <a:srgbClr val="00CC00"/>
          </a:solidFill>
          <a:ln w="28575">
            <a:solidFill>
              <a:srgbClr val="808080"/>
            </a:solidFill>
            <a:miter lim="800000"/>
            <a:headEnd/>
            <a:tailEnd/>
          </a:ln>
          <a:effec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8" name="Rectangle 17"/>
          <p:cNvSpPr>
            <a:spLocks noChangeArrowheads="1"/>
          </p:cNvSpPr>
          <p:nvPr/>
        </p:nvSpPr>
        <p:spPr bwMode="auto">
          <a:xfrm>
            <a:off x="539552" y="3559720"/>
            <a:ext cx="8189912" cy="5048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9" name="Rectangle 5"/>
          <p:cNvSpPr>
            <a:spLocks noChangeArrowheads="1"/>
          </p:cNvSpPr>
          <p:nvPr/>
        </p:nvSpPr>
        <p:spPr bwMode="auto">
          <a:xfrm>
            <a:off x="539552" y="3559720"/>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1</a:t>
            </a:r>
          </a:p>
        </p:txBody>
      </p:sp>
      <p:sp>
        <p:nvSpPr>
          <p:cNvPr id="10" name="Rectangle 6"/>
          <p:cNvSpPr>
            <a:spLocks noChangeArrowheads="1"/>
          </p:cNvSpPr>
          <p:nvPr/>
        </p:nvSpPr>
        <p:spPr bwMode="auto">
          <a:xfrm>
            <a:off x="1222177" y="3559720"/>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2</a:t>
            </a:r>
          </a:p>
        </p:txBody>
      </p:sp>
      <p:sp>
        <p:nvSpPr>
          <p:cNvPr id="11" name="Rectangle 7"/>
          <p:cNvSpPr>
            <a:spLocks noChangeArrowheads="1"/>
          </p:cNvSpPr>
          <p:nvPr/>
        </p:nvSpPr>
        <p:spPr bwMode="auto">
          <a:xfrm>
            <a:off x="1906389" y="3559720"/>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3</a:t>
            </a:r>
          </a:p>
        </p:txBody>
      </p:sp>
      <p:sp>
        <p:nvSpPr>
          <p:cNvPr id="12" name="Rectangle 8"/>
          <p:cNvSpPr>
            <a:spLocks noChangeArrowheads="1"/>
          </p:cNvSpPr>
          <p:nvPr/>
        </p:nvSpPr>
        <p:spPr bwMode="auto">
          <a:xfrm>
            <a:off x="2589014" y="3559720"/>
            <a:ext cx="681038"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4</a:t>
            </a:r>
          </a:p>
        </p:txBody>
      </p:sp>
      <p:sp>
        <p:nvSpPr>
          <p:cNvPr id="13" name="Rectangle 9"/>
          <p:cNvSpPr>
            <a:spLocks noChangeArrowheads="1"/>
          </p:cNvSpPr>
          <p:nvPr/>
        </p:nvSpPr>
        <p:spPr bwMode="auto">
          <a:xfrm>
            <a:off x="3273227" y="3559720"/>
            <a:ext cx="681037"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5</a:t>
            </a:r>
          </a:p>
        </p:txBody>
      </p:sp>
      <p:sp>
        <p:nvSpPr>
          <p:cNvPr id="14" name="Rectangle 10"/>
          <p:cNvSpPr>
            <a:spLocks noChangeArrowheads="1"/>
          </p:cNvSpPr>
          <p:nvPr/>
        </p:nvSpPr>
        <p:spPr bwMode="auto">
          <a:xfrm>
            <a:off x="3957439" y="3559720"/>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6</a:t>
            </a:r>
          </a:p>
        </p:txBody>
      </p:sp>
      <p:sp>
        <p:nvSpPr>
          <p:cNvPr id="15" name="Rectangle 11"/>
          <p:cNvSpPr>
            <a:spLocks noChangeArrowheads="1"/>
          </p:cNvSpPr>
          <p:nvPr/>
        </p:nvSpPr>
        <p:spPr bwMode="auto">
          <a:xfrm>
            <a:off x="4640064" y="3559720"/>
            <a:ext cx="681038"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7</a:t>
            </a:r>
          </a:p>
        </p:txBody>
      </p:sp>
      <p:sp>
        <p:nvSpPr>
          <p:cNvPr id="16" name="Rectangle 12"/>
          <p:cNvSpPr>
            <a:spLocks noChangeArrowheads="1"/>
          </p:cNvSpPr>
          <p:nvPr/>
        </p:nvSpPr>
        <p:spPr bwMode="auto">
          <a:xfrm>
            <a:off x="5324277" y="3559720"/>
            <a:ext cx="681037"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8</a:t>
            </a:r>
          </a:p>
        </p:txBody>
      </p:sp>
      <p:sp>
        <p:nvSpPr>
          <p:cNvPr id="17" name="Rectangle 13"/>
          <p:cNvSpPr>
            <a:spLocks noChangeArrowheads="1"/>
          </p:cNvSpPr>
          <p:nvPr/>
        </p:nvSpPr>
        <p:spPr bwMode="auto">
          <a:xfrm>
            <a:off x="6005314" y="3559720"/>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9</a:t>
            </a:r>
          </a:p>
        </p:txBody>
      </p:sp>
      <p:sp>
        <p:nvSpPr>
          <p:cNvPr id="18" name="Rectangle 14"/>
          <p:cNvSpPr>
            <a:spLocks noChangeArrowheads="1"/>
          </p:cNvSpPr>
          <p:nvPr/>
        </p:nvSpPr>
        <p:spPr bwMode="auto">
          <a:xfrm>
            <a:off x="6691114" y="3559720"/>
            <a:ext cx="681038"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10</a:t>
            </a:r>
          </a:p>
        </p:txBody>
      </p:sp>
      <p:sp>
        <p:nvSpPr>
          <p:cNvPr id="19" name="Rectangle 15"/>
          <p:cNvSpPr>
            <a:spLocks noChangeArrowheads="1"/>
          </p:cNvSpPr>
          <p:nvPr/>
        </p:nvSpPr>
        <p:spPr bwMode="auto">
          <a:xfrm>
            <a:off x="7375327" y="3559720"/>
            <a:ext cx="681037"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11</a:t>
            </a:r>
          </a:p>
        </p:txBody>
      </p:sp>
      <p:sp>
        <p:nvSpPr>
          <p:cNvPr id="20" name="Rectangle 16"/>
          <p:cNvSpPr>
            <a:spLocks noChangeArrowheads="1"/>
          </p:cNvSpPr>
          <p:nvPr/>
        </p:nvSpPr>
        <p:spPr bwMode="auto">
          <a:xfrm>
            <a:off x="8056364" y="3559720"/>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12</a:t>
            </a:r>
          </a:p>
        </p:txBody>
      </p:sp>
      <p:sp>
        <p:nvSpPr>
          <p:cNvPr id="21" name="Line 18"/>
          <p:cNvSpPr>
            <a:spLocks noChangeShapeType="1"/>
          </p:cNvSpPr>
          <p:nvPr/>
        </p:nvSpPr>
        <p:spPr bwMode="auto">
          <a:xfrm>
            <a:off x="1222177"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 name="Line 19"/>
          <p:cNvSpPr>
            <a:spLocks noChangeShapeType="1"/>
          </p:cNvSpPr>
          <p:nvPr/>
        </p:nvSpPr>
        <p:spPr bwMode="auto">
          <a:xfrm>
            <a:off x="1904802"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3" name="Line 20"/>
          <p:cNvSpPr>
            <a:spLocks noChangeShapeType="1"/>
          </p:cNvSpPr>
          <p:nvPr/>
        </p:nvSpPr>
        <p:spPr bwMode="auto">
          <a:xfrm>
            <a:off x="2585839"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4" name="Line 21"/>
          <p:cNvSpPr>
            <a:spLocks noChangeShapeType="1"/>
          </p:cNvSpPr>
          <p:nvPr/>
        </p:nvSpPr>
        <p:spPr bwMode="auto">
          <a:xfrm>
            <a:off x="3268464"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5" name="Line 22"/>
          <p:cNvSpPr>
            <a:spLocks noChangeShapeType="1"/>
          </p:cNvSpPr>
          <p:nvPr/>
        </p:nvSpPr>
        <p:spPr bwMode="auto">
          <a:xfrm>
            <a:off x="3949502"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6" name="Line 23"/>
          <p:cNvSpPr>
            <a:spLocks noChangeShapeType="1"/>
          </p:cNvSpPr>
          <p:nvPr/>
        </p:nvSpPr>
        <p:spPr bwMode="auto">
          <a:xfrm>
            <a:off x="4632127"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7" name="Line 24"/>
          <p:cNvSpPr>
            <a:spLocks noChangeShapeType="1"/>
          </p:cNvSpPr>
          <p:nvPr/>
        </p:nvSpPr>
        <p:spPr bwMode="auto">
          <a:xfrm>
            <a:off x="5314752"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8" name="Line 25"/>
          <p:cNvSpPr>
            <a:spLocks noChangeShapeType="1"/>
          </p:cNvSpPr>
          <p:nvPr/>
        </p:nvSpPr>
        <p:spPr bwMode="auto">
          <a:xfrm>
            <a:off x="5995789"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9" name="Line 26"/>
          <p:cNvSpPr>
            <a:spLocks noChangeShapeType="1"/>
          </p:cNvSpPr>
          <p:nvPr/>
        </p:nvSpPr>
        <p:spPr bwMode="auto">
          <a:xfrm>
            <a:off x="6678414"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0" name="Line 27"/>
          <p:cNvSpPr>
            <a:spLocks noChangeShapeType="1"/>
          </p:cNvSpPr>
          <p:nvPr/>
        </p:nvSpPr>
        <p:spPr bwMode="auto">
          <a:xfrm>
            <a:off x="7359452"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1" name="Line 28"/>
          <p:cNvSpPr>
            <a:spLocks noChangeShapeType="1"/>
          </p:cNvSpPr>
          <p:nvPr/>
        </p:nvSpPr>
        <p:spPr bwMode="auto">
          <a:xfrm>
            <a:off x="8042077"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2" name="Text Box 30"/>
          <p:cNvSpPr txBox="1">
            <a:spLocks noChangeArrowheads="1"/>
          </p:cNvSpPr>
          <p:nvPr/>
        </p:nvSpPr>
        <p:spPr bwMode="auto">
          <a:xfrm>
            <a:off x="2593724" y="4441676"/>
            <a:ext cx="40815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800" dirty="0" smtClean="0">
                <a:solidFill>
                  <a:srgbClr val="FF0000"/>
                </a:solidFill>
                <a:latin typeface="+mj-ea"/>
                <a:ea typeface="+mj-ea"/>
              </a:rPr>
              <a:t>发送</a:t>
            </a:r>
            <a:r>
              <a:rPr lang="zh-CN" altLang="en-US" sz="1800" dirty="0">
                <a:solidFill>
                  <a:srgbClr val="FF0000"/>
                </a:solidFill>
                <a:latin typeface="+mj-ea"/>
                <a:ea typeface="+mj-ea"/>
              </a:rPr>
              <a:t>方维持发送窗口（发送窗口是 </a:t>
            </a:r>
            <a:r>
              <a:rPr lang="en-US" altLang="zh-CN" sz="1800" dirty="0">
                <a:solidFill>
                  <a:srgbClr val="FF0000"/>
                </a:solidFill>
                <a:latin typeface="+mj-ea"/>
                <a:ea typeface="+mj-ea"/>
              </a:rPr>
              <a:t>5</a:t>
            </a:r>
            <a:r>
              <a:rPr lang="zh-CN" altLang="en-US" sz="1800" dirty="0">
                <a:solidFill>
                  <a:srgbClr val="FF0000"/>
                </a:solidFill>
                <a:latin typeface="+mj-ea"/>
                <a:ea typeface="+mj-ea"/>
              </a:rPr>
              <a:t>）</a:t>
            </a:r>
          </a:p>
        </p:txBody>
      </p:sp>
      <p:sp>
        <p:nvSpPr>
          <p:cNvPr id="33" name="Text Box 31"/>
          <p:cNvSpPr txBox="1">
            <a:spLocks noChangeArrowheads="1"/>
          </p:cNvSpPr>
          <p:nvPr/>
        </p:nvSpPr>
        <p:spPr bwMode="auto">
          <a:xfrm>
            <a:off x="1743412" y="3023002"/>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dirty="0">
                <a:latin typeface="+mj-ea"/>
                <a:ea typeface="+mj-ea"/>
              </a:rPr>
              <a:t>发送窗口</a:t>
            </a:r>
          </a:p>
        </p:txBody>
      </p:sp>
    </p:spTree>
    <p:extLst>
      <p:ext uri="{BB962C8B-B14F-4D97-AF65-F5344CB8AC3E}">
        <p14:creationId xmlns:p14="http://schemas.microsoft.com/office/powerpoint/2010/main" val="8405685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65</a:t>
            </a:fld>
            <a:endParaRPr lang="en-US" altLang="zh-CN"/>
          </a:p>
        </p:txBody>
      </p:sp>
      <p:sp>
        <p:nvSpPr>
          <p:cNvPr id="6" name="文本占位符 5"/>
          <p:cNvSpPr>
            <a:spLocks noGrp="1"/>
          </p:cNvSpPr>
          <p:nvPr>
            <p:ph type="body" sz="quarter" idx="13"/>
          </p:nvPr>
        </p:nvSpPr>
        <p:spPr/>
        <p:txBody>
          <a:bodyPr/>
          <a:lstStyle/>
          <a:p>
            <a:r>
              <a:rPr lang="en-US" altLang="zh-CN" dirty="0" smtClean="0"/>
              <a:t>4.2</a:t>
            </a:r>
            <a:r>
              <a:rPr lang="zh-CN" altLang="en-US" dirty="0" smtClean="0"/>
              <a:t>连续</a:t>
            </a:r>
            <a:r>
              <a:rPr lang="en-US" altLang="zh-CN" dirty="0" smtClean="0"/>
              <a:t>ARQ</a:t>
            </a:r>
            <a:r>
              <a:rPr lang="zh-CN" altLang="en-US" dirty="0" smtClean="0"/>
              <a:t>协议</a:t>
            </a:r>
            <a:endParaRPr lang="zh-CN" altLang="en-US" dirty="0"/>
          </a:p>
        </p:txBody>
      </p:sp>
      <p:sp>
        <p:nvSpPr>
          <p:cNvPr id="5" name="内容占位符 4"/>
          <p:cNvSpPr>
            <a:spLocks noGrp="1"/>
          </p:cNvSpPr>
          <p:nvPr>
            <p:ph idx="1"/>
          </p:nvPr>
        </p:nvSpPr>
        <p:spPr/>
        <p:txBody>
          <a:bodyPr/>
          <a:lstStyle/>
          <a:p>
            <a:r>
              <a:rPr lang="zh-CN" altLang="en-US" dirty="0" smtClean="0"/>
              <a:t>连续</a:t>
            </a:r>
            <a:r>
              <a:rPr lang="en-US" altLang="zh-CN" dirty="0" smtClean="0"/>
              <a:t>ARQ</a:t>
            </a:r>
            <a:r>
              <a:rPr lang="zh-CN" altLang="en-US" dirty="0" smtClean="0"/>
              <a:t>协议规定，发送方每收到一个确认，就把发送窗口向前滑动一个分组的位置。</a:t>
            </a:r>
            <a:endParaRPr lang="en-US" altLang="zh-CN" dirty="0" smtClean="0"/>
          </a:p>
          <a:p>
            <a:r>
              <a:rPr lang="zh-CN" altLang="en-US" dirty="0" smtClean="0"/>
              <a:t>当接收方发送一个确认而发送方收到后，发送窗口向前移动一个分组，则第</a:t>
            </a:r>
            <a:r>
              <a:rPr lang="en-US" altLang="zh-CN" dirty="0" smtClean="0"/>
              <a:t>6</a:t>
            </a:r>
            <a:r>
              <a:rPr lang="zh-CN" altLang="en-US" dirty="0" smtClean="0"/>
              <a:t>个分组就可以发送。</a:t>
            </a:r>
            <a:endParaRPr lang="zh-CN" altLang="en-US" dirty="0"/>
          </a:p>
        </p:txBody>
      </p:sp>
      <p:grpSp>
        <p:nvGrpSpPr>
          <p:cNvPr id="34" name="Group 63"/>
          <p:cNvGrpSpPr>
            <a:grpSpLocks/>
          </p:cNvGrpSpPr>
          <p:nvPr/>
        </p:nvGrpSpPr>
        <p:grpSpPr bwMode="auto">
          <a:xfrm>
            <a:off x="549027" y="3076672"/>
            <a:ext cx="8199437" cy="1797050"/>
            <a:chOff x="385" y="2799"/>
            <a:chExt cx="5165" cy="1132"/>
          </a:xfrm>
        </p:grpSpPr>
        <p:sp>
          <p:nvSpPr>
            <p:cNvPr id="35" name="Rectangle 60"/>
            <p:cNvSpPr>
              <a:spLocks noChangeArrowheads="1"/>
            </p:cNvSpPr>
            <p:nvPr/>
          </p:nvSpPr>
          <p:spPr bwMode="auto">
            <a:xfrm>
              <a:off x="821" y="3012"/>
              <a:ext cx="2150" cy="575"/>
            </a:xfrm>
            <a:prstGeom prst="rect">
              <a:avLst/>
            </a:prstGeom>
            <a:solidFill>
              <a:srgbClr val="00CC00"/>
            </a:solidFill>
            <a:ln w="2857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36" name="Rectangle 48"/>
            <p:cNvSpPr>
              <a:spLocks noChangeArrowheads="1"/>
            </p:cNvSpPr>
            <p:nvPr/>
          </p:nvSpPr>
          <p:spPr bwMode="auto">
            <a:xfrm>
              <a:off x="385" y="3140"/>
              <a:ext cx="5158" cy="31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37" name="Text Box 32"/>
            <p:cNvSpPr txBox="1">
              <a:spLocks noChangeArrowheads="1"/>
            </p:cNvSpPr>
            <p:nvPr/>
          </p:nvSpPr>
          <p:spPr bwMode="auto">
            <a:xfrm>
              <a:off x="1954" y="3698"/>
              <a:ext cx="22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800" dirty="0" smtClean="0">
                  <a:solidFill>
                    <a:srgbClr val="FF0000"/>
                  </a:solidFill>
                  <a:latin typeface="+mj-ea"/>
                  <a:ea typeface="+mj-ea"/>
                </a:rPr>
                <a:t>收到</a:t>
              </a:r>
              <a:r>
                <a:rPr lang="zh-CN" altLang="en-US" sz="1800" dirty="0">
                  <a:solidFill>
                    <a:srgbClr val="FF0000"/>
                  </a:solidFill>
                  <a:latin typeface="+mj-ea"/>
                  <a:ea typeface="+mj-ea"/>
                </a:rPr>
                <a:t>一个确认后发送窗口向前滑动</a:t>
              </a:r>
            </a:p>
          </p:txBody>
        </p:sp>
        <p:sp>
          <p:nvSpPr>
            <p:cNvPr id="38" name="Line 33"/>
            <p:cNvSpPr>
              <a:spLocks noChangeShapeType="1"/>
            </p:cNvSpPr>
            <p:nvPr/>
          </p:nvSpPr>
          <p:spPr bwMode="auto">
            <a:xfrm>
              <a:off x="3016" y="3067"/>
              <a:ext cx="421" cy="0"/>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9" name="Text Box 34"/>
            <p:cNvSpPr txBox="1">
              <a:spLocks noChangeArrowheads="1"/>
            </p:cNvSpPr>
            <p:nvPr/>
          </p:nvSpPr>
          <p:spPr bwMode="auto">
            <a:xfrm>
              <a:off x="3432" y="2912"/>
              <a:ext cx="37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dirty="0">
                  <a:solidFill>
                    <a:srgbClr val="FF0000"/>
                  </a:solidFill>
                  <a:latin typeface="+mj-ea"/>
                  <a:ea typeface="+mj-ea"/>
                </a:rPr>
                <a:t>向前</a:t>
              </a:r>
            </a:p>
          </p:txBody>
        </p:sp>
        <p:sp>
          <p:nvSpPr>
            <p:cNvPr id="40" name="Rectangle 36"/>
            <p:cNvSpPr>
              <a:spLocks noChangeArrowheads="1"/>
            </p:cNvSpPr>
            <p:nvPr/>
          </p:nvSpPr>
          <p:spPr bwMode="auto">
            <a:xfrm>
              <a:off x="385" y="3140"/>
              <a:ext cx="430"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1</a:t>
              </a:r>
            </a:p>
          </p:txBody>
        </p:sp>
        <p:sp>
          <p:nvSpPr>
            <p:cNvPr id="41" name="Rectangle 37"/>
            <p:cNvSpPr>
              <a:spLocks noChangeArrowheads="1"/>
            </p:cNvSpPr>
            <p:nvPr/>
          </p:nvSpPr>
          <p:spPr bwMode="auto">
            <a:xfrm>
              <a:off x="815" y="3140"/>
              <a:ext cx="429"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2</a:t>
              </a:r>
            </a:p>
          </p:txBody>
        </p:sp>
        <p:sp>
          <p:nvSpPr>
            <p:cNvPr id="42" name="Rectangle 38"/>
            <p:cNvSpPr>
              <a:spLocks noChangeArrowheads="1"/>
            </p:cNvSpPr>
            <p:nvPr/>
          </p:nvSpPr>
          <p:spPr bwMode="auto">
            <a:xfrm>
              <a:off x="1246" y="3140"/>
              <a:ext cx="429"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3</a:t>
              </a:r>
            </a:p>
          </p:txBody>
        </p:sp>
        <p:sp>
          <p:nvSpPr>
            <p:cNvPr id="43" name="Rectangle 39"/>
            <p:cNvSpPr>
              <a:spLocks noChangeArrowheads="1"/>
            </p:cNvSpPr>
            <p:nvPr/>
          </p:nvSpPr>
          <p:spPr bwMode="auto">
            <a:xfrm>
              <a:off x="1675" y="3140"/>
              <a:ext cx="430"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4</a:t>
              </a:r>
            </a:p>
          </p:txBody>
        </p:sp>
        <p:sp>
          <p:nvSpPr>
            <p:cNvPr id="44" name="Rectangle 40"/>
            <p:cNvSpPr>
              <a:spLocks noChangeArrowheads="1"/>
            </p:cNvSpPr>
            <p:nvPr/>
          </p:nvSpPr>
          <p:spPr bwMode="auto">
            <a:xfrm>
              <a:off x="2107" y="3140"/>
              <a:ext cx="429"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5</a:t>
              </a:r>
            </a:p>
          </p:txBody>
        </p:sp>
        <p:sp>
          <p:nvSpPr>
            <p:cNvPr id="45" name="Rectangle 41"/>
            <p:cNvSpPr>
              <a:spLocks noChangeArrowheads="1"/>
            </p:cNvSpPr>
            <p:nvPr/>
          </p:nvSpPr>
          <p:spPr bwMode="auto">
            <a:xfrm>
              <a:off x="2538" y="3140"/>
              <a:ext cx="429"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6</a:t>
              </a:r>
            </a:p>
          </p:txBody>
        </p:sp>
        <p:sp>
          <p:nvSpPr>
            <p:cNvPr id="46" name="Rectangle 42"/>
            <p:cNvSpPr>
              <a:spLocks noChangeArrowheads="1"/>
            </p:cNvSpPr>
            <p:nvPr/>
          </p:nvSpPr>
          <p:spPr bwMode="auto">
            <a:xfrm>
              <a:off x="2967" y="3140"/>
              <a:ext cx="430"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7</a:t>
              </a:r>
            </a:p>
          </p:txBody>
        </p:sp>
        <p:sp>
          <p:nvSpPr>
            <p:cNvPr id="47" name="Rectangle 43"/>
            <p:cNvSpPr>
              <a:spLocks noChangeArrowheads="1"/>
            </p:cNvSpPr>
            <p:nvPr/>
          </p:nvSpPr>
          <p:spPr bwMode="auto">
            <a:xfrm>
              <a:off x="3399" y="3140"/>
              <a:ext cx="429"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8</a:t>
              </a:r>
            </a:p>
          </p:txBody>
        </p:sp>
        <p:sp>
          <p:nvSpPr>
            <p:cNvPr id="48" name="Rectangle 44"/>
            <p:cNvSpPr>
              <a:spLocks noChangeArrowheads="1"/>
            </p:cNvSpPr>
            <p:nvPr/>
          </p:nvSpPr>
          <p:spPr bwMode="auto">
            <a:xfrm>
              <a:off x="3828" y="3140"/>
              <a:ext cx="430"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9</a:t>
              </a:r>
            </a:p>
          </p:txBody>
        </p:sp>
        <p:sp>
          <p:nvSpPr>
            <p:cNvPr id="49" name="Rectangle 45"/>
            <p:cNvSpPr>
              <a:spLocks noChangeArrowheads="1"/>
            </p:cNvSpPr>
            <p:nvPr/>
          </p:nvSpPr>
          <p:spPr bwMode="auto">
            <a:xfrm>
              <a:off x="4259" y="3140"/>
              <a:ext cx="430"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10</a:t>
              </a:r>
            </a:p>
          </p:txBody>
        </p:sp>
        <p:sp>
          <p:nvSpPr>
            <p:cNvPr id="50" name="Rectangle 46"/>
            <p:cNvSpPr>
              <a:spLocks noChangeArrowheads="1"/>
            </p:cNvSpPr>
            <p:nvPr/>
          </p:nvSpPr>
          <p:spPr bwMode="auto">
            <a:xfrm>
              <a:off x="4690" y="3140"/>
              <a:ext cx="430"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11</a:t>
              </a:r>
            </a:p>
          </p:txBody>
        </p:sp>
        <p:sp>
          <p:nvSpPr>
            <p:cNvPr id="51" name="Rectangle 47"/>
            <p:cNvSpPr>
              <a:spLocks noChangeArrowheads="1"/>
            </p:cNvSpPr>
            <p:nvPr/>
          </p:nvSpPr>
          <p:spPr bwMode="auto">
            <a:xfrm>
              <a:off x="5120" y="3140"/>
              <a:ext cx="430"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dirty="0">
                  <a:latin typeface="+mj-ea"/>
                  <a:ea typeface="+mj-ea"/>
                </a:rPr>
                <a:t>12</a:t>
              </a:r>
            </a:p>
          </p:txBody>
        </p:sp>
        <p:sp>
          <p:nvSpPr>
            <p:cNvPr id="52" name="Line 49"/>
            <p:cNvSpPr>
              <a:spLocks noChangeShapeType="1"/>
            </p:cNvSpPr>
            <p:nvPr/>
          </p:nvSpPr>
          <p:spPr bwMode="auto">
            <a:xfrm>
              <a:off x="815"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3" name="Line 50"/>
            <p:cNvSpPr>
              <a:spLocks noChangeShapeType="1"/>
            </p:cNvSpPr>
            <p:nvPr/>
          </p:nvSpPr>
          <p:spPr bwMode="auto">
            <a:xfrm>
              <a:off x="1244"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4" name="Line 51"/>
            <p:cNvSpPr>
              <a:spLocks noChangeShapeType="1"/>
            </p:cNvSpPr>
            <p:nvPr/>
          </p:nvSpPr>
          <p:spPr bwMode="auto">
            <a:xfrm>
              <a:off x="1674"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5" name="Line 52"/>
            <p:cNvSpPr>
              <a:spLocks noChangeShapeType="1"/>
            </p:cNvSpPr>
            <p:nvPr/>
          </p:nvSpPr>
          <p:spPr bwMode="auto">
            <a:xfrm>
              <a:off x="2103"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6" name="Line 53"/>
            <p:cNvSpPr>
              <a:spLocks noChangeShapeType="1"/>
            </p:cNvSpPr>
            <p:nvPr/>
          </p:nvSpPr>
          <p:spPr bwMode="auto">
            <a:xfrm>
              <a:off x="2533"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7" name="Line 54"/>
            <p:cNvSpPr>
              <a:spLocks noChangeShapeType="1"/>
            </p:cNvSpPr>
            <p:nvPr/>
          </p:nvSpPr>
          <p:spPr bwMode="auto">
            <a:xfrm>
              <a:off x="2963"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8" name="Line 55"/>
            <p:cNvSpPr>
              <a:spLocks noChangeShapeType="1"/>
            </p:cNvSpPr>
            <p:nvPr/>
          </p:nvSpPr>
          <p:spPr bwMode="auto">
            <a:xfrm>
              <a:off x="3392"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9" name="Line 56"/>
            <p:cNvSpPr>
              <a:spLocks noChangeShapeType="1"/>
            </p:cNvSpPr>
            <p:nvPr/>
          </p:nvSpPr>
          <p:spPr bwMode="auto">
            <a:xfrm>
              <a:off x="3822"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0" name="Line 57"/>
            <p:cNvSpPr>
              <a:spLocks noChangeShapeType="1"/>
            </p:cNvSpPr>
            <p:nvPr/>
          </p:nvSpPr>
          <p:spPr bwMode="auto">
            <a:xfrm>
              <a:off x="4251"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1" name="Line 58"/>
            <p:cNvSpPr>
              <a:spLocks noChangeShapeType="1"/>
            </p:cNvSpPr>
            <p:nvPr/>
          </p:nvSpPr>
          <p:spPr bwMode="auto">
            <a:xfrm>
              <a:off x="4681"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2" name="Line 59"/>
            <p:cNvSpPr>
              <a:spLocks noChangeShapeType="1"/>
            </p:cNvSpPr>
            <p:nvPr/>
          </p:nvSpPr>
          <p:spPr bwMode="auto">
            <a:xfrm>
              <a:off x="5111"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3" name="Text Box 61"/>
            <p:cNvSpPr txBox="1">
              <a:spLocks noChangeArrowheads="1"/>
            </p:cNvSpPr>
            <p:nvPr/>
          </p:nvSpPr>
          <p:spPr bwMode="auto">
            <a:xfrm>
              <a:off x="1579" y="2799"/>
              <a:ext cx="63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dirty="0">
                  <a:latin typeface="+mj-ea"/>
                  <a:ea typeface="+mj-ea"/>
                </a:rPr>
                <a:t>发送窗口</a:t>
              </a:r>
            </a:p>
          </p:txBody>
        </p:sp>
      </p:grpSp>
    </p:spTree>
    <p:extLst>
      <p:ext uri="{BB962C8B-B14F-4D97-AF65-F5344CB8AC3E}">
        <p14:creationId xmlns:p14="http://schemas.microsoft.com/office/powerpoint/2010/main" val="183847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66</a:t>
            </a:fld>
            <a:endParaRPr lang="en-US" altLang="zh-CN"/>
          </a:p>
        </p:txBody>
      </p:sp>
      <p:sp>
        <p:nvSpPr>
          <p:cNvPr id="6" name="文本占位符 5"/>
          <p:cNvSpPr>
            <a:spLocks noGrp="1"/>
          </p:cNvSpPr>
          <p:nvPr>
            <p:ph type="body" sz="quarter" idx="13"/>
          </p:nvPr>
        </p:nvSpPr>
        <p:spPr/>
        <p:txBody>
          <a:bodyPr/>
          <a:lstStyle/>
          <a:p>
            <a:r>
              <a:rPr lang="en-US" altLang="zh-CN" dirty="0" smtClean="0"/>
              <a:t>4.2</a:t>
            </a:r>
            <a:r>
              <a:rPr lang="zh-CN" altLang="en-US" dirty="0" smtClean="0"/>
              <a:t>连续</a:t>
            </a:r>
            <a:r>
              <a:rPr lang="en-US" altLang="zh-CN" dirty="0" smtClean="0"/>
              <a:t>ARQ</a:t>
            </a:r>
            <a:r>
              <a:rPr lang="zh-CN" altLang="en-US" dirty="0" smtClean="0"/>
              <a:t>协议</a:t>
            </a:r>
            <a:endParaRPr lang="zh-CN" altLang="en-US" dirty="0"/>
          </a:p>
        </p:txBody>
      </p:sp>
      <p:sp>
        <p:nvSpPr>
          <p:cNvPr id="5" name="内容占位符 4"/>
          <p:cNvSpPr>
            <a:spLocks noGrp="1"/>
          </p:cNvSpPr>
          <p:nvPr>
            <p:ph idx="1"/>
          </p:nvPr>
        </p:nvSpPr>
        <p:spPr/>
        <p:txBody>
          <a:bodyPr/>
          <a:lstStyle/>
          <a:p>
            <a:r>
              <a:rPr lang="zh-CN" altLang="en-US" dirty="0" smtClean="0"/>
              <a:t>接收方通常会采用累积确认的方式。</a:t>
            </a:r>
            <a:endParaRPr lang="en-US" altLang="zh-CN" dirty="0" smtClean="0"/>
          </a:p>
          <a:p>
            <a:pPr lvl="1"/>
            <a:r>
              <a:rPr lang="zh-CN" altLang="en-US" dirty="0"/>
              <a:t>接收</a:t>
            </a:r>
            <a:r>
              <a:rPr lang="zh-CN" altLang="en-US" dirty="0" smtClean="0"/>
              <a:t>方不必对收到的分组逐个发送确认，而是在收到几个分组后，对按序到达的最后一个分组发送确认。</a:t>
            </a:r>
            <a:endParaRPr lang="en-US" altLang="zh-CN" dirty="0" smtClean="0"/>
          </a:p>
          <a:p>
            <a:pPr lvl="1"/>
            <a:r>
              <a:rPr lang="zh-CN" altLang="en-US" dirty="0" smtClean="0"/>
              <a:t>这就表示：到这个分组为止的所有分组都已经正确收到了。</a:t>
            </a:r>
            <a:endParaRPr lang="en-US" altLang="zh-CN" dirty="0" smtClean="0"/>
          </a:p>
          <a:p>
            <a:r>
              <a:rPr lang="zh-CN" altLang="en-US" dirty="0" smtClean="0"/>
              <a:t>累积确认的优缺点：</a:t>
            </a:r>
            <a:endParaRPr lang="en-US" altLang="zh-CN" dirty="0" smtClean="0"/>
          </a:p>
          <a:p>
            <a:pPr lvl="1"/>
            <a:r>
              <a:rPr lang="zh-CN" altLang="en-US" dirty="0"/>
              <a:t>优点</a:t>
            </a:r>
            <a:r>
              <a:rPr lang="zh-CN" altLang="en-US" dirty="0" smtClean="0"/>
              <a:t>是：容易实现，即使确认丢失也不必重传。</a:t>
            </a:r>
            <a:r>
              <a:rPr lang="zh-CN" altLang="en-US" dirty="0" smtClean="0">
                <a:solidFill>
                  <a:srgbClr val="FF0000"/>
                </a:solidFill>
              </a:rPr>
              <a:t>？</a:t>
            </a:r>
            <a:endParaRPr lang="en-US" altLang="zh-CN" dirty="0" smtClean="0">
              <a:solidFill>
                <a:srgbClr val="FF0000"/>
              </a:solidFill>
            </a:endParaRPr>
          </a:p>
          <a:p>
            <a:pPr lvl="1"/>
            <a:r>
              <a:rPr lang="zh-CN" altLang="en-US" dirty="0"/>
              <a:t>缺点</a:t>
            </a:r>
            <a:r>
              <a:rPr lang="zh-CN" altLang="en-US" dirty="0" smtClean="0"/>
              <a:t>是：不能向发送方反映出接收方已经正确收到的所有分组的信息。</a:t>
            </a:r>
            <a:endParaRPr lang="zh-CN" altLang="en-US" dirty="0"/>
          </a:p>
        </p:txBody>
      </p:sp>
    </p:spTree>
    <p:extLst>
      <p:ext uri="{BB962C8B-B14F-4D97-AF65-F5344CB8AC3E}">
        <p14:creationId xmlns:p14="http://schemas.microsoft.com/office/powerpoint/2010/main" val="564682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67</a:t>
            </a:fld>
            <a:endParaRPr lang="en-US" altLang="zh-CN"/>
          </a:p>
        </p:txBody>
      </p:sp>
      <p:sp>
        <p:nvSpPr>
          <p:cNvPr id="6" name="文本占位符 5"/>
          <p:cNvSpPr>
            <a:spLocks noGrp="1"/>
          </p:cNvSpPr>
          <p:nvPr>
            <p:ph type="body" sz="quarter" idx="13"/>
          </p:nvPr>
        </p:nvSpPr>
        <p:spPr/>
        <p:txBody>
          <a:bodyPr/>
          <a:lstStyle/>
          <a:p>
            <a:r>
              <a:rPr lang="en-US" altLang="zh-CN" dirty="0" smtClean="0"/>
              <a:t>4.2</a:t>
            </a:r>
            <a:r>
              <a:rPr lang="zh-CN" altLang="en-US" dirty="0" smtClean="0"/>
              <a:t>连续</a:t>
            </a:r>
            <a:r>
              <a:rPr lang="en-US" altLang="zh-CN" dirty="0" smtClean="0"/>
              <a:t>ARQ</a:t>
            </a:r>
            <a:r>
              <a:rPr lang="zh-CN" altLang="en-US" dirty="0" smtClean="0"/>
              <a:t>协议</a:t>
            </a:r>
            <a:endParaRPr lang="zh-CN" altLang="en-US" dirty="0"/>
          </a:p>
        </p:txBody>
      </p:sp>
      <p:sp>
        <p:nvSpPr>
          <p:cNvPr id="5" name="内容占位符 4"/>
          <p:cNvSpPr>
            <a:spLocks noGrp="1"/>
          </p:cNvSpPr>
          <p:nvPr>
            <p:ph idx="1"/>
          </p:nvPr>
        </p:nvSpPr>
        <p:spPr/>
        <p:txBody>
          <a:bodyPr/>
          <a:lstStyle/>
          <a:p>
            <a:r>
              <a:rPr lang="zh-CN" altLang="en-US" dirty="0" smtClean="0"/>
              <a:t>累积确认的优缺点：</a:t>
            </a:r>
            <a:endParaRPr lang="en-US" altLang="zh-CN" dirty="0" smtClean="0"/>
          </a:p>
          <a:p>
            <a:pPr lvl="1"/>
            <a:r>
              <a:rPr lang="zh-CN" altLang="en-US" dirty="0"/>
              <a:t>优点</a:t>
            </a:r>
            <a:r>
              <a:rPr lang="zh-CN" altLang="en-US" dirty="0" smtClean="0"/>
              <a:t>是：容易实现，即使确认丢失也不必重传。</a:t>
            </a:r>
            <a:r>
              <a:rPr lang="zh-CN" altLang="en-US" dirty="0" smtClean="0">
                <a:solidFill>
                  <a:srgbClr val="FF0000"/>
                </a:solidFill>
              </a:rPr>
              <a:t>？</a:t>
            </a:r>
            <a:endParaRPr lang="en-US" altLang="zh-CN" dirty="0" smtClean="0">
              <a:solidFill>
                <a:srgbClr val="FF0000"/>
              </a:solidFill>
            </a:endParaRPr>
          </a:p>
          <a:p>
            <a:pPr lvl="1"/>
            <a:r>
              <a:rPr lang="zh-CN" altLang="en-US" dirty="0"/>
              <a:t>缺点</a:t>
            </a:r>
            <a:r>
              <a:rPr lang="zh-CN" altLang="en-US" dirty="0" smtClean="0"/>
              <a:t>是：不能向发送方反映出接收方已经正确收到的所有分组的信息。</a:t>
            </a:r>
            <a:endParaRPr lang="en-US" altLang="zh-CN" dirty="0" smtClean="0"/>
          </a:p>
          <a:p>
            <a:r>
              <a:rPr lang="zh-CN" altLang="en-US" dirty="0" smtClean="0">
                <a:solidFill>
                  <a:srgbClr val="FF0000"/>
                </a:solidFill>
              </a:rPr>
              <a:t>讨论：</a:t>
            </a:r>
            <a:endParaRPr lang="en-US" altLang="zh-CN" dirty="0">
              <a:solidFill>
                <a:srgbClr val="FF0000"/>
              </a:solidFill>
            </a:endParaRPr>
          </a:p>
          <a:p>
            <a:pPr lvl="1"/>
            <a:r>
              <a:rPr lang="zh-CN" altLang="en-US" dirty="0"/>
              <a:t>如果发送方发送了</a:t>
            </a:r>
            <a:r>
              <a:rPr lang="zh-CN" altLang="en-US" dirty="0" smtClean="0"/>
              <a:t>前</a:t>
            </a:r>
            <a:r>
              <a:rPr lang="en-US" altLang="zh-CN" dirty="0" smtClean="0"/>
              <a:t>5</a:t>
            </a:r>
            <a:r>
              <a:rPr lang="zh-CN" altLang="en-US" dirty="0" smtClean="0"/>
              <a:t>个</a:t>
            </a:r>
            <a:r>
              <a:rPr lang="zh-CN" altLang="en-US" dirty="0"/>
              <a:t>分组，而中间的</a:t>
            </a:r>
            <a:r>
              <a:rPr lang="zh-CN" altLang="en-US" dirty="0" smtClean="0"/>
              <a:t>第</a:t>
            </a:r>
            <a:r>
              <a:rPr lang="en-US" altLang="zh-CN" dirty="0" smtClean="0"/>
              <a:t>3</a:t>
            </a:r>
            <a:r>
              <a:rPr lang="zh-CN" altLang="en-US" dirty="0" smtClean="0"/>
              <a:t>个</a:t>
            </a:r>
            <a:r>
              <a:rPr lang="zh-CN" altLang="en-US" dirty="0"/>
              <a:t>分组丢失了。这时接收方只能对前两个分组发出确认。发送方无法知道后面三个分组的下落，而只好把后面的三个分组都再重传一次。</a:t>
            </a:r>
          </a:p>
          <a:p>
            <a:pPr lvl="1"/>
            <a:r>
              <a:rPr lang="zh-CN" altLang="en-US" dirty="0"/>
              <a:t>这就</a:t>
            </a:r>
            <a:r>
              <a:rPr lang="zh-CN" altLang="en-US" dirty="0" smtClean="0"/>
              <a:t>叫做</a:t>
            </a:r>
            <a:r>
              <a:rPr lang="en-US" altLang="zh-CN" dirty="0" smtClean="0"/>
              <a:t>Go-back-N</a:t>
            </a:r>
            <a:r>
              <a:rPr lang="zh-CN" altLang="en-US" dirty="0"/>
              <a:t>（回退 </a:t>
            </a:r>
            <a:r>
              <a:rPr lang="en-US" altLang="zh-CN" dirty="0"/>
              <a:t>N</a:t>
            </a:r>
            <a:r>
              <a:rPr lang="zh-CN" altLang="en-US" dirty="0"/>
              <a:t>），表示需要再退回来重传已发送过</a:t>
            </a:r>
            <a:r>
              <a:rPr lang="zh-CN" altLang="en-US" dirty="0" smtClean="0"/>
              <a:t>的</a:t>
            </a:r>
            <a:r>
              <a:rPr lang="en-US" altLang="zh-CN" dirty="0" smtClean="0"/>
              <a:t>N</a:t>
            </a:r>
            <a:r>
              <a:rPr lang="zh-CN" altLang="en-US" dirty="0" smtClean="0"/>
              <a:t>个</a:t>
            </a:r>
            <a:r>
              <a:rPr lang="zh-CN" altLang="en-US" dirty="0"/>
              <a:t>分组。</a:t>
            </a:r>
          </a:p>
          <a:p>
            <a:pPr lvl="1"/>
            <a:r>
              <a:rPr lang="zh-CN" altLang="en-US" dirty="0" smtClean="0"/>
              <a:t>当</a:t>
            </a:r>
            <a:r>
              <a:rPr lang="zh-CN" altLang="en-US" dirty="0"/>
              <a:t>通信线路质量不好时，</a:t>
            </a:r>
            <a:r>
              <a:rPr lang="zh-CN" altLang="en-US" dirty="0" smtClean="0"/>
              <a:t>连续</a:t>
            </a:r>
            <a:r>
              <a:rPr lang="en-US" altLang="zh-CN" dirty="0" smtClean="0"/>
              <a:t>ARQ</a:t>
            </a:r>
            <a:r>
              <a:rPr lang="zh-CN" altLang="en-US" dirty="0" smtClean="0"/>
              <a:t>协议</a:t>
            </a:r>
            <a:r>
              <a:rPr lang="zh-CN" altLang="en-US" dirty="0"/>
              <a:t>会带来负面的影响。</a:t>
            </a:r>
          </a:p>
        </p:txBody>
      </p:sp>
    </p:spTree>
    <p:extLst>
      <p:ext uri="{BB962C8B-B14F-4D97-AF65-F5344CB8AC3E}">
        <p14:creationId xmlns:p14="http://schemas.microsoft.com/office/powerpoint/2010/main" val="14097983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5.TCP</a:t>
            </a:r>
            <a:r>
              <a:rPr lang="zh-CN" altLang="en-US" dirty="0" smtClean="0"/>
              <a:t>报文段的首部格式</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68</a:t>
            </a:fld>
            <a:endParaRPr lang="en-US" altLang="zh-CN"/>
          </a:p>
        </p:txBody>
      </p:sp>
      <p:sp>
        <p:nvSpPr>
          <p:cNvPr id="5" name="内容占位符 4"/>
          <p:cNvSpPr>
            <a:spLocks noGrp="1"/>
          </p:cNvSpPr>
          <p:nvPr>
            <p:ph idx="1"/>
          </p:nvPr>
        </p:nvSpPr>
        <p:spPr/>
        <p:txBody>
          <a:bodyPr/>
          <a:lstStyle/>
          <a:p>
            <a:r>
              <a:rPr lang="en-US" altLang="zh-CN" dirty="0" smtClean="0"/>
              <a:t>TCP</a:t>
            </a:r>
            <a:r>
              <a:rPr lang="zh-CN" altLang="en-US" dirty="0" smtClean="0"/>
              <a:t>在通信时是面向字节流的，但是</a:t>
            </a:r>
            <a:r>
              <a:rPr lang="en-US" altLang="zh-CN" dirty="0" smtClean="0"/>
              <a:t>TCP</a:t>
            </a:r>
            <a:r>
              <a:rPr lang="zh-CN" altLang="en-US" dirty="0" smtClean="0"/>
              <a:t>传送的数据单元却是报文段。</a:t>
            </a:r>
            <a:endParaRPr lang="en-US" altLang="zh-CN" dirty="0" smtClean="0"/>
          </a:p>
          <a:p>
            <a:r>
              <a:rPr lang="en-US" altLang="zh-CN" dirty="0" smtClean="0"/>
              <a:t>TCP</a:t>
            </a:r>
            <a:r>
              <a:rPr lang="zh-CN" altLang="en-US" dirty="0" smtClean="0"/>
              <a:t>报文段分为首部和数据两部分，而</a:t>
            </a:r>
            <a:r>
              <a:rPr lang="en-US" altLang="zh-CN" dirty="0" smtClean="0"/>
              <a:t>TCP</a:t>
            </a:r>
            <a:r>
              <a:rPr lang="zh-CN" altLang="en-US" dirty="0" smtClean="0"/>
              <a:t>的全部功能都体现在它首部中各字段的作用。</a:t>
            </a:r>
            <a:endParaRPr lang="en-US" altLang="zh-CN" dirty="0" smtClean="0"/>
          </a:p>
          <a:p>
            <a:r>
              <a:rPr lang="zh-CN" altLang="en-US" dirty="0" smtClean="0"/>
              <a:t>要想理解</a:t>
            </a:r>
            <a:r>
              <a:rPr lang="en-US" altLang="zh-CN" dirty="0" smtClean="0"/>
              <a:t>TCP</a:t>
            </a:r>
            <a:r>
              <a:rPr lang="zh-CN" altLang="en-US" dirty="0" smtClean="0"/>
              <a:t>的工作原理，就必须要熟练掌握</a:t>
            </a:r>
            <a:r>
              <a:rPr lang="en-US" altLang="zh-CN" dirty="0" smtClean="0"/>
              <a:t>TCP</a:t>
            </a:r>
            <a:r>
              <a:rPr lang="zh-CN" altLang="en-US" dirty="0" smtClean="0"/>
              <a:t>首部各字段的作用。</a:t>
            </a:r>
            <a:endParaRPr lang="en-US" altLang="zh-CN" dirty="0" smtClean="0"/>
          </a:p>
        </p:txBody>
      </p:sp>
      <p:sp>
        <p:nvSpPr>
          <p:cNvPr id="3" name="文本占位符 2"/>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35017415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5.TCP</a:t>
            </a:r>
            <a:r>
              <a:rPr lang="zh-CN" altLang="en-US" dirty="0" smtClean="0"/>
              <a:t>报文段的首部格式</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69</a:t>
            </a:fld>
            <a:endParaRPr lang="en-US" altLang="zh-CN"/>
          </a:p>
        </p:txBody>
      </p:sp>
      <p:sp>
        <p:nvSpPr>
          <p:cNvPr id="5" name="内容占位符 4"/>
          <p:cNvSpPr>
            <a:spLocks noGrp="1"/>
          </p:cNvSpPr>
          <p:nvPr>
            <p:ph idx="1"/>
          </p:nvPr>
        </p:nvSpPr>
        <p:spPr/>
        <p:txBody>
          <a:bodyPr/>
          <a:lstStyle/>
          <a:p>
            <a:r>
              <a:rPr lang="en-US" altLang="zh-CN" dirty="0" smtClean="0"/>
              <a:t>TCP</a:t>
            </a:r>
            <a:r>
              <a:rPr lang="zh-CN" altLang="en-US" dirty="0" smtClean="0"/>
              <a:t>报文段首部的前</a:t>
            </a:r>
            <a:r>
              <a:rPr lang="en-US" altLang="zh-CN" dirty="0" smtClean="0"/>
              <a:t>20</a:t>
            </a:r>
            <a:r>
              <a:rPr lang="zh-CN" altLang="en-US" dirty="0" smtClean="0"/>
              <a:t>个字节是固定，后面有</a:t>
            </a:r>
            <a:r>
              <a:rPr lang="en-US" altLang="zh-CN" dirty="0" smtClean="0"/>
              <a:t>4n</a:t>
            </a:r>
            <a:r>
              <a:rPr lang="zh-CN" altLang="en-US" dirty="0" smtClean="0"/>
              <a:t>字节是根据需要而增加的选项（</a:t>
            </a:r>
            <a:r>
              <a:rPr lang="en-US" altLang="zh-CN" dirty="0" smtClean="0"/>
              <a:t>n</a:t>
            </a:r>
            <a:r>
              <a:rPr lang="zh-CN" altLang="en-US" dirty="0" smtClean="0"/>
              <a:t>是整数）。</a:t>
            </a:r>
            <a:endParaRPr lang="en-US" altLang="zh-CN" dirty="0" smtClean="0"/>
          </a:p>
          <a:p>
            <a:r>
              <a:rPr lang="en-US" altLang="zh-CN" dirty="0" smtClean="0"/>
              <a:t>TCP</a:t>
            </a:r>
            <a:r>
              <a:rPr lang="zh-CN" altLang="en-US" dirty="0" smtClean="0"/>
              <a:t>首部的最小长度为</a:t>
            </a:r>
            <a:r>
              <a:rPr lang="en-US" altLang="zh-CN" dirty="0" smtClean="0"/>
              <a:t>20</a:t>
            </a:r>
            <a:r>
              <a:rPr lang="zh-CN" altLang="en-US" dirty="0" smtClean="0"/>
              <a:t>字节，最大为</a:t>
            </a:r>
            <a:r>
              <a:rPr lang="en-US" altLang="zh-CN" dirty="0" smtClean="0"/>
              <a:t>60</a:t>
            </a:r>
            <a:r>
              <a:rPr lang="zh-CN" altLang="en-US" dirty="0" smtClean="0"/>
              <a:t>字节。</a:t>
            </a:r>
            <a:endParaRPr lang="en-US" altLang="zh-CN" dirty="0" smtClean="0"/>
          </a:p>
        </p:txBody>
      </p:sp>
      <p:sp>
        <p:nvSpPr>
          <p:cNvPr id="3" name="文本占位符 2"/>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3617341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a:t>两个主机进行通信实际上就是两个主机中的应用进程互相通信</a:t>
            </a:r>
            <a:r>
              <a:rPr lang="zh-CN" altLang="en-US" dirty="0" smtClean="0"/>
              <a:t>。应用</a:t>
            </a:r>
            <a:r>
              <a:rPr lang="zh-CN" altLang="en-US" dirty="0"/>
              <a:t>进程之间的通信又称为端到端的通信。 </a:t>
            </a:r>
          </a:p>
          <a:p>
            <a:r>
              <a:rPr lang="zh-CN" altLang="en-US" dirty="0"/>
              <a:t>运输层的一个很重要的功能就是</a:t>
            </a:r>
            <a:r>
              <a:rPr lang="zh-CN" altLang="en-US" dirty="0">
                <a:solidFill>
                  <a:srgbClr val="FF0000"/>
                </a:solidFill>
              </a:rPr>
              <a:t>复用</a:t>
            </a:r>
            <a:r>
              <a:rPr lang="zh-CN" altLang="en-US" dirty="0"/>
              <a:t>和</a:t>
            </a:r>
            <a:r>
              <a:rPr lang="zh-CN" altLang="en-US" dirty="0">
                <a:solidFill>
                  <a:srgbClr val="FF0000"/>
                </a:solidFill>
              </a:rPr>
              <a:t>分用</a:t>
            </a:r>
            <a:r>
              <a:rPr lang="zh-CN" altLang="en-US" dirty="0"/>
              <a:t>。应用层不同进程的报文通过不同的端口向下交到运输层，再往下就共用网络层提供的服务。</a:t>
            </a:r>
          </a:p>
          <a:p>
            <a:r>
              <a:rPr lang="zh-CN" altLang="en-US" dirty="0"/>
              <a:t>“</a:t>
            </a:r>
            <a:r>
              <a:rPr lang="zh-CN" altLang="en-US" dirty="0">
                <a:solidFill>
                  <a:srgbClr val="FF0000"/>
                </a:solidFill>
              </a:rPr>
              <a:t>运输层提供应用进程间的逻辑通信</a:t>
            </a:r>
            <a:r>
              <a:rPr lang="zh-CN" altLang="en-US" dirty="0"/>
              <a:t>”。“逻辑通信”的意思是：运输层之间的通信好像是沿水平方向传送数据。但事实上这两个运输层之间并没有一条水平方向的物理连接。</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进程之间的通信</a:t>
            </a:r>
            <a:endParaRPr lang="zh-CN" altLang="en-US" dirty="0"/>
          </a:p>
        </p:txBody>
      </p:sp>
    </p:spTree>
    <p:extLst>
      <p:ext uri="{BB962C8B-B14F-4D97-AF65-F5344CB8AC3E}">
        <p14:creationId xmlns:p14="http://schemas.microsoft.com/office/powerpoint/2010/main" val="35087226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5.TCP</a:t>
            </a:r>
            <a:r>
              <a:rPr lang="zh-CN" altLang="en-US" dirty="0" smtClean="0"/>
              <a:t>报文段的首部格式</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70</a:t>
            </a:fld>
            <a:endParaRPr lang="en-US" altLang="zh-CN"/>
          </a:p>
        </p:txBody>
      </p:sp>
      <p:sp>
        <p:nvSpPr>
          <p:cNvPr id="7" name="文本占位符 6"/>
          <p:cNvSpPr>
            <a:spLocks noGrp="1"/>
          </p:cNvSpPr>
          <p:nvPr>
            <p:ph type="body" sz="quarter" idx="13"/>
          </p:nvPr>
        </p:nvSpPr>
        <p:spPr/>
        <p:txBody>
          <a:bodyPr/>
          <a:lstStyle/>
          <a:p>
            <a:endParaRPr lang="zh-CN" altLang="en-US"/>
          </a:p>
        </p:txBody>
      </p:sp>
      <p:grpSp>
        <p:nvGrpSpPr>
          <p:cNvPr id="107" name="组合 106"/>
          <p:cNvGrpSpPr/>
          <p:nvPr/>
        </p:nvGrpSpPr>
        <p:grpSpPr>
          <a:xfrm>
            <a:off x="1331640" y="1273324"/>
            <a:ext cx="6774350" cy="4320480"/>
            <a:chOff x="250825" y="805630"/>
            <a:chExt cx="9193682" cy="5863458"/>
          </a:xfrm>
        </p:grpSpPr>
        <p:sp>
          <p:nvSpPr>
            <p:cNvPr id="8" name="AutoShape 4"/>
            <p:cNvSpPr>
              <a:spLocks noChangeArrowheads="1"/>
            </p:cNvSpPr>
            <p:nvPr/>
          </p:nvSpPr>
          <p:spPr bwMode="auto">
            <a:xfrm>
              <a:off x="657225" y="6289675"/>
              <a:ext cx="635000" cy="252413"/>
            </a:xfrm>
            <a:prstGeom prst="leftArrow">
              <a:avLst>
                <a:gd name="adj1" fmla="val 50000"/>
                <a:gd name="adj2" fmla="val 6289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9" name="Rectangle 106"/>
            <p:cNvSpPr>
              <a:spLocks noChangeArrowheads="1"/>
            </p:cNvSpPr>
            <p:nvPr/>
          </p:nvSpPr>
          <p:spPr bwMode="auto">
            <a:xfrm>
              <a:off x="1258888" y="6164263"/>
              <a:ext cx="1225550" cy="504825"/>
            </a:xfrm>
            <a:prstGeom prst="rect">
              <a:avLst/>
            </a:prstGeom>
            <a:solidFill>
              <a:srgbClr val="CCFF99"/>
            </a:solidFill>
            <a:ln w="1905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10" name="Line 33"/>
            <p:cNvSpPr>
              <a:spLocks noChangeShapeType="1"/>
            </p:cNvSpPr>
            <p:nvPr/>
          </p:nvSpPr>
          <p:spPr bwMode="auto">
            <a:xfrm flipH="1">
              <a:off x="747044" y="1697039"/>
              <a:ext cx="15874" cy="2757487"/>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402626" y="2751721"/>
              <a:ext cx="735315" cy="648121"/>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8760437" y="1690689"/>
              <a:ext cx="0" cy="2316161"/>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8106582" y="2509838"/>
              <a:ext cx="1337925" cy="648121"/>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1217613" y="1695449"/>
              <a:ext cx="6810375" cy="2763838"/>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5" name="Freeform 5"/>
            <p:cNvSpPr>
              <a:spLocks/>
            </p:cNvSpPr>
            <p:nvPr/>
          </p:nvSpPr>
          <p:spPr bwMode="auto">
            <a:xfrm>
              <a:off x="1227138" y="4459288"/>
              <a:ext cx="6826250" cy="757237"/>
            </a:xfrm>
            <a:custGeom>
              <a:avLst/>
              <a:gdLst>
                <a:gd name="T0" fmla="*/ 0 w 4626"/>
                <a:gd name="T1" fmla="*/ 0 h 544"/>
                <a:gd name="T2" fmla="*/ 1270515 w 4626"/>
                <a:gd name="T3" fmla="*/ 757237 h 544"/>
                <a:gd name="T4" fmla="*/ 2676787 w 4626"/>
                <a:gd name="T5" fmla="*/ 757237 h 544"/>
                <a:gd name="T6" fmla="*/ 6826250 w 4626"/>
                <a:gd name="T7" fmla="*/ 0 h 544"/>
                <a:gd name="T8" fmla="*/ 0 w 4626"/>
                <a:gd name="T9" fmla="*/ 0 h 5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26" h="544">
                  <a:moveTo>
                    <a:pt x="0" y="0"/>
                  </a:moveTo>
                  <a:lnTo>
                    <a:pt x="861" y="544"/>
                  </a:lnTo>
                  <a:lnTo>
                    <a:pt x="1814" y="544"/>
                  </a:lnTo>
                  <a:lnTo>
                    <a:pt x="4626" y="0"/>
                  </a:lnTo>
                  <a:lnTo>
                    <a:pt x="0" y="0"/>
                  </a:lnTo>
                  <a:close/>
                </a:path>
              </a:pathLst>
            </a:custGeom>
            <a:gradFill rotWithShape="1">
              <a:gsLst>
                <a:gs pos="0">
                  <a:srgbClr val="B2B28E"/>
                </a:gs>
                <a:gs pos="100000">
                  <a:srgbClr val="FFFFCC"/>
                </a:gs>
              </a:gsLst>
              <a:lin ang="5400000" scaled="1"/>
            </a:gra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6" name="Line 6"/>
            <p:cNvSpPr>
              <a:spLocks noChangeShapeType="1"/>
            </p:cNvSpPr>
            <p:nvPr/>
          </p:nvSpPr>
          <p:spPr bwMode="auto">
            <a:xfrm>
              <a:off x="1211263" y="2165351"/>
              <a:ext cx="68214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1223963" y="2630488"/>
              <a:ext cx="68087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1211263" y="3094038"/>
              <a:ext cx="68214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1211263" y="3557588"/>
              <a:ext cx="68214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1223963" y="4022725"/>
              <a:ext cx="68087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624388" y="1700213"/>
              <a:ext cx="0" cy="4746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629677" y="1740588"/>
              <a:ext cx="1653370"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140954" y="3157959"/>
              <a:ext cx="944162" cy="330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309813" y="3584765"/>
              <a:ext cx="1409716"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463007" y="4037114"/>
              <a:ext cx="2833687"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381602" y="1740588"/>
              <a:ext cx="1266134"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15399" y="2200150"/>
              <a:ext cx="1021150"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629150" y="3100388"/>
              <a:ext cx="0" cy="9159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563402" y="3584765"/>
              <a:ext cx="1437997"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6052455" y="3121087"/>
              <a:ext cx="950689"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794212" y="2641663"/>
              <a:ext cx="1655587"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065338" y="3100388"/>
              <a:ext cx="0" cy="4635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773488" y="3095625"/>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335338" y="3100388"/>
              <a:ext cx="0" cy="4635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552825" y="3100388"/>
              <a:ext cx="0" cy="4556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198938" y="3100388"/>
              <a:ext cx="0" cy="4556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3986213" y="3100388"/>
              <a:ext cx="0" cy="4556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16425" y="3100388"/>
              <a:ext cx="0" cy="4556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334267" y="3125057"/>
              <a:ext cx="735315"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16425" y="3094506"/>
              <a:ext cx="220664" cy="54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1228725" y="1001079"/>
              <a:ext cx="6794501"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292599" y="805630"/>
              <a:ext cx="850617" cy="4142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1214438" y="1590675"/>
              <a:ext cx="68008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1214438" y="1457325"/>
              <a:ext cx="0" cy="133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1427163"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1639888"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1852613"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065338"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278063"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489200"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2701925"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2914650" y="1457325"/>
              <a:ext cx="0" cy="133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127375"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340100"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552825"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765550"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3978275"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189413"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402138"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614863" y="1457325"/>
              <a:ext cx="0" cy="133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827588"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5040313"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253038"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465763"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678488"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889625"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6102350"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6315075" y="1457325"/>
              <a:ext cx="0" cy="133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6527800"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740525"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953250"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7165975"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7378700"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7589838"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7802563"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8015288" y="1457325"/>
              <a:ext cx="0" cy="133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1355725" y="1323975"/>
              <a:ext cx="1417638" cy="2000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055938" y="1323975"/>
              <a:ext cx="1417637" cy="2000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756150" y="1323975"/>
              <a:ext cx="1417638" cy="2000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6456363" y="1323975"/>
              <a:ext cx="1417637" cy="2000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198937" y="3093923"/>
              <a:ext cx="217488" cy="54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3986213" y="3094893"/>
              <a:ext cx="220663" cy="54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773488" y="3097493"/>
              <a:ext cx="212725" cy="54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552826" y="3094893"/>
              <a:ext cx="220663" cy="54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341292" y="3097493"/>
              <a:ext cx="212726" cy="54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641722" y="1117787"/>
              <a:ext cx="7670762" cy="414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6313488" y="4033838"/>
              <a:ext cx="3175" cy="4302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8" name="Rectangle 105"/>
            <p:cNvSpPr>
              <a:spLocks noChangeArrowheads="1"/>
            </p:cNvSpPr>
            <p:nvPr/>
          </p:nvSpPr>
          <p:spPr bwMode="auto">
            <a:xfrm>
              <a:off x="3924300" y="5241925"/>
              <a:ext cx="4305300" cy="493713"/>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9" name="Rectangle 83"/>
            <p:cNvSpPr>
              <a:spLocks noChangeArrowheads="1"/>
            </p:cNvSpPr>
            <p:nvPr/>
          </p:nvSpPr>
          <p:spPr bwMode="auto">
            <a:xfrm>
              <a:off x="6648449" y="4030532"/>
              <a:ext cx="1035050"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90" name="Rectangle 84"/>
            <p:cNvSpPr>
              <a:spLocks noChangeArrowheads="1"/>
            </p:cNvSpPr>
            <p:nvPr/>
          </p:nvSpPr>
          <p:spPr bwMode="auto">
            <a:xfrm>
              <a:off x="5310188" y="5297489"/>
              <a:ext cx="1735168" cy="4142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a:latin typeface="+mj-ea"/>
                  <a:ea typeface="+mj-ea"/>
                </a:rPr>
                <a:t>TCP </a:t>
              </a:r>
              <a:r>
                <a:rPr kumimoji="1" lang="zh-CN" altLang="en-US" sz="1400">
                  <a:latin typeface="+mj-ea"/>
                  <a:ea typeface="+mj-ea"/>
                </a:rPr>
                <a:t>数据部分</a:t>
              </a:r>
            </a:p>
          </p:txBody>
        </p:sp>
        <p:sp>
          <p:nvSpPr>
            <p:cNvPr id="91" name="Rectangle 85"/>
            <p:cNvSpPr>
              <a:spLocks noChangeArrowheads="1"/>
            </p:cNvSpPr>
            <p:nvPr/>
          </p:nvSpPr>
          <p:spPr bwMode="auto">
            <a:xfrm>
              <a:off x="2497138" y="5216525"/>
              <a:ext cx="1406525" cy="506413"/>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92" name="Rectangle 86"/>
            <p:cNvSpPr>
              <a:spLocks noChangeArrowheads="1"/>
            </p:cNvSpPr>
            <p:nvPr/>
          </p:nvSpPr>
          <p:spPr bwMode="auto">
            <a:xfrm>
              <a:off x="2497138" y="5216525"/>
              <a:ext cx="5757862" cy="506413"/>
            </a:xfrm>
            <a:prstGeom prst="rect">
              <a:avLst/>
            </a:prstGeom>
            <a:noFill/>
            <a:ln w="19050">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93" name="Line 87"/>
            <p:cNvSpPr>
              <a:spLocks noChangeShapeType="1"/>
            </p:cNvSpPr>
            <p:nvPr/>
          </p:nvSpPr>
          <p:spPr bwMode="auto">
            <a:xfrm flipH="1">
              <a:off x="3903663" y="5227638"/>
              <a:ext cx="0" cy="495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94" name="Rectangle 88"/>
            <p:cNvSpPr>
              <a:spLocks noChangeArrowheads="1"/>
            </p:cNvSpPr>
            <p:nvPr/>
          </p:nvSpPr>
          <p:spPr bwMode="auto">
            <a:xfrm>
              <a:off x="2692400" y="5345113"/>
              <a:ext cx="720725" cy="2698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95" name="Rectangle 89"/>
            <p:cNvSpPr>
              <a:spLocks noChangeArrowheads="1"/>
            </p:cNvSpPr>
            <p:nvPr/>
          </p:nvSpPr>
          <p:spPr bwMode="auto">
            <a:xfrm>
              <a:off x="2700338" y="5297489"/>
              <a:ext cx="1247859" cy="4142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a:latin typeface="+mj-ea"/>
                  <a:ea typeface="+mj-ea"/>
                </a:rPr>
                <a:t>TCP </a:t>
              </a:r>
              <a:r>
                <a:rPr kumimoji="1" lang="zh-CN" altLang="en-US" sz="1400">
                  <a:latin typeface="+mj-ea"/>
                  <a:ea typeface="+mj-ea"/>
                </a:rPr>
                <a:t>首部</a:t>
              </a:r>
            </a:p>
          </p:txBody>
        </p:sp>
        <p:sp>
          <p:nvSpPr>
            <p:cNvPr id="96" name="Rectangle 93"/>
            <p:cNvSpPr>
              <a:spLocks noChangeArrowheads="1"/>
            </p:cNvSpPr>
            <p:nvPr/>
          </p:nvSpPr>
          <p:spPr bwMode="auto">
            <a:xfrm>
              <a:off x="1069974" y="5314949"/>
              <a:ext cx="1630362" cy="414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a:latin typeface="+mj-ea"/>
                  <a:ea typeface="+mj-ea"/>
                </a:rPr>
                <a:t>TCP </a:t>
              </a:r>
              <a:r>
                <a:rPr kumimoji="1" lang="zh-CN" altLang="en-US" sz="1400">
                  <a:latin typeface="+mj-ea"/>
                  <a:ea typeface="+mj-ea"/>
                </a:rPr>
                <a:t>报文段</a:t>
              </a:r>
            </a:p>
          </p:txBody>
        </p:sp>
        <p:sp>
          <p:nvSpPr>
            <p:cNvPr id="97" name="Rectangle 94"/>
            <p:cNvSpPr>
              <a:spLocks noChangeArrowheads="1"/>
            </p:cNvSpPr>
            <p:nvPr/>
          </p:nvSpPr>
          <p:spPr bwMode="auto">
            <a:xfrm>
              <a:off x="2484438" y="6164263"/>
              <a:ext cx="5770562" cy="504825"/>
            </a:xfrm>
            <a:prstGeom prst="rect">
              <a:avLst/>
            </a:prstGeom>
            <a:solidFill>
              <a:srgbClr val="FFCCFF"/>
            </a:solidFill>
            <a:ln w="1905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98" name="Rectangle 96"/>
            <p:cNvSpPr>
              <a:spLocks noChangeArrowheads="1"/>
            </p:cNvSpPr>
            <p:nvPr/>
          </p:nvSpPr>
          <p:spPr bwMode="auto">
            <a:xfrm>
              <a:off x="4505325" y="6223000"/>
              <a:ext cx="1516316" cy="4142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a:latin typeface="+mj-ea"/>
                  <a:ea typeface="+mj-ea"/>
                </a:rPr>
                <a:t>IP </a:t>
              </a:r>
              <a:r>
                <a:rPr kumimoji="1" lang="zh-CN" altLang="en-US" sz="1400">
                  <a:latin typeface="+mj-ea"/>
                  <a:ea typeface="+mj-ea"/>
                </a:rPr>
                <a:t>数据部分</a:t>
              </a:r>
            </a:p>
          </p:txBody>
        </p:sp>
        <p:sp>
          <p:nvSpPr>
            <p:cNvPr id="99" name="Rectangle 97"/>
            <p:cNvSpPr>
              <a:spLocks noChangeArrowheads="1"/>
            </p:cNvSpPr>
            <p:nvPr/>
          </p:nvSpPr>
          <p:spPr bwMode="auto">
            <a:xfrm>
              <a:off x="1495426" y="6223000"/>
              <a:ext cx="1029007" cy="4142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a:latin typeface="+mj-ea"/>
                  <a:ea typeface="+mj-ea"/>
                </a:rPr>
                <a:t>IP </a:t>
              </a:r>
              <a:r>
                <a:rPr kumimoji="1" lang="zh-CN" altLang="en-US" sz="1400">
                  <a:latin typeface="+mj-ea"/>
                  <a:ea typeface="+mj-ea"/>
                </a:rPr>
                <a:t>首部</a:t>
              </a:r>
            </a:p>
          </p:txBody>
        </p:sp>
        <p:sp>
          <p:nvSpPr>
            <p:cNvPr id="100" name="AutoShape 98"/>
            <p:cNvSpPr>
              <a:spLocks noChangeArrowheads="1"/>
            </p:cNvSpPr>
            <p:nvPr/>
          </p:nvSpPr>
          <p:spPr bwMode="auto">
            <a:xfrm rot="16200000">
              <a:off x="2855119" y="5966619"/>
              <a:ext cx="758825" cy="268287"/>
            </a:xfrm>
            <a:prstGeom prst="leftArrow">
              <a:avLst>
                <a:gd name="adj1" fmla="val 50000"/>
                <a:gd name="adj2" fmla="val 70710"/>
              </a:avLst>
            </a:prstGeom>
            <a:solidFill>
              <a:schemeClr val="accent2">
                <a:alpha val="43137"/>
              </a:schemeClr>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101" name="AutoShape 99"/>
            <p:cNvSpPr>
              <a:spLocks noChangeArrowheads="1"/>
            </p:cNvSpPr>
            <p:nvPr/>
          </p:nvSpPr>
          <p:spPr bwMode="auto">
            <a:xfrm rot="16200000">
              <a:off x="5799137" y="5967413"/>
              <a:ext cx="758825" cy="266700"/>
            </a:xfrm>
            <a:prstGeom prst="leftArrow">
              <a:avLst>
                <a:gd name="adj1" fmla="val 50000"/>
                <a:gd name="adj2" fmla="val 71131"/>
              </a:avLst>
            </a:prstGeom>
            <a:solidFill>
              <a:schemeClr val="accent1">
                <a:alpha val="43137"/>
              </a:schemeClr>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102" name="Line 100"/>
            <p:cNvSpPr>
              <a:spLocks noChangeShapeType="1"/>
            </p:cNvSpPr>
            <p:nvPr/>
          </p:nvSpPr>
          <p:spPr bwMode="auto">
            <a:xfrm>
              <a:off x="8121650" y="1679575"/>
              <a:ext cx="736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8121650" y="4016375"/>
              <a:ext cx="736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690563" y="1704975"/>
              <a:ext cx="469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703263" y="4446588"/>
              <a:ext cx="469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6" name="Rectangle 104"/>
            <p:cNvSpPr>
              <a:spLocks noChangeArrowheads="1"/>
            </p:cNvSpPr>
            <p:nvPr/>
          </p:nvSpPr>
          <p:spPr bwMode="auto">
            <a:xfrm>
              <a:off x="250825" y="5891213"/>
              <a:ext cx="1222625" cy="4142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a:latin typeface="+mj-ea"/>
                  <a:ea typeface="+mj-ea"/>
                </a:rPr>
                <a:t>发送在前</a:t>
              </a:r>
            </a:p>
          </p:txBody>
        </p:sp>
      </p:grpSp>
    </p:spTree>
    <p:extLst>
      <p:ext uri="{BB962C8B-B14F-4D97-AF65-F5344CB8AC3E}">
        <p14:creationId xmlns:p14="http://schemas.microsoft.com/office/powerpoint/2010/main" val="40317127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71</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2246769"/>
          </a:xfrm>
          <a:prstGeom prst="rect">
            <a:avLst/>
          </a:prstGeom>
          <a:noFill/>
        </p:spPr>
        <p:txBody>
          <a:bodyPr wrap="square" rtlCol="0">
            <a:spAutoFit/>
          </a:bodyPr>
          <a:lstStyle/>
          <a:p>
            <a:r>
              <a:rPr lang="zh-CN" altLang="en-US" sz="2000" dirty="0">
                <a:solidFill>
                  <a:srgbClr val="FF0000"/>
                </a:solidFill>
                <a:latin typeface="+mj-ea"/>
                <a:ea typeface="+mj-ea"/>
              </a:rPr>
              <a:t>源端口和目的端口</a:t>
            </a:r>
            <a:r>
              <a:rPr lang="zh-CN" altLang="en-US" sz="2000" dirty="0" smtClean="0">
                <a:solidFill>
                  <a:srgbClr val="FF0000"/>
                </a:solidFill>
                <a:latin typeface="+mj-ea"/>
                <a:ea typeface="+mj-ea"/>
              </a:rPr>
              <a:t>字段</a:t>
            </a:r>
            <a:r>
              <a:rPr lang="zh-CN" altLang="en-US" sz="2000" dirty="0" smtClean="0">
                <a:latin typeface="+mj-ea"/>
                <a:ea typeface="+mj-ea"/>
              </a:rPr>
              <a:t>：各</a:t>
            </a:r>
            <a:r>
              <a:rPr lang="en-US" altLang="zh-CN" sz="2000" dirty="0" smtClean="0">
                <a:latin typeface="+mj-ea"/>
                <a:ea typeface="+mj-ea"/>
              </a:rPr>
              <a:t>2</a:t>
            </a:r>
            <a:r>
              <a:rPr lang="zh-CN" altLang="en-US" sz="2000" dirty="0" smtClean="0">
                <a:latin typeface="+mj-ea"/>
                <a:ea typeface="+mj-ea"/>
              </a:rPr>
              <a:t>字节</a:t>
            </a:r>
            <a:r>
              <a:rPr lang="zh-CN" altLang="en-US" sz="2000" dirty="0">
                <a:latin typeface="+mj-ea"/>
                <a:ea typeface="+mj-ea"/>
              </a:rPr>
              <a:t>。端口是运输层与应用层的服务接口。运输层的复用和分用功能都要通过端口才能实现</a:t>
            </a:r>
            <a:r>
              <a:rPr lang="zh-CN" altLang="en-US" sz="2000" dirty="0" smtClean="0">
                <a:latin typeface="+mj-ea"/>
                <a:ea typeface="+mj-ea"/>
              </a:rPr>
              <a:t>。</a:t>
            </a:r>
            <a:endParaRPr lang="en-US" altLang="zh-CN" sz="2000" dirty="0" smtClean="0">
              <a:latin typeface="+mj-ea"/>
              <a:ea typeface="+mj-ea"/>
            </a:endParaRPr>
          </a:p>
          <a:p>
            <a:r>
              <a:rPr lang="zh-CN" altLang="en-US" sz="2000" dirty="0">
                <a:solidFill>
                  <a:srgbClr val="FF0000"/>
                </a:solidFill>
                <a:latin typeface="+mj-ea"/>
                <a:ea typeface="+mj-ea"/>
              </a:rPr>
              <a:t>序号</a:t>
            </a:r>
            <a:r>
              <a:rPr lang="zh-CN" altLang="en-US" sz="2000" dirty="0" smtClean="0">
                <a:solidFill>
                  <a:srgbClr val="FF0000"/>
                </a:solidFill>
                <a:latin typeface="+mj-ea"/>
                <a:ea typeface="+mj-ea"/>
              </a:rPr>
              <a:t>字段</a:t>
            </a:r>
            <a:r>
              <a:rPr lang="zh-CN" altLang="en-US" sz="2000" dirty="0" smtClean="0">
                <a:latin typeface="+mj-ea"/>
                <a:ea typeface="+mj-ea"/>
              </a:rPr>
              <a:t>：</a:t>
            </a:r>
            <a:r>
              <a:rPr lang="en-US" altLang="zh-CN" sz="2000" dirty="0" smtClean="0">
                <a:latin typeface="+mj-ea"/>
                <a:ea typeface="+mj-ea"/>
              </a:rPr>
              <a:t>4</a:t>
            </a:r>
            <a:r>
              <a:rPr lang="zh-CN" altLang="en-US" sz="2000" dirty="0" smtClean="0">
                <a:latin typeface="+mj-ea"/>
                <a:ea typeface="+mj-ea"/>
              </a:rPr>
              <a:t>字节</a:t>
            </a:r>
            <a:r>
              <a:rPr lang="zh-CN" altLang="en-US" sz="2000" dirty="0">
                <a:latin typeface="+mj-ea"/>
                <a:ea typeface="+mj-ea"/>
              </a:rPr>
              <a:t>。</a:t>
            </a:r>
            <a:r>
              <a:rPr lang="en-US" altLang="zh-CN" sz="2000" dirty="0" smtClean="0">
                <a:latin typeface="+mj-ea"/>
                <a:ea typeface="+mj-ea"/>
              </a:rPr>
              <a:t>TCP</a:t>
            </a:r>
            <a:r>
              <a:rPr lang="zh-CN" altLang="en-US" sz="2000" dirty="0" smtClean="0">
                <a:latin typeface="+mj-ea"/>
                <a:ea typeface="+mj-ea"/>
              </a:rPr>
              <a:t>连接</a:t>
            </a:r>
            <a:r>
              <a:rPr lang="zh-CN" altLang="en-US" sz="2000" dirty="0">
                <a:latin typeface="+mj-ea"/>
                <a:ea typeface="+mj-ea"/>
              </a:rPr>
              <a:t>中传送的数据流中的每一个字节都编上一个序号。序号字段的</a:t>
            </a:r>
            <a:r>
              <a:rPr lang="zh-CN" altLang="en-US" sz="2000" dirty="0" smtClean="0">
                <a:latin typeface="+mj-ea"/>
                <a:ea typeface="+mj-ea"/>
              </a:rPr>
              <a:t>值指</a:t>
            </a:r>
            <a:r>
              <a:rPr lang="zh-CN" altLang="en-US" sz="2000" dirty="0">
                <a:latin typeface="+mj-ea"/>
                <a:ea typeface="+mj-ea"/>
              </a:rPr>
              <a:t>的是本报文段所</a:t>
            </a:r>
            <a:r>
              <a:rPr lang="zh-CN" altLang="en-US" sz="2000" dirty="0" smtClean="0">
                <a:latin typeface="+mj-ea"/>
                <a:ea typeface="+mj-ea"/>
              </a:rPr>
              <a:t>发送数据</a:t>
            </a:r>
            <a:r>
              <a:rPr lang="zh-CN" altLang="en-US" sz="2000" dirty="0">
                <a:latin typeface="+mj-ea"/>
                <a:ea typeface="+mj-ea"/>
              </a:rPr>
              <a:t>的第一个字节的序号</a:t>
            </a:r>
            <a:r>
              <a:rPr lang="zh-CN" altLang="en-US" sz="2000" dirty="0" smtClean="0">
                <a:latin typeface="+mj-ea"/>
                <a:ea typeface="+mj-ea"/>
              </a:rPr>
              <a:t>。</a:t>
            </a:r>
            <a:endParaRPr lang="en-US" altLang="zh-CN" sz="2000" dirty="0" smtClean="0">
              <a:latin typeface="+mj-ea"/>
              <a:ea typeface="+mj-ea"/>
            </a:endParaRPr>
          </a:p>
          <a:p>
            <a:r>
              <a:rPr lang="zh-CN" altLang="en-US" sz="2000" dirty="0">
                <a:solidFill>
                  <a:srgbClr val="FF0000"/>
                </a:solidFill>
                <a:latin typeface="+mj-ea"/>
                <a:ea typeface="+mj-ea"/>
              </a:rPr>
              <a:t>确认号</a:t>
            </a:r>
            <a:r>
              <a:rPr lang="zh-CN" altLang="en-US" sz="2000" dirty="0" smtClean="0">
                <a:solidFill>
                  <a:srgbClr val="FF0000"/>
                </a:solidFill>
                <a:latin typeface="+mj-ea"/>
                <a:ea typeface="+mj-ea"/>
              </a:rPr>
              <a:t>字段</a:t>
            </a:r>
            <a:r>
              <a:rPr lang="zh-CN" altLang="en-US" sz="2000" dirty="0" smtClean="0">
                <a:latin typeface="+mj-ea"/>
                <a:ea typeface="+mj-ea"/>
              </a:rPr>
              <a:t>：</a:t>
            </a:r>
            <a:r>
              <a:rPr lang="en-US" altLang="zh-CN" sz="2000" dirty="0" smtClean="0">
                <a:latin typeface="+mj-ea"/>
                <a:ea typeface="+mj-ea"/>
              </a:rPr>
              <a:t>4</a:t>
            </a:r>
            <a:r>
              <a:rPr lang="zh-CN" altLang="en-US" sz="2000" dirty="0" smtClean="0">
                <a:latin typeface="+mj-ea"/>
                <a:ea typeface="+mj-ea"/>
              </a:rPr>
              <a:t>字节。是</a:t>
            </a:r>
            <a:r>
              <a:rPr lang="zh-CN" altLang="en-US" sz="2000" dirty="0">
                <a:latin typeface="+mj-ea"/>
                <a:ea typeface="+mj-ea"/>
              </a:rPr>
              <a:t>期望收到对方的下一个报文段的数据的第一个字节的序号</a:t>
            </a:r>
            <a:r>
              <a:rPr lang="zh-CN" altLang="en-US" sz="2000" dirty="0" smtClean="0">
                <a:latin typeface="+mj-ea"/>
                <a:ea typeface="+mj-ea"/>
              </a:rPr>
              <a:t>。如果确认号为</a:t>
            </a:r>
            <a:r>
              <a:rPr lang="en-US" altLang="zh-CN" sz="2000" dirty="0" smtClean="0">
                <a:latin typeface="+mj-ea"/>
                <a:ea typeface="+mj-ea"/>
              </a:rPr>
              <a:t>N</a:t>
            </a:r>
            <a:r>
              <a:rPr lang="zh-CN" altLang="en-US" sz="2000" dirty="0" smtClean="0">
                <a:latin typeface="+mj-ea"/>
                <a:ea typeface="+mj-ea"/>
              </a:rPr>
              <a:t>，则表明序号</a:t>
            </a:r>
            <a:r>
              <a:rPr lang="en-US" altLang="zh-CN" sz="2000" dirty="0" smtClean="0">
                <a:latin typeface="+mj-ea"/>
                <a:ea typeface="+mj-ea"/>
              </a:rPr>
              <a:t>N-1</a:t>
            </a:r>
            <a:r>
              <a:rPr lang="zh-CN" altLang="en-US" sz="2000" dirty="0" smtClean="0">
                <a:latin typeface="+mj-ea"/>
                <a:ea typeface="+mj-ea"/>
              </a:rPr>
              <a:t>为止的所有数据都已经正确收到。</a:t>
            </a:r>
            <a:endParaRPr lang="zh-CN" altLang="en-US" sz="2000" dirty="0">
              <a:latin typeface="+mj-ea"/>
              <a:ea typeface="+mj-ea"/>
            </a:endParaRPr>
          </a:p>
        </p:txBody>
      </p:sp>
    </p:spTree>
    <p:extLst>
      <p:ext uri="{BB962C8B-B14F-4D97-AF65-F5344CB8AC3E}">
        <p14:creationId xmlns:p14="http://schemas.microsoft.com/office/powerpoint/2010/main" val="1642736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72</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1323439"/>
          </a:xfrm>
          <a:prstGeom prst="rect">
            <a:avLst/>
          </a:prstGeom>
          <a:noFill/>
        </p:spPr>
        <p:txBody>
          <a:bodyPr wrap="square" rtlCol="0">
            <a:spAutoFit/>
          </a:bodyPr>
          <a:lstStyle/>
          <a:p>
            <a:r>
              <a:rPr lang="zh-CN" altLang="en-US" sz="2000" dirty="0">
                <a:solidFill>
                  <a:srgbClr val="FF0000"/>
                </a:solidFill>
                <a:latin typeface="+mj-ea"/>
                <a:ea typeface="+mj-ea"/>
              </a:rPr>
              <a:t>数据偏移（即首部长度</a:t>
            </a:r>
            <a:r>
              <a:rPr lang="zh-CN" altLang="en-US" sz="2000" dirty="0" smtClean="0">
                <a:solidFill>
                  <a:srgbClr val="FF0000"/>
                </a:solidFill>
                <a:latin typeface="+mj-ea"/>
                <a:ea typeface="+mj-ea"/>
              </a:rPr>
              <a:t>）：</a:t>
            </a:r>
            <a:r>
              <a:rPr lang="en-US" altLang="zh-CN" sz="2000" dirty="0" smtClean="0">
                <a:latin typeface="+mj-ea"/>
                <a:ea typeface="+mj-ea"/>
              </a:rPr>
              <a:t>4</a:t>
            </a:r>
            <a:r>
              <a:rPr lang="zh-CN" altLang="en-US" sz="2000" dirty="0" smtClean="0">
                <a:latin typeface="+mj-ea"/>
                <a:ea typeface="+mj-ea"/>
              </a:rPr>
              <a:t>位。它指出</a:t>
            </a:r>
            <a:r>
              <a:rPr lang="en-US" altLang="zh-CN" sz="2000" dirty="0" smtClean="0">
                <a:latin typeface="+mj-ea"/>
                <a:ea typeface="+mj-ea"/>
              </a:rPr>
              <a:t>TCP</a:t>
            </a:r>
            <a:r>
              <a:rPr lang="zh-CN" altLang="en-US" sz="2000" dirty="0" smtClean="0">
                <a:latin typeface="+mj-ea"/>
                <a:ea typeface="+mj-ea"/>
              </a:rPr>
              <a:t>报文</a:t>
            </a:r>
            <a:r>
              <a:rPr lang="zh-CN" altLang="en-US" sz="2000" dirty="0">
                <a:latin typeface="+mj-ea"/>
                <a:ea typeface="+mj-ea"/>
              </a:rPr>
              <a:t>段的数据起始处距离 </a:t>
            </a:r>
            <a:r>
              <a:rPr lang="en-US" altLang="zh-CN" sz="2000" dirty="0" smtClean="0">
                <a:latin typeface="+mj-ea"/>
                <a:ea typeface="+mj-ea"/>
              </a:rPr>
              <a:t>TCP</a:t>
            </a:r>
            <a:r>
              <a:rPr lang="zh-CN" altLang="en-US" sz="2000" dirty="0" smtClean="0">
                <a:latin typeface="+mj-ea"/>
                <a:ea typeface="+mj-ea"/>
              </a:rPr>
              <a:t>报文</a:t>
            </a:r>
            <a:r>
              <a:rPr lang="zh-CN" altLang="en-US" sz="2000" dirty="0">
                <a:latin typeface="+mj-ea"/>
                <a:ea typeface="+mj-ea"/>
              </a:rPr>
              <a:t>段的起始处有多远。“数据偏移”的单位</a:t>
            </a:r>
            <a:r>
              <a:rPr lang="zh-CN" altLang="en-US" sz="2000" dirty="0" smtClean="0">
                <a:latin typeface="+mj-ea"/>
                <a:ea typeface="+mj-ea"/>
              </a:rPr>
              <a:t>是</a:t>
            </a:r>
            <a:r>
              <a:rPr lang="en-US" altLang="zh-CN" sz="2000" dirty="0" smtClean="0">
                <a:latin typeface="+mj-ea"/>
                <a:ea typeface="+mj-ea"/>
              </a:rPr>
              <a:t>32</a:t>
            </a:r>
            <a:r>
              <a:rPr lang="zh-CN" altLang="en-US" sz="2000" dirty="0" smtClean="0">
                <a:latin typeface="+mj-ea"/>
                <a:ea typeface="+mj-ea"/>
              </a:rPr>
              <a:t>位</a:t>
            </a:r>
            <a:r>
              <a:rPr lang="zh-CN" altLang="en-US" sz="2000" dirty="0">
                <a:latin typeface="+mj-ea"/>
                <a:ea typeface="+mj-ea"/>
              </a:rPr>
              <a:t>字（</a:t>
            </a:r>
            <a:r>
              <a:rPr lang="zh-CN" altLang="en-US" sz="2000" dirty="0" smtClean="0">
                <a:latin typeface="+mj-ea"/>
                <a:ea typeface="+mj-ea"/>
              </a:rPr>
              <a:t>以</a:t>
            </a:r>
            <a:r>
              <a:rPr lang="en-US" altLang="zh-CN" sz="2000" dirty="0" smtClean="0">
                <a:latin typeface="+mj-ea"/>
                <a:ea typeface="+mj-ea"/>
              </a:rPr>
              <a:t>4</a:t>
            </a:r>
            <a:r>
              <a:rPr lang="zh-CN" altLang="en-US" sz="2000" dirty="0" smtClean="0">
                <a:latin typeface="+mj-ea"/>
                <a:ea typeface="+mj-ea"/>
              </a:rPr>
              <a:t>字节</a:t>
            </a:r>
            <a:r>
              <a:rPr lang="zh-CN" altLang="en-US" sz="2000" dirty="0">
                <a:latin typeface="+mj-ea"/>
                <a:ea typeface="+mj-ea"/>
              </a:rPr>
              <a:t>为计算单位）</a:t>
            </a:r>
            <a:r>
              <a:rPr lang="zh-CN" altLang="en-US" sz="2000" dirty="0" smtClean="0">
                <a:latin typeface="+mj-ea"/>
                <a:ea typeface="+mj-ea"/>
              </a:rPr>
              <a:t>。因此</a:t>
            </a:r>
            <a:r>
              <a:rPr lang="en-US" altLang="zh-CN" sz="2000" dirty="0" smtClean="0">
                <a:latin typeface="+mj-ea"/>
                <a:ea typeface="+mj-ea"/>
              </a:rPr>
              <a:t>TCP</a:t>
            </a:r>
            <a:r>
              <a:rPr lang="zh-CN" altLang="en-US" sz="2000" dirty="0">
                <a:latin typeface="+mj-ea"/>
                <a:ea typeface="+mj-ea"/>
              </a:rPr>
              <a:t>报文</a:t>
            </a:r>
            <a:r>
              <a:rPr lang="zh-CN" altLang="en-US" sz="2000" dirty="0" smtClean="0">
                <a:latin typeface="+mj-ea"/>
                <a:ea typeface="+mj-ea"/>
              </a:rPr>
              <a:t>段首部最大长度为</a:t>
            </a:r>
            <a:r>
              <a:rPr lang="zh-CN" altLang="en-US" sz="2000" dirty="0" smtClean="0">
                <a:latin typeface="+mj-ea"/>
                <a:ea typeface="+mj-ea"/>
                <a:sym typeface="Wingdings" panose="05000000000000000000" pitchFamily="2" charset="2"/>
              </a:rPr>
              <a:t>：</a:t>
            </a:r>
            <a:r>
              <a:rPr lang="en-US" altLang="zh-CN" sz="2000" dirty="0" smtClean="0">
                <a:latin typeface="+mj-ea"/>
                <a:ea typeface="+mj-ea"/>
                <a:sym typeface="Wingdings" panose="05000000000000000000" pitchFamily="2" charset="2"/>
              </a:rPr>
              <a:t>(2</a:t>
            </a:r>
            <a:r>
              <a:rPr lang="en-US" altLang="zh-CN" sz="2000" baseline="30000" dirty="0" smtClean="0">
                <a:latin typeface="+mj-ea"/>
                <a:ea typeface="+mj-ea"/>
              </a:rPr>
              <a:t>4</a:t>
            </a:r>
            <a:r>
              <a:rPr lang="en-US" altLang="zh-CN" sz="2000" dirty="0" smtClean="0">
                <a:latin typeface="+mj-ea"/>
                <a:ea typeface="+mj-ea"/>
              </a:rPr>
              <a:t>-1)*4</a:t>
            </a:r>
            <a:r>
              <a:rPr lang="zh-CN" altLang="en-US" sz="2000" dirty="0" smtClean="0">
                <a:latin typeface="+mj-ea"/>
                <a:ea typeface="+mj-ea"/>
              </a:rPr>
              <a:t>字节</a:t>
            </a:r>
            <a:r>
              <a:rPr lang="en-US" altLang="zh-CN" sz="2000" dirty="0" smtClean="0">
                <a:latin typeface="+mj-ea"/>
                <a:ea typeface="+mj-ea"/>
              </a:rPr>
              <a:t>=60</a:t>
            </a:r>
            <a:r>
              <a:rPr lang="zh-CN" altLang="en-US" sz="2000" dirty="0" smtClean="0">
                <a:latin typeface="+mj-ea"/>
                <a:ea typeface="+mj-ea"/>
              </a:rPr>
              <a:t>字节。</a:t>
            </a:r>
            <a:endParaRPr lang="en-US" altLang="zh-CN" sz="2000" dirty="0" smtClean="0">
              <a:latin typeface="+mj-ea"/>
              <a:ea typeface="+mj-ea"/>
            </a:endParaRPr>
          </a:p>
          <a:p>
            <a:r>
              <a:rPr lang="zh-CN" altLang="en-US" sz="2000" dirty="0">
                <a:solidFill>
                  <a:srgbClr val="FF0000"/>
                </a:solidFill>
                <a:latin typeface="+mj-ea"/>
                <a:ea typeface="+mj-ea"/>
              </a:rPr>
              <a:t>保留</a:t>
            </a:r>
            <a:r>
              <a:rPr lang="zh-CN" altLang="en-US" sz="2000" dirty="0" smtClean="0">
                <a:solidFill>
                  <a:srgbClr val="FF0000"/>
                </a:solidFill>
                <a:latin typeface="+mj-ea"/>
                <a:ea typeface="+mj-ea"/>
              </a:rPr>
              <a:t>字段</a:t>
            </a:r>
            <a:r>
              <a:rPr lang="zh-CN" altLang="en-US" sz="2000" dirty="0" smtClean="0">
                <a:latin typeface="+mj-ea"/>
                <a:ea typeface="+mj-ea"/>
              </a:rPr>
              <a:t>：</a:t>
            </a:r>
            <a:r>
              <a:rPr lang="en-US" altLang="zh-CN" sz="2000" dirty="0" smtClean="0">
                <a:latin typeface="+mj-ea"/>
                <a:ea typeface="+mj-ea"/>
              </a:rPr>
              <a:t>6</a:t>
            </a:r>
            <a:r>
              <a:rPr lang="zh-CN" altLang="en-US" sz="2000" dirty="0" smtClean="0">
                <a:latin typeface="+mj-ea"/>
                <a:ea typeface="+mj-ea"/>
              </a:rPr>
              <a:t>位。保留</a:t>
            </a:r>
            <a:r>
              <a:rPr lang="zh-CN" altLang="en-US" sz="2000" dirty="0">
                <a:latin typeface="+mj-ea"/>
                <a:ea typeface="+mj-ea"/>
              </a:rPr>
              <a:t>为今后使用</a:t>
            </a:r>
            <a:r>
              <a:rPr lang="zh-CN" altLang="en-US" sz="2000" dirty="0" smtClean="0">
                <a:latin typeface="+mj-ea"/>
                <a:ea typeface="+mj-ea"/>
              </a:rPr>
              <a:t>，目前</a:t>
            </a:r>
            <a:r>
              <a:rPr lang="zh-CN" altLang="en-US" sz="2000" dirty="0">
                <a:latin typeface="+mj-ea"/>
                <a:ea typeface="+mj-ea"/>
              </a:rPr>
              <a:t>应置</a:t>
            </a:r>
            <a:r>
              <a:rPr lang="zh-CN" altLang="en-US" sz="2000" dirty="0" smtClean="0">
                <a:latin typeface="+mj-ea"/>
                <a:ea typeface="+mj-ea"/>
              </a:rPr>
              <a:t>为</a:t>
            </a:r>
            <a:r>
              <a:rPr lang="en-US" altLang="zh-CN" sz="2000" dirty="0" smtClean="0">
                <a:latin typeface="+mj-ea"/>
                <a:ea typeface="+mj-ea"/>
              </a:rPr>
              <a:t>0</a:t>
            </a:r>
            <a:r>
              <a:rPr lang="zh-CN" altLang="en-US" sz="2000" dirty="0" smtClean="0">
                <a:latin typeface="+mj-ea"/>
                <a:ea typeface="+mj-ea"/>
              </a:rPr>
              <a:t>。</a:t>
            </a:r>
            <a:endParaRPr lang="en-US" altLang="zh-CN" sz="2000" dirty="0" smtClean="0">
              <a:latin typeface="+mj-ea"/>
              <a:ea typeface="+mj-ea"/>
            </a:endParaRPr>
          </a:p>
        </p:txBody>
      </p:sp>
    </p:spTree>
    <p:extLst>
      <p:ext uri="{BB962C8B-B14F-4D97-AF65-F5344CB8AC3E}">
        <p14:creationId xmlns:p14="http://schemas.microsoft.com/office/powerpoint/2010/main" val="3632277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73</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1938992"/>
          </a:xfrm>
          <a:prstGeom prst="rect">
            <a:avLst/>
          </a:prstGeom>
          <a:noFill/>
        </p:spPr>
        <p:txBody>
          <a:bodyPr wrap="square" rtlCol="0">
            <a:spAutoFit/>
          </a:bodyPr>
          <a:lstStyle/>
          <a:p>
            <a:r>
              <a:rPr lang="zh-CN" altLang="en-US" sz="2000" dirty="0" smtClean="0">
                <a:solidFill>
                  <a:srgbClr val="FF0000"/>
                </a:solidFill>
                <a:latin typeface="+mj-ea"/>
                <a:ea typeface="+mj-ea"/>
              </a:rPr>
              <a:t>紧急</a:t>
            </a:r>
            <a:r>
              <a:rPr lang="en-US" altLang="zh-CN" sz="2000" dirty="0" smtClean="0">
                <a:solidFill>
                  <a:srgbClr val="FF0000"/>
                </a:solidFill>
                <a:latin typeface="+mj-ea"/>
                <a:ea typeface="+mj-ea"/>
              </a:rPr>
              <a:t>URG(</a:t>
            </a:r>
            <a:r>
              <a:rPr lang="en-US" altLang="zh-CN" sz="2000" dirty="0" err="1" smtClean="0">
                <a:solidFill>
                  <a:srgbClr val="FF0000"/>
                </a:solidFill>
                <a:latin typeface="+mj-ea"/>
                <a:ea typeface="+mj-ea"/>
              </a:rPr>
              <a:t>URGent</a:t>
            </a:r>
            <a:r>
              <a:rPr lang="en-US" altLang="zh-CN" sz="2000" dirty="0" smtClean="0">
                <a:solidFill>
                  <a:srgbClr val="FF0000"/>
                </a:solidFill>
                <a:latin typeface="+mj-ea"/>
                <a:ea typeface="+mj-ea"/>
              </a:rPr>
              <a:t>)</a:t>
            </a: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位。当</a:t>
            </a:r>
            <a:r>
              <a:rPr lang="en-US" altLang="zh-CN" sz="2000" dirty="0" smtClean="0">
                <a:latin typeface="+mj-ea"/>
                <a:ea typeface="+mj-ea"/>
              </a:rPr>
              <a:t>URG=1</a:t>
            </a:r>
            <a:r>
              <a:rPr lang="zh-CN" altLang="en-US" sz="2000" dirty="0" smtClean="0">
                <a:latin typeface="+mj-ea"/>
                <a:ea typeface="+mj-ea"/>
              </a:rPr>
              <a:t>时</a:t>
            </a:r>
            <a:r>
              <a:rPr lang="zh-CN" altLang="en-US" sz="2000" dirty="0">
                <a:latin typeface="+mj-ea"/>
                <a:ea typeface="+mj-ea"/>
              </a:rPr>
              <a:t>，表明紧急指针字段有效。它告诉系统此报文段中有紧急数据，应尽快传送</a:t>
            </a:r>
            <a:r>
              <a:rPr lang="en-US" altLang="zh-CN" sz="2000" dirty="0">
                <a:latin typeface="+mj-ea"/>
                <a:ea typeface="+mj-ea"/>
              </a:rPr>
              <a:t>(</a:t>
            </a:r>
            <a:r>
              <a:rPr lang="zh-CN" altLang="en-US" sz="2000" dirty="0">
                <a:latin typeface="+mj-ea"/>
                <a:ea typeface="+mj-ea"/>
              </a:rPr>
              <a:t>相当于高优先级的数据</a:t>
            </a:r>
            <a:r>
              <a:rPr lang="en-US" altLang="zh-CN" sz="2000" dirty="0">
                <a:latin typeface="+mj-ea"/>
                <a:ea typeface="+mj-ea"/>
              </a:rPr>
              <a:t>)</a:t>
            </a:r>
            <a:r>
              <a:rPr lang="zh-CN" altLang="en-US" sz="2000" dirty="0" smtClean="0">
                <a:latin typeface="+mj-ea"/>
                <a:ea typeface="+mj-ea"/>
              </a:rPr>
              <a:t>。</a:t>
            </a:r>
            <a:endParaRPr lang="en-US" altLang="zh-CN" sz="2000" dirty="0" smtClean="0">
              <a:latin typeface="+mj-ea"/>
              <a:ea typeface="+mj-ea"/>
            </a:endParaRPr>
          </a:p>
          <a:p>
            <a:r>
              <a:rPr lang="zh-CN" altLang="en-US" sz="2000" dirty="0" smtClean="0">
                <a:solidFill>
                  <a:srgbClr val="FF0000"/>
                </a:solidFill>
                <a:latin typeface="+mj-ea"/>
                <a:ea typeface="+mj-ea"/>
              </a:rPr>
              <a:t>确认</a:t>
            </a:r>
            <a:r>
              <a:rPr lang="en-US" altLang="zh-CN" sz="2000" dirty="0" smtClean="0">
                <a:solidFill>
                  <a:srgbClr val="FF0000"/>
                </a:solidFill>
                <a:latin typeface="+mj-ea"/>
                <a:ea typeface="+mj-ea"/>
              </a:rPr>
              <a:t>ACK(</a:t>
            </a:r>
            <a:r>
              <a:rPr lang="en-US" altLang="zh-CN" sz="2000" dirty="0" err="1" smtClean="0">
                <a:solidFill>
                  <a:srgbClr val="FF0000"/>
                </a:solidFill>
                <a:latin typeface="+mj-ea"/>
                <a:ea typeface="+mj-ea"/>
              </a:rPr>
              <a:t>ACKnowlegment</a:t>
            </a:r>
            <a:r>
              <a:rPr lang="en-US" altLang="zh-CN" sz="2000" dirty="0" smtClean="0">
                <a:solidFill>
                  <a:srgbClr val="FF0000"/>
                </a:solidFill>
                <a:latin typeface="+mj-ea"/>
                <a:ea typeface="+mj-ea"/>
              </a:rPr>
              <a:t>)</a:t>
            </a: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位。当</a:t>
            </a:r>
            <a:r>
              <a:rPr lang="en-US" altLang="zh-CN" sz="2000" dirty="0" smtClean="0">
                <a:latin typeface="+mj-ea"/>
                <a:ea typeface="+mj-ea"/>
              </a:rPr>
              <a:t>ACK=1</a:t>
            </a:r>
            <a:r>
              <a:rPr lang="zh-CN" altLang="en-US" sz="2000" dirty="0" smtClean="0">
                <a:latin typeface="+mj-ea"/>
                <a:ea typeface="+mj-ea"/>
              </a:rPr>
              <a:t>时，表明确认</a:t>
            </a:r>
            <a:r>
              <a:rPr lang="zh-CN" altLang="en-US" sz="2000" dirty="0">
                <a:latin typeface="+mj-ea"/>
                <a:ea typeface="+mj-ea"/>
              </a:rPr>
              <a:t>号</a:t>
            </a:r>
            <a:r>
              <a:rPr lang="zh-CN" altLang="en-US" sz="2000" dirty="0" smtClean="0">
                <a:latin typeface="+mj-ea"/>
                <a:ea typeface="+mj-ea"/>
              </a:rPr>
              <a:t>字段有效</a:t>
            </a:r>
            <a:r>
              <a:rPr lang="zh-CN" altLang="en-US" sz="2000" dirty="0">
                <a:latin typeface="+mj-ea"/>
                <a:ea typeface="+mj-ea"/>
              </a:rPr>
              <a:t>。</a:t>
            </a:r>
            <a:r>
              <a:rPr lang="zh-CN" altLang="en-US" sz="2000" dirty="0" smtClean="0">
                <a:latin typeface="+mj-ea"/>
                <a:ea typeface="+mj-ea"/>
              </a:rPr>
              <a:t>当</a:t>
            </a:r>
            <a:r>
              <a:rPr lang="en-US" altLang="zh-CN" sz="2000" dirty="0" smtClean="0">
                <a:latin typeface="+mj-ea"/>
                <a:ea typeface="+mj-ea"/>
              </a:rPr>
              <a:t>ACK=0</a:t>
            </a:r>
            <a:r>
              <a:rPr lang="zh-CN" altLang="en-US" sz="2000" dirty="0" smtClean="0">
                <a:latin typeface="+mj-ea"/>
                <a:ea typeface="+mj-ea"/>
              </a:rPr>
              <a:t>时，表明确认号字段无效。</a:t>
            </a:r>
            <a:endParaRPr lang="zh-CN" altLang="en-US" sz="2000" dirty="0">
              <a:latin typeface="+mj-ea"/>
              <a:ea typeface="+mj-ea"/>
            </a:endParaRPr>
          </a:p>
          <a:p>
            <a:r>
              <a:rPr lang="zh-CN" altLang="en-US" sz="2000" dirty="0">
                <a:solidFill>
                  <a:srgbClr val="FF0000"/>
                </a:solidFill>
                <a:latin typeface="+mj-ea"/>
                <a:ea typeface="+mj-ea"/>
              </a:rPr>
              <a:t>推</a:t>
            </a:r>
            <a:r>
              <a:rPr lang="zh-CN" altLang="en-US" sz="2000" dirty="0" smtClean="0">
                <a:solidFill>
                  <a:srgbClr val="FF0000"/>
                </a:solidFill>
                <a:latin typeface="+mj-ea"/>
                <a:ea typeface="+mj-ea"/>
              </a:rPr>
              <a:t>送</a:t>
            </a:r>
            <a:r>
              <a:rPr lang="en-US" altLang="zh-CN" sz="2000" dirty="0" smtClean="0">
                <a:solidFill>
                  <a:srgbClr val="FF0000"/>
                </a:solidFill>
                <a:latin typeface="+mj-ea"/>
                <a:ea typeface="+mj-ea"/>
              </a:rPr>
              <a:t>PSH(</a:t>
            </a:r>
            <a:r>
              <a:rPr lang="en-US" altLang="zh-CN" sz="2000" dirty="0" err="1" smtClean="0">
                <a:solidFill>
                  <a:srgbClr val="FF0000"/>
                </a:solidFill>
                <a:latin typeface="+mj-ea"/>
                <a:ea typeface="+mj-ea"/>
              </a:rPr>
              <a:t>PuSH</a:t>
            </a:r>
            <a:r>
              <a:rPr lang="en-US" altLang="zh-CN" sz="2000" dirty="0">
                <a:solidFill>
                  <a:srgbClr val="FF0000"/>
                </a:solidFill>
                <a:latin typeface="+mj-ea"/>
                <a:ea typeface="+mj-ea"/>
              </a:rPr>
              <a:t>) </a:t>
            </a: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位。接收端收到</a:t>
            </a:r>
            <a:r>
              <a:rPr lang="en-US" altLang="zh-CN" sz="2000" dirty="0" smtClean="0">
                <a:latin typeface="+mj-ea"/>
                <a:ea typeface="+mj-ea"/>
              </a:rPr>
              <a:t>TCP</a:t>
            </a:r>
            <a:r>
              <a:rPr lang="zh-CN" altLang="en-US" sz="2000" dirty="0" smtClean="0">
                <a:latin typeface="+mj-ea"/>
                <a:ea typeface="+mj-ea"/>
              </a:rPr>
              <a:t>报文段的</a:t>
            </a:r>
            <a:r>
              <a:rPr lang="en-US" altLang="zh-CN" sz="2000" dirty="0" smtClean="0">
                <a:latin typeface="+mj-ea"/>
                <a:ea typeface="+mj-ea"/>
              </a:rPr>
              <a:t>PSH=1</a:t>
            </a:r>
            <a:r>
              <a:rPr lang="zh-CN" altLang="en-US" sz="2000" dirty="0" smtClean="0">
                <a:latin typeface="+mj-ea"/>
                <a:ea typeface="+mj-ea"/>
              </a:rPr>
              <a:t>时，此报文会尽快</a:t>
            </a:r>
            <a:r>
              <a:rPr lang="zh-CN" altLang="en-US" sz="2000" dirty="0">
                <a:latin typeface="+mj-ea"/>
                <a:ea typeface="+mj-ea"/>
              </a:rPr>
              <a:t>地交付接收应用进程，而不再等到整个缓存都</a:t>
            </a:r>
            <a:r>
              <a:rPr lang="zh-CN" altLang="en-US" sz="2000" dirty="0" smtClean="0">
                <a:latin typeface="+mj-ea"/>
                <a:ea typeface="+mj-ea"/>
              </a:rPr>
              <a:t>填满后</a:t>
            </a:r>
            <a:r>
              <a:rPr lang="zh-CN" altLang="en-US" sz="2000" dirty="0">
                <a:latin typeface="+mj-ea"/>
                <a:ea typeface="+mj-ea"/>
              </a:rPr>
              <a:t>再向上交付</a:t>
            </a:r>
            <a:r>
              <a:rPr lang="zh-CN" altLang="en-US" sz="2000" dirty="0" smtClean="0">
                <a:latin typeface="+mj-ea"/>
                <a:ea typeface="+mj-ea"/>
              </a:rPr>
              <a:t>。</a:t>
            </a:r>
            <a:endParaRPr lang="zh-CN" altLang="en-US" sz="2000" dirty="0">
              <a:latin typeface="+mj-ea"/>
              <a:ea typeface="+mj-ea"/>
            </a:endParaRPr>
          </a:p>
        </p:txBody>
      </p:sp>
    </p:spTree>
    <p:extLst>
      <p:ext uri="{BB962C8B-B14F-4D97-AF65-F5344CB8AC3E}">
        <p14:creationId xmlns:p14="http://schemas.microsoft.com/office/powerpoint/2010/main" val="28122978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74</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2246769"/>
          </a:xfrm>
          <a:prstGeom prst="rect">
            <a:avLst/>
          </a:prstGeom>
          <a:noFill/>
        </p:spPr>
        <p:txBody>
          <a:bodyPr wrap="square" rtlCol="0">
            <a:spAutoFit/>
          </a:bodyPr>
          <a:lstStyle/>
          <a:p>
            <a:r>
              <a:rPr lang="zh-CN" altLang="en-US" sz="2000" dirty="0" smtClean="0">
                <a:solidFill>
                  <a:srgbClr val="FF0000"/>
                </a:solidFill>
                <a:latin typeface="+mj-ea"/>
                <a:ea typeface="+mj-ea"/>
              </a:rPr>
              <a:t>复位</a:t>
            </a:r>
            <a:r>
              <a:rPr lang="en-US" altLang="zh-CN" sz="2000" dirty="0" smtClean="0">
                <a:solidFill>
                  <a:srgbClr val="FF0000"/>
                </a:solidFill>
                <a:latin typeface="+mj-ea"/>
                <a:ea typeface="+mj-ea"/>
              </a:rPr>
              <a:t>RST(</a:t>
            </a:r>
            <a:r>
              <a:rPr lang="en-US" altLang="zh-CN" sz="2000" dirty="0" err="1" smtClean="0">
                <a:solidFill>
                  <a:srgbClr val="FF0000"/>
                </a:solidFill>
                <a:latin typeface="+mj-ea"/>
                <a:ea typeface="+mj-ea"/>
              </a:rPr>
              <a:t>ReSeT</a:t>
            </a:r>
            <a:r>
              <a:rPr lang="en-US" altLang="zh-CN" sz="2000" dirty="0" smtClean="0">
                <a:solidFill>
                  <a:srgbClr val="FF0000"/>
                </a:solidFill>
                <a:latin typeface="+mj-ea"/>
                <a:ea typeface="+mj-ea"/>
              </a:rPr>
              <a:t>)</a:t>
            </a: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位。当</a:t>
            </a:r>
            <a:r>
              <a:rPr lang="en-US" altLang="zh-CN" sz="2000" dirty="0" smtClean="0">
                <a:latin typeface="+mj-ea"/>
                <a:ea typeface="+mj-ea"/>
              </a:rPr>
              <a:t>RST=1</a:t>
            </a:r>
            <a:r>
              <a:rPr lang="zh-CN" altLang="en-US" sz="2000" dirty="0" smtClean="0">
                <a:latin typeface="+mj-ea"/>
                <a:ea typeface="+mj-ea"/>
              </a:rPr>
              <a:t>时</a:t>
            </a:r>
            <a:r>
              <a:rPr lang="zh-CN" altLang="en-US" sz="2000" dirty="0">
                <a:latin typeface="+mj-ea"/>
                <a:ea typeface="+mj-ea"/>
              </a:rPr>
              <a:t>，</a:t>
            </a:r>
            <a:r>
              <a:rPr lang="zh-CN" altLang="en-US" sz="2000" dirty="0" smtClean="0">
                <a:latin typeface="+mj-ea"/>
                <a:ea typeface="+mj-ea"/>
              </a:rPr>
              <a:t>表明</a:t>
            </a:r>
            <a:r>
              <a:rPr lang="en-US" altLang="zh-CN" sz="2000" dirty="0" smtClean="0">
                <a:latin typeface="+mj-ea"/>
                <a:ea typeface="+mj-ea"/>
              </a:rPr>
              <a:t>TCP</a:t>
            </a:r>
            <a:r>
              <a:rPr lang="zh-CN" altLang="en-US" sz="2000" dirty="0" smtClean="0">
                <a:latin typeface="+mj-ea"/>
                <a:ea typeface="+mj-ea"/>
              </a:rPr>
              <a:t>连接</a:t>
            </a:r>
            <a:r>
              <a:rPr lang="zh-CN" altLang="en-US" sz="2000" dirty="0">
                <a:latin typeface="+mj-ea"/>
                <a:ea typeface="+mj-ea"/>
              </a:rPr>
              <a:t>中出现严重差错（</a:t>
            </a:r>
            <a:r>
              <a:rPr lang="zh-CN" altLang="en-US" sz="2000" dirty="0" smtClean="0">
                <a:latin typeface="+mj-ea"/>
                <a:ea typeface="+mj-ea"/>
              </a:rPr>
              <a:t>如主机</a:t>
            </a:r>
            <a:r>
              <a:rPr lang="zh-CN" altLang="en-US" sz="2000" dirty="0">
                <a:latin typeface="+mj-ea"/>
                <a:ea typeface="+mj-ea"/>
              </a:rPr>
              <a:t>崩溃或其他原因），必须释放连接，然后再重新建立运输连接</a:t>
            </a:r>
            <a:r>
              <a:rPr lang="zh-CN" altLang="en-US" sz="2000" dirty="0" smtClean="0">
                <a:latin typeface="+mj-ea"/>
                <a:ea typeface="+mj-ea"/>
              </a:rPr>
              <a:t>。</a:t>
            </a:r>
            <a:endParaRPr lang="en-US" altLang="zh-CN" sz="2000" dirty="0" smtClean="0">
              <a:latin typeface="+mj-ea"/>
              <a:ea typeface="+mj-ea"/>
            </a:endParaRPr>
          </a:p>
          <a:p>
            <a:r>
              <a:rPr lang="zh-CN" altLang="en-US" sz="2000" dirty="0" smtClean="0">
                <a:solidFill>
                  <a:srgbClr val="FF0000"/>
                </a:solidFill>
                <a:latin typeface="+mj-ea"/>
                <a:ea typeface="+mj-ea"/>
              </a:rPr>
              <a:t>同步</a:t>
            </a:r>
            <a:r>
              <a:rPr lang="en-US" altLang="zh-CN" sz="2000" dirty="0" smtClean="0">
                <a:solidFill>
                  <a:srgbClr val="FF0000"/>
                </a:solidFill>
                <a:latin typeface="+mj-ea"/>
                <a:ea typeface="+mj-ea"/>
              </a:rPr>
              <a:t>SYN(</a:t>
            </a:r>
            <a:r>
              <a:rPr lang="en-US" altLang="zh-CN" sz="2000" dirty="0" err="1" smtClean="0">
                <a:solidFill>
                  <a:srgbClr val="FF0000"/>
                </a:solidFill>
                <a:latin typeface="+mj-ea"/>
                <a:ea typeface="+mj-ea"/>
              </a:rPr>
              <a:t>SYNchronization</a:t>
            </a:r>
            <a:r>
              <a:rPr lang="en-US" altLang="zh-CN" sz="2000" dirty="0" smtClean="0">
                <a:solidFill>
                  <a:srgbClr val="FF0000"/>
                </a:solidFill>
                <a:latin typeface="+mj-ea"/>
                <a:ea typeface="+mj-ea"/>
              </a:rPr>
              <a:t>)</a:t>
            </a: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位。当</a:t>
            </a:r>
            <a:r>
              <a:rPr lang="en-US" altLang="zh-CN" sz="2000" dirty="0" smtClean="0">
                <a:latin typeface="+mj-ea"/>
                <a:ea typeface="+mj-ea"/>
              </a:rPr>
              <a:t>SYN=1</a:t>
            </a:r>
            <a:r>
              <a:rPr lang="zh-CN" altLang="en-US" sz="2000" dirty="0" smtClean="0">
                <a:latin typeface="+mj-ea"/>
                <a:ea typeface="+mj-ea"/>
              </a:rPr>
              <a:t>且</a:t>
            </a:r>
            <a:r>
              <a:rPr lang="en-US" altLang="zh-CN" sz="2000" dirty="0" smtClean="0">
                <a:latin typeface="+mj-ea"/>
                <a:ea typeface="+mj-ea"/>
              </a:rPr>
              <a:t>ACK=0</a:t>
            </a:r>
            <a:r>
              <a:rPr lang="zh-CN" altLang="en-US" sz="2000" dirty="0" smtClean="0">
                <a:latin typeface="+mj-ea"/>
                <a:ea typeface="+mj-ea"/>
              </a:rPr>
              <a:t>时，表示这是一个连接请求报文段，如果对方同意建立连接，则</a:t>
            </a:r>
            <a:r>
              <a:rPr lang="en-US" altLang="zh-CN" sz="2000" dirty="0" smtClean="0">
                <a:latin typeface="+mj-ea"/>
                <a:ea typeface="+mj-ea"/>
              </a:rPr>
              <a:t>SYN=1</a:t>
            </a:r>
            <a:r>
              <a:rPr lang="zh-CN" altLang="en-US" sz="2000" dirty="0" smtClean="0">
                <a:latin typeface="+mj-ea"/>
                <a:ea typeface="+mj-ea"/>
              </a:rPr>
              <a:t>且</a:t>
            </a:r>
            <a:r>
              <a:rPr lang="en-US" altLang="zh-CN" sz="2000" dirty="0" smtClean="0">
                <a:latin typeface="+mj-ea"/>
                <a:ea typeface="+mj-ea"/>
              </a:rPr>
              <a:t>ACK=1</a:t>
            </a:r>
            <a:r>
              <a:rPr lang="zh-CN" altLang="en-US" sz="2000" dirty="0" smtClean="0">
                <a:latin typeface="+mj-ea"/>
                <a:ea typeface="+mj-ea"/>
              </a:rPr>
              <a:t>。因此当</a:t>
            </a:r>
            <a:r>
              <a:rPr lang="en-US" altLang="zh-CN" sz="2000" dirty="0" smtClean="0">
                <a:latin typeface="+mj-ea"/>
                <a:ea typeface="+mj-ea"/>
              </a:rPr>
              <a:t>SYN=1</a:t>
            </a:r>
            <a:r>
              <a:rPr lang="zh-CN" altLang="en-US" sz="2000" dirty="0" smtClean="0">
                <a:latin typeface="+mj-ea"/>
                <a:ea typeface="+mj-ea"/>
              </a:rPr>
              <a:t>，表示这</a:t>
            </a:r>
            <a:r>
              <a:rPr lang="zh-CN" altLang="en-US" sz="2000" dirty="0">
                <a:latin typeface="+mj-ea"/>
                <a:ea typeface="+mj-ea"/>
              </a:rPr>
              <a:t>是一个连接请求或连接接受报文</a:t>
            </a:r>
            <a:r>
              <a:rPr lang="zh-CN" altLang="en-US" sz="2000" dirty="0" smtClean="0">
                <a:latin typeface="+mj-ea"/>
                <a:ea typeface="+mj-ea"/>
              </a:rPr>
              <a:t>。</a:t>
            </a:r>
            <a:endParaRPr lang="zh-CN" altLang="en-US" sz="2000" dirty="0">
              <a:latin typeface="+mj-ea"/>
              <a:ea typeface="+mj-ea"/>
            </a:endParaRPr>
          </a:p>
          <a:p>
            <a:r>
              <a:rPr lang="zh-CN" altLang="en-US" sz="2000" dirty="0" smtClean="0">
                <a:solidFill>
                  <a:srgbClr val="FF0000"/>
                </a:solidFill>
                <a:latin typeface="+mj-ea"/>
                <a:ea typeface="+mj-ea"/>
              </a:rPr>
              <a:t>终止</a:t>
            </a:r>
            <a:r>
              <a:rPr lang="en-US" altLang="zh-CN" sz="2000" dirty="0" smtClean="0">
                <a:solidFill>
                  <a:srgbClr val="FF0000"/>
                </a:solidFill>
                <a:latin typeface="+mj-ea"/>
                <a:ea typeface="+mj-ea"/>
              </a:rPr>
              <a:t>FIN(</a:t>
            </a:r>
            <a:r>
              <a:rPr lang="en-US" altLang="zh-CN" sz="2000" dirty="0" err="1" smtClean="0">
                <a:solidFill>
                  <a:srgbClr val="FF0000"/>
                </a:solidFill>
                <a:latin typeface="+mj-ea"/>
                <a:ea typeface="+mj-ea"/>
              </a:rPr>
              <a:t>FINis</a:t>
            </a:r>
            <a:r>
              <a:rPr lang="en-US" altLang="zh-CN" sz="2000" dirty="0" smtClean="0">
                <a:solidFill>
                  <a:srgbClr val="FF0000"/>
                </a:solidFill>
                <a:latin typeface="+mj-ea"/>
                <a:ea typeface="+mj-ea"/>
              </a:rPr>
              <a:t>)</a:t>
            </a: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位。用来</a:t>
            </a:r>
            <a:r>
              <a:rPr lang="zh-CN" altLang="en-US" sz="2000" dirty="0">
                <a:latin typeface="+mj-ea"/>
                <a:ea typeface="+mj-ea"/>
              </a:rPr>
              <a:t>释放一个连接</a:t>
            </a:r>
            <a:r>
              <a:rPr lang="zh-CN" altLang="en-US" sz="2000" dirty="0" smtClean="0">
                <a:latin typeface="+mj-ea"/>
                <a:ea typeface="+mj-ea"/>
              </a:rPr>
              <a:t>。当</a:t>
            </a:r>
            <a:r>
              <a:rPr lang="en-US" altLang="zh-CN" sz="2000" dirty="0" smtClean="0">
                <a:latin typeface="+mj-ea"/>
                <a:ea typeface="+mj-ea"/>
              </a:rPr>
              <a:t>FIN=1</a:t>
            </a:r>
            <a:r>
              <a:rPr lang="zh-CN" altLang="en-US" sz="2000" dirty="0" smtClean="0">
                <a:latin typeface="+mj-ea"/>
                <a:ea typeface="+mj-ea"/>
              </a:rPr>
              <a:t>表明</a:t>
            </a:r>
            <a:r>
              <a:rPr lang="zh-CN" altLang="en-US" sz="2000" dirty="0">
                <a:latin typeface="+mj-ea"/>
                <a:ea typeface="+mj-ea"/>
              </a:rPr>
              <a:t>此报文段的发送端的数据已发送完毕，并要求释放运输连接</a:t>
            </a:r>
            <a:r>
              <a:rPr lang="zh-CN" altLang="en-US" sz="2000" dirty="0" smtClean="0">
                <a:latin typeface="+mj-ea"/>
                <a:ea typeface="+mj-ea"/>
              </a:rPr>
              <a:t>。</a:t>
            </a:r>
            <a:endParaRPr lang="zh-CN" altLang="en-US" sz="2000" dirty="0">
              <a:latin typeface="+mj-ea"/>
              <a:ea typeface="+mj-ea"/>
            </a:endParaRPr>
          </a:p>
        </p:txBody>
      </p:sp>
    </p:spTree>
    <p:extLst>
      <p:ext uri="{BB962C8B-B14F-4D97-AF65-F5344CB8AC3E}">
        <p14:creationId xmlns:p14="http://schemas.microsoft.com/office/powerpoint/2010/main" val="17193451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75</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1323439"/>
          </a:xfrm>
          <a:prstGeom prst="rect">
            <a:avLst/>
          </a:prstGeom>
          <a:noFill/>
        </p:spPr>
        <p:txBody>
          <a:bodyPr wrap="square" rtlCol="0">
            <a:spAutoFit/>
          </a:bodyPr>
          <a:lstStyle/>
          <a:p>
            <a:r>
              <a:rPr lang="zh-CN" altLang="en-US" sz="2000" dirty="0" smtClean="0">
                <a:solidFill>
                  <a:srgbClr val="FF0000"/>
                </a:solidFill>
                <a:latin typeface="+mj-ea"/>
                <a:ea typeface="+mj-ea"/>
              </a:rPr>
              <a:t>窗口</a:t>
            </a:r>
            <a:r>
              <a:rPr lang="zh-CN" altLang="en-US" sz="2000" dirty="0" smtClean="0">
                <a:latin typeface="+mj-ea"/>
                <a:ea typeface="+mj-ea"/>
              </a:rPr>
              <a:t>：</a:t>
            </a:r>
            <a:r>
              <a:rPr lang="en-US" altLang="zh-CN" sz="2000" dirty="0" smtClean="0">
                <a:latin typeface="+mj-ea"/>
                <a:ea typeface="+mj-ea"/>
              </a:rPr>
              <a:t>2</a:t>
            </a:r>
            <a:r>
              <a:rPr lang="zh-CN" altLang="en-US" sz="2000" dirty="0" smtClean="0">
                <a:latin typeface="+mj-ea"/>
                <a:ea typeface="+mj-ea"/>
              </a:rPr>
              <a:t>字节。窗口指的是发送本报文段的一方的接受窗口。窗口值告诉对方：从本报文段首部中的确认号算起，接收方目前允许对方发送的数据量。由于接收方的数据缓存空间是有限的，窗口值作为接收方让发送方设置其发送窗口的依据。其数据单位</a:t>
            </a:r>
            <a:r>
              <a:rPr lang="zh-CN" altLang="en-US" sz="2000" dirty="0">
                <a:latin typeface="+mj-ea"/>
                <a:ea typeface="+mj-ea"/>
              </a:rPr>
              <a:t>为字节</a:t>
            </a:r>
            <a:r>
              <a:rPr lang="zh-CN" altLang="en-US" sz="2000" dirty="0" smtClean="0">
                <a:latin typeface="+mj-ea"/>
                <a:ea typeface="+mj-ea"/>
              </a:rPr>
              <a:t>。在</a:t>
            </a:r>
            <a:r>
              <a:rPr lang="en-US" altLang="zh-CN" sz="2000" dirty="0" smtClean="0">
                <a:latin typeface="+mj-ea"/>
                <a:ea typeface="+mj-ea"/>
              </a:rPr>
              <a:t>ACK=1</a:t>
            </a:r>
            <a:r>
              <a:rPr lang="zh-CN" altLang="en-US" sz="2000" dirty="0" smtClean="0">
                <a:latin typeface="+mj-ea"/>
                <a:ea typeface="+mj-ea"/>
              </a:rPr>
              <a:t>时才有效。</a:t>
            </a:r>
            <a:endParaRPr lang="en-US" altLang="zh-CN" sz="2000" dirty="0" smtClean="0">
              <a:latin typeface="+mj-ea"/>
              <a:ea typeface="+mj-ea"/>
            </a:endParaRPr>
          </a:p>
        </p:txBody>
      </p:sp>
    </p:spTree>
    <p:extLst>
      <p:ext uri="{BB962C8B-B14F-4D97-AF65-F5344CB8AC3E}">
        <p14:creationId xmlns:p14="http://schemas.microsoft.com/office/powerpoint/2010/main" val="36969561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76</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2554545"/>
          </a:xfrm>
          <a:prstGeom prst="rect">
            <a:avLst/>
          </a:prstGeom>
          <a:noFill/>
        </p:spPr>
        <p:txBody>
          <a:bodyPr wrap="square" rtlCol="0">
            <a:spAutoFit/>
          </a:bodyPr>
          <a:lstStyle/>
          <a:p>
            <a:r>
              <a:rPr lang="zh-CN" altLang="en-US" sz="2000" dirty="0">
                <a:solidFill>
                  <a:srgbClr val="FF0000"/>
                </a:solidFill>
                <a:latin typeface="+mj-ea"/>
                <a:ea typeface="+mj-ea"/>
              </a:rPr>
              <a:t>检验</a:t>
            </a:r>
            <a:r>
              <a:rPr lang="zh-CN" altLang="en-US" sz="2000" dirty="0" smtClean="0">
                <a:solidFill>
                  <a:srgbClr val="FF0000"/>
                </a:solidFill>
                <a:latin typeface="+mj-ea"/>
                <a:ea typeface="+mj-ea"/>
              </a:rPr>
              <a:t>和</a:t>
            </a:r>
            <a:r>
              <a:rPr lang="zh-CN" altLang="en-US" sz="2000" dirty="0" smtClean="0">
                <a:latin typeface="+mj-ea"/>
                <a:ea typeface="+mj-ea"/>
              </a:rPr>
              <a:t>：</a:t>
            </a:r>
            <a:r>
              <a:rPr lang="en-US" altLang="zh-CN" sz="2000" dirty="0" smtClean="0">
                <a:latin typeface="+mj-ea"/>
                <a:ea typeface="+mj-ea"/>
              </a:rPr>
              <a:t>2</a:t>
            </a:r>
            <a:r>
              <a:rPr lang="zh-CN" altLang="en-US" sz="2000" dirty="0" smtClean="0">
                <a:latin typeface="+mj-ea"/>
                <a:ea typeface="+mj-ea"/>
              </a:rPr>
              <a:t>字节</a:t>
            </a:r>
            <a:r>
              <a:rPr lang="zh-CN" altLang="en-US" sz="2000" dirty="0">
                <a:latin typeface="+mj-ea"/>
                <a:ea typeface="+mj-ea"/>
              </a:rPr>
              <a:t>。检验和字段检验的范围包括首部和数据这两部分</a:t>
            </a:r>
            <a:r>
              <a:rPr lang="zh-CN" altLang="en-US" sz="2000" dirty="0" smtClean="0">
                <a:latin typeface="+mj-ea"/>
                <a:ea typeface="+mj-ea"/>
              </a:rPr>
              <a:t>。和</a:t>
            </a:r>
            <a:r>
              <a:rPr lang="en-US" altLang="zh-CN" sz="2000" dirty="0" smtClean="0">
                <a:latin typeface="+mj-ea"/>
                <a:ea typeface="+mj-ea"/>
              </a:rPr>
              <a:t>UDP</a:t>
            </a:r>
            <a:r>
              <a:rPr lang="zh-CN" altLang="en-US" sz="2000" dirty="0" smtClean="0">
                <a:latin typeface="+mj-ea"/>
                <a:ea typeface="+mj-ea"/>
              </a:rPr>
              <a:t>用户数据报一样，在计算校验和时，要在</a:t>
            </a:r>
            <a:r>
              <a:rPr lang="en-US" altLang="zh-CN" sz="2000" dirty="0" smtClean="0">
                <a:latin typeface="+mj-ea"/>
                <a:ea typeface="+mj-ea"/>
              </a:rPr>
              <a:t>TCP</a:t>
            </a:r>
            <a:r>
              <a:rPr lang="zh-CN" altLang="en-US" sz="2000" dirty="0" smtClean="0">
                <a:latin typeface="+mj-ea"/>
                <a:ea typeface="+mj-ea"/>
              </a:rPr>
              <a:t>报文段的前面加上</a:t>
            </a:r>
            <a:r>
              <a:rPr lang="en-US" altLang="zh-CN" sz="2000" dirty="0" smtClean="0">
                <a:latin typeface="+mj-ea"/>
                <a:ea typeface="+mj-ea"/>
              </a:rPr>
              <a:t>12</a:t>
            </a:r>
            <a:r>
              <a:rPr lang="zh-CN" altLang="en-US" sz="2000" dirty="0" smtClean="0">
                <a:latin typeface="+mj-ea"/>
                <a:ea typeface="+mj-ea"/>
              </a:rPr>
              <a:t>字节的伪首部。伪首部的格式和</a:t>
            </a:r>
            <a:r>
              <a:rPr lang="en-US" altLang="zh-CN" sz="2000" dirty="0" smtClean="0">
                <a:latin typeface="+mj-ea"/>
                <a:ea typeface="+mj-ea"/>
              </a:rPr>
              <a:t>UDP</a:t>
            </a:r>
            <a:r>
              <a:rPr lang="zh-CN" altLang="en-US" sz="2000" dirty="0" smtClean="0">
                <a:latin typeface="+mj-ea"/>
                <a:ea typeface="+mj-ea"/>
              </a:rPr>
              <a:t>用户数据报的结构一样，但要把协议号修改为</a:t>
            </a:r>
            <a:r>
              <a:rPr lang="en-US" altLang="zh-CN" sz="2000" dirty="0" smtClean="0">
                <a:latin typeface="+mj-ea"/>
                <a:ea typeface="+mj-ea"/>
              </a:rPr>
              <a:t>6</a:t>
            </a:r>
            <a:r>
              <a:rPr lang="zh-CN" altLang="en-US" sz="2000" dirty="0" smtClean="0">
                <a:latin typeface="+mj-ea"/>
                <a:ea typeface="+mj-ea"/>
              </a:rPr>
              <a:t>。校验和的计算方法和</a:t>
            </a:r>
            <a:r>
              <a:rPr lang="en-US" altLang="zh-CN" sz="2000" dirty="0" smtClean="0">
                <a:latin typeface="+mj-ea"/>
                <a:ea typeface="+mj-ea"/>
              </a:rPr>
              <a:t>UDP</a:t>
            </a:r>
            <a:r>
              <a:rPr lang="zh-CN" altLang="en-US" sz="2000" dirty="0" smtClean="0">
                <a:latin typeface="+mj-ea"/>
                <a:ea typeface="+mj-ea"/>
              </a:rPr>
              <a:t>用户数据报的计算方法相同。</a:t>
            </a:r>
            <a:endParaRPr lang="en-US" altLang="zh-CN" sz="2000" dirty="0" smtClean="0">
              <a:latin typeface="+mj-ea"/>
              <a:ea typeface="+mj-ea"/>
            </a:endParaRPr>
          </a:p>
          <a:p>
            <a:r>
              <a:rPr lang="zh-CN" altLang="en-US" sz="2000" dirty="0">
                <a:solidFill>
                  <a:srgbClr val="FF0000"/>
                </a:solidFill>
                <a:latin typeface="+mj-ea"/>
                <a:ea typeface="+mj-ea"/>
              </a:rPr>
              <a:t>紧急指针</a:t>
            </a:r>
            <a:r>
              <a:rPr lang="zh-CN" altLang="en-US" sz="2000" dirty="0" smtClean="0">
                <a:latin typeface="+mj-ea"/>
                <a:ea typeface="+mj-ea"/>
              </a:rPr>
              <a:t>：</a:t>
            </a:r>
            <a:r>
              <a:rPr lang="en-US" altLang="zh-CN" sz="2000" dirty="0" smtClean="0">
                <a:latin typeface="+mj-ea"/>
                <a:ea typeface="+mj-ea"/>
              </a:rPr>
              <a:t>16</a:t>
            </a:r>
            <a:r>
              <a:rPr lang="zh-CN" altLang="en-US" sz="2000" dirty="0" smtClean="0">
                <a:latin typeface="+mj-ea"/>
                <a:ea typeface="+mj-ea"/>
              </a:rPr>
              <a:t>位。该字段在</a:t>
            </a:r>
            <a:r>
              <a:rPr lang="en-US" altLang="zh-CN" sz="2000" dirty="0" smtClean="0">
                <a:latin typeface="+mj-ea"/>
                <a:ea typeface="+mj-ea"/>
              </a:rPr>
              <a:t>UGR=1</a:t>
            </a:r>
            <a:r>
              <a:rPr lang="zh-CN" altLang="en-US" sz="2000" dirty="0" smtClean="0">
                <a:latin typeface="+mj-ea"/>
                <a:ea typeface="+mj-ea"/>
              </a:rPr>
              <a:t>时起效。指出</a:t>
            </a:r>
            <a:r>
              <a:rPr lang="zh-CN" altLang="en-US" sz="2000" dirty="0">
                <a:latin typeface="+mj-ea"/>
                <a:ea typeface="+mj-ea"/>
              </a:rPr>
              <a:t>在本报文段</a:t>
            </a:r>
            <a:r>
              <a:rPr lang="zh-CN" altLang="en-US" sz="2000" dirty="0" smtClean="0">
                <a:latin typeface="+mj-ea"/>
                <a:ea typeface="+mj-ea"/>
              </a:rPr>
              <a:t>中的紧急</a:t>
            </a:r>
            <a:r>
              <a:rPr lang="zh-CN" altLang="en-US" sz="2000" dirty="0">
                <a:latin typeface="+mj-ea"/>
                <a:ea typeface="+mj-ea"/>
              </a:rPr>
              <a:t>数据共有多少个字节（紧急数据放在本报文段数据的最前面）</a:t>
            </a:r>
            <a:r>
              <a:rPr lang="zh-CN" altLang="en-US" sz="2000" dirty="0" smtClean="0">
                <a:latin typeface="+mj-ea"/>
                <a:ea typeface="+mj-ea"/>
              </a:rPr>
              <a:t>。因此紧急指针指出了紧急数据的末尾在报文段中的位置。当所有紧急数据都处理完毕后，</a:t>
            </a:r>
            <a:r>
              <a:rPr lang="en-US" altLang="zh-CN" sz="2000" dirty="0" smtClean="0">
                <a:latin typeface="+mj-ea"/>
                <a:ea typeface="+mj-ea"/>
              </a:rPr>
              <a:t>TCP</a:t>
            </a:r>
            <a:r>
              <a:rPr lang="zh-CN" altLang="en-US" sz="2000" dirty="0" smtClean="0">
                <a:latin typeface="+mj-ea"/>
                <a:ea typeface="+mj-ea"/>
              </a:rPr>
              <a:t>就告诉应用程序恢复到正常操作。</a:t>
            </a:r>
            <a:endParaRPr lang="zh-CN" altLang="en-US" sz="2000" dirty="0">
              <a:latin typeface="+mj-ea"/>
              <a:ea typeface="+mj-ea"/>
            </a:endParaRPr>
          </a:p>
        </p:txBody>
      </p:sp>
    </p:spTree>
    <p:extLst>
      <p:ext uri="{BB962C8B-B14F-4D97-AF65-F5344CB8AC3E}">
        <p14:creationId xmlns:p14="http://schemas.microsoft.com/office/powerpoint/2010/main" val="31816682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77</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2246769"/>
          </a:xfrm>
          <a:prstGeom prst="rect">
            <a:avLst/>
          </a:prstGeom>
          <a:noFill/>
        </p:spPr>
        <p:txBody>
          <a:bodyPr wrap="square" rtlCol="0">
            <a:spAutoFit/>
          </a:bodyPr>
          <a:lstStyle/>
          <a:p>
            <a:r>
              <a:rPr lang="zh-CN" altLang="en-US" sz="2000" dirty="0" smtClean="0">
                <a:solidFill>
                  <a:srgbClr val="FF0000"/>
                </a:solidFill>
                <a:latin typeface="+mj-ea"/>
                <a:ea typeface="+mj-ea"/>
              </a:rPr>
              <a:t>选项</a:t>
            </a:r>
            <a:r>
              <a:rPr lang="zh-CN" altLang="en-US" sz="2000" dirty="0" smtClean="0">
                <a:latin typeface="+mj-ea"/>
                <a:ea typeface="+mj-ea"/>
              </a:rPr>
              <a:t>：</a:t>
            </a:r>
            <a:r>
              <a:rPr lang="en-US" altLang="zh-CN" sz="2000" dirty="0" smtClean="0">
                <a:latin typeface="+mj-ea"/>
                <a:ea typeface="+mj-ea"/>
              </a:rPr>
              <a:t>0-40</a:t>
            </a:r>
            <a:r>
              <a:rPr lang="zh-CN" altLang="en-US" sz="2000" dirty="0" smtClean="0">
                <a:latin typeface="+mj-ea"/>
                <a:ea typeface="+mj-ea"/>
              </a:rPr>
              <a:t>字节。</a:t>
            </a:r>
            <a:endParaRPr lang="en-US" altLang="zh-CN" sz="2000" dirty="0" smtClean="0">
              <a:latin typeface="+mj-ea"/>
              <a:ea typeface="+mj-ea"/>
            </a:endParaRPr>
          </a:p>
          <a:p>
            <a:r>
              <a:rPr lang="en-US" altLang="zh-CN" sz="2000" dirty="0" smtClean="0">
                <a:latin typeface="+mj-ea"/>
                <a:ea typeface="+mj-ea"/>
              </a:rPr>
              <a:t>TCP </a:t>
            </a:r>
            <a:r>
              <a:rPr lang="zh-CN" altLang="en-US" sz="2000" dirty="0">
                <a:latin typeface="+mj-ea"/>
                <a:ea typeface="+mj-ea"/>
              </a:rPr>
              <a:t>最初只规定了一种选项，即最大报文段长度 </a:t>
            </a:r>
            <a:r>
              <a:rPr lang="en-US" altLang="zh-CN" sz="2000" dirty="0">
                <a:latin typeface="+mj-ea"/>
                <a:ea typeface="+mj-ea"/>
              </a:rPr>
              <a:t>MSS</a:t>
            </a:r>
            <a:r>
              <a:rPr lang="zh-CN" altLang="en-US" sz="2000" dirty="0">
                <a:latin typeface="+mj-ea"/>
                <a:ea typeface="+mj-ea"/>
              </a:rPr>
              <a:t>。</a:t>
            </a:r>
            <a:r>
              <a:rPr lang="en-US" altLang="zh-CN" sz="2000" dirty="0">
                <a:latin typeface="+mj-ea"/>
                <a:ea typeface="+mj-ea"/>
              </a:rPr>
              <a:t>MSS </a:t>
            </a:r>
            <a:r>
              <a:rPr lang="zh-CN" altLang="en-US" sz="2000" dirty="0">
                <a:latin typeface="+mj-ea"/>
                <a:ea typeface="+mj-ea"/>
              </a:rPr>
              <a:t>告诉对方 </a:t>
            </a:r>
            <a:r>
              <a:rPr lang="en-US" altLang="zh-CN" sz="2000" dirty="0">
                <a:latin typeface="+mj-ea"/>
                <a:ea typeface="+mj-ea"/>
              </a:rPr>
              <a:t>TCP</a:t>
            </a:r>
            <a:r>
              <a:rPr lang="zh-CN" altLang="en-US" sz="2000" dirty="0">
                <a:latin typeface="+mj-ea"/>
                <a:ea typeface="+mj-ea"/>
              </a:rPr>
              <a:t>：“我的缓存所能接收的报文段的数据字段的最大长度</a:t>
            </a:r>
            <a:r>
              <a:rPr lang="zh-CN" altLang="en-US" sz="2000" dirty="0" smtClean="0">
                <a:latin typeface="+mj-ea"/>
                <a:ea typeface="+mj-ea"/>
              </a:rPr>
              <a:t>是</a:t>
            </a:r>
            <a:r>
              <a:rPr lang="en-US" altLang="zh-CN" sz="2000" dirty="0" smtClean="0">
                <a:latin typeface="+mj-ea"/>
                <a:ea typeface="+mj-ea"/>
              </a:rPr>
              <a:t>MSS</a:t>
            </a:r>
            <a:r>
              <a:rPr lang="zh-CN" altLang="en-US" sz="2000" dirty="0" smtClean="0">
                <a:latin typeface="+mj-ea"/>
                <a:ea typeface="+mj-ea"/>
              </a:rPr>
              <a:t>个</a:t>
            </a:r>
            <a:r>
              <a:rPr lang="zh-CN" altLang="en-US" sz="2000" dirty="0">
                <a:latin typeface="+mj-ea"/>
                <a:ea typeface="+mj-ea"/>
              </a:rPr>
              <a:t>字节。</a:t>
            </a:r>
            <a:r>
              <a:rPr lang="zh-CN" altLang="en-US" sz="2000" dirty="0" smtClean="0">
                <a:latin typeface="+mj-ea"/>
                <a:ea typeface="+mj-ea"/>
              </a:rPr>
              <a:t>”</a:t>
            </a:r>
            <a:endParaRPr lang="en-US" altLang="zh-CN" sz="2000" dirty="0">
              <a:latin typeface="+mj-ea"/>
              <a:ea typeface="+mj-ea"/>
            </a:endParaRPr>
          </a:p>
          <a:p>
            <a:pPr lvl="3"/>
            <a:r>
              <a:rPr lang="en-US" altLang="zh-CN" sz="2000" dirty="0" smtClean="0">
                <a:solidFill>
                  <a:srgbClr val="FF0000"/>
                </a:solidFill>
                <a:latin typeface="+mj-ea"/>
                <a:ea typeface="+mj-ea"/>
              </a:rPr>
              <a:t>TCP</a:t>
            </a:r>
            <a:r>
              <a:rPr lang="zh-CN" altLang="en-US" sz="2000" dirty="0" smtClean="0">
                <a:solidFill>
                  <a:srgbClr val="FF0000"/>
                </a:solidFill>
                <a:latin typeface="+mj-ea"/>
                <a:ea typeface="+mj-ea"/>
              </a:rPr>
              <a:t>报文的最大长度</a:t>
            </a:r>
            <a:r>
              <a:rPr lang="en-US" altLang="zh-CN" sz="2000" dirty="0" smtClean="0">
                <a:solidFill>
                  <a:srgbClr val="FF0000"/>
                </a:solidFill>
                <a:latin typeface="+mj-ea"/>
                <a:ea typeface="+mj-ea"/>
              </a:rPr>
              <a:t>=MSS+TCP</a:t>
            </a:r>
            <a:r>
              <a:rPr lang="zh-CN" altLang="en-US" sz="2000" dirty="0" smtClean="0">
                <a:solidFill>
                  <a:srgbClr val="FF0000"/>
                </a:solidFill>
                <a:latin typeface="+mj-ea"/>
                <a:ea typeface="+mj-ea"/>
              </a:rPr>
              <a:t>首部长度</a:t>
            </a:r>
            <a:endParaRPr lang="en-US" altLang="zh-CN" sz="2000" dirty="0" smtClean="0">
              <a:solidFill>
                <a:srgbClr val="FF0000"/>
              </a:solidFill>
              <a:latin typeface="+mj-ea"/>
              <a:ea typeface="+mj-ea"/>
            </a:endParaRPr>
          </a:p>
          <a:p>
            <a:r>
              <a:rPr lang="zh-CN" altLang="en-US" sz="2000" dirty="0" smtClean="0">
                <a:latin typeface="+mj-ea"/>
                <a:ea typeface="+mj-ea"/>
              </a:rPr>
              <a:t>随着因特网的发展，逐步增加了新的选项。如窗口扩大选项、时间戳选项、选择确认选项等。</a:t>
            </a:r>
            <a:endParaRPr lang="zh-CN" altLang="en-US" sz="2000" dirty="0">
              <a:latin typeface="+mj-ea"/>
              <a:ea typeface="+mj-ea"/>
            </a:endParaRPr>
          </a:p>
        </p:txBody>
      </p:sp>
    </p:spTree>
    <p:extLst>
      <p:ext uri="{BB962C8B-B14F-4D97-AF65-F5344CB8AC3E}">
        <p14:creationId xmlns:p14="http://schemas.microsoft.com/office/powerpoint/2010/main" val="362994400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78</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707886"/>
          </a:xfrm>
          <a:prstGeom prst="rect">
            <a:avLst/>
          </a:prstGeom>
          <a:noFill/>
        </p:spPr>
        <p:txBody>
          <a:bodyPr wrap="square" rtlCol="0">
            <a:spAutoFit/>
          </a:bodyPr>
          <a:lstStyle/>
          <a:p>
            <a:r>
              <a:rPr lang="zh-CN" altLang="en-US" sz="2000" dirty="0">
                <a:solidFill>
                  <a:srgbClr val="FF0000"/>
                </a:solidFill>
                <a:latin typeface="+mj-ea"/>
                <a:ea typeface="+mj-ea"/>
              </a:rPr>
              <a:t>填充</a:t>
            </a:r>
            <a:r>
              <a:rPr lang="zh-CN" altLang="en-US" sz="2000" dirty="0" smtClean="0">
                <a:latin typeface="+mj-ea"/>
                <a:ea typeface="+mj-ea"/>
              </a:rPr>
              <a:t>：</a:t>
            </a:r>
            <a:endParaRPr lang="en-US" altLang="zh-CN" sz="2000" dirty="0" smtClean="0">
              <a:latin typeface="+mj-ea"/>
              <a:ea typeface="+mj-ea"/>
            </a:endParaRPr>
          </a:p>
          <a:p>
            <a:r>
              <a:rPr lang="en-US" altLang="zh-CN" sz="2000" dirty="0">
                <a:latin typeface="+mj-ea"/>
                <a:ea typeface="+mj-ea"/>
              </a:rPr>
              <a:t>	</a:t>
            </a:r>
            <a:r>
              <a:rPr lang="zh-CN" altLang="en-US" sz="2000" dirty="0" smtClean="0">
                <a:latin typeface="+mj-ea"/>
                <a:ea typeface="+mj-ea"/>
              </a:rPr>
              <a:t>为什么要有填充选项？填充的内容是什么？</a:t>
            </a:r>
            <a:endParaRPr lang="zh-CN" altLang="en-US" sz="2000" dirty="0">
              <a:latin typeface="+mj-ea"/>
              <a:ea typeface="+mj-ea"/>
            </a:endParaRPr>
          </a:p>
        </p:txBody>
      </p:sp>
    </p:spTree>
    <p:extLst>
      <p:ext uri="{BB962C8B-B14F-4D97-AF65-F5344CB8AC3E}">
        <p14:creationId xmlns:p14="http://schemas.microsoft.com/office/powerpoint/2010/main" val="30135372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5.TCP</a:t>
            </a:r>
            <a:r>
              <a:rPr lang="zh-CN" altLang="en-US" dirty="0" smtClean="0"/>
              <a:t>报文段的首部格式</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79</a:t>
            </a:fld>
            <a:endParaRPr lang="en-US" altLang="zh-CN"/>
          </a:p>
        </p:txBody>
      </p:sp>
      <p:sp>
        <p:nvSpPr>
          <p:cNvPr id="5" name="内容占位符 4"/>
          <p:cNvSpPr>
            <a:spLocks noGrp="1"/>
          </p:cNvSpPr>
          <p:nvPr>
            <p:ph idx="1"/>
          </p:nvPr>
        </p:nvSpPr>
        <p:spPr/>
        <p:txBody>
          <a:bodyPr/>
          <a:lstStyle/>
          <a:p>
            <a:r>
              <a:rPr lang="zh-CN" altLang="en-US" dirty="0" smtClean="0">
                <a:solidFill>
                  <a:srgbClr val="FF0000"/>
                </a:solidFill>
              </a:rPr>
              <a:t>现场讨论</a:t>
            </a:r>
            <a:r>
              <a:rPr lang="zh-CN" altLang="en-US" dirty="0" smtClean="0"/>
              <a:t>：</a:t>
            </a:r>
            <a:endParaRPr lang="en-US" altLang="zh-CN" dirty="0" smtClean="0"/>
          </a:p>
          <a:p>
            <a:pPr lvl="1"/>
            <a:r>
              <a:rPr lang="zh-CN" altLang="en-US" dirty="0" smtClean="0"/>
              <a:t>根据提供的报文进行分析，并回答六个问题：</a:t>
            </a:r>
            <a:endParaRPr lang="en-US" altLang="zh-CN" dirty="0" smtClean="0"/>
          </a:p>
          <a:p>
            <a:pPr lvl="1"/>
            <a:r>
              <a:rPr lang="zh-CN" altLang="en-US" dirty="0" smtClean="0"/>
              <a:t>问题一：来源和目的</a:t>
            </a:r>
            <a:r>
              <a:rPr lang="en-US" altLang="zh-CN" dirty="0" smtClean="0"/>
              <a:t>MAC</a:t>
            </a:r>
            <a:r>
              <a:rPr lang="zh-CN" altLang="en-US" dirty="0" smtClean="0"/>
              <a:t>地址是什么？</a:t>
            </a:r>
            <a:endParaRPr lang="en-US" altLang="zh-CN" dirty="0" smtClean="0"/>
          </a:p>
          <a:p>
            <a:pPr lvl="1"/>
            <a:r>
              <a:rPr lang="zh-CN" altLang="en-US" dirty="0" smtClean="0"/>
              <a:t>问题二：来源和目的</a:t>
            </a:r>
            <a:r>
              <a:rPr lang="en-US" altLang="zh-CN" dirty="0" smtClean="0"/>
              <a:t>IP</a:t>
            </a:r>
            <a:r>
              <a:rPr lang="zh-CN" altLang="en-US" dirty="0" smtClean="0"/>
              <a:t>地址是什么？</a:t>
            </a:r>
            <a:endParaRPr lang="en-US" altLang="zh-CN" dirty="0" smtClean="0"/>
          </a:p>
          <a:p>
            <a:pPr lvl="1"/>
            <a:r>
              <a:rPr lang="zh-CN" altLang="en-US" dirty="0"/>
              <a:t>问题</a:t>
            </a:r>
            <a:r>
              <a:rPr lang="zh-CN" altLang="en-US" dirty="0" smtClean="0"/>
              <a:t>三：来源和目的端口是什么？</a:t>
            </a:r>
            <a:endParaRPr lang="en-US" altLang="zh-CN" dirty="0" smtClean="0"/>
          </a:p>
          <a:p>
            <a:pPr lvl="1"/>
            <a:r>
              <a:rPr lang="zh-CN" altLang="en-US" dirty="0"/>
              <a:t>问题</a:t>
            </a:r>
            <a:r>
              <a:rPr lang="zh-CN" altLang="en-US" dirty="0" smtClean="0"/>
              <a:t>四：运输层协议是什么？</a:t>
            </a:r>
            <a:endParaRPr lang="en-US" altLang="zh-CN" dirty="0" smtClean="0"/>
          </a:p>
          <a:p>
            <a:pPr lvl="1"/>
            <a:r>
              <a:rPr lang="zh-CN" altLang="en-US" dirty="0" smtClean="0"/>
              <a:t>问题五：应用层协议是什么？</a:t>
            </a:r>
            <a:endParaRPr lang="en-US" altLang="zh-CN" dirty="0" smtClean="0"/>
          </a:p>
        </p:txBody>
      </p:sp>
      <p:sp>
        <p:nvSpPr>
          <p:cNvPr id="3" name="文本占位符 2"/>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909016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进程之间的通信</a:t>
            </a:r>
            <a:endParaRPr lang="zh-CN" altLang="en-US" dirty="0"/>
          </a:p>
        </p:txBody>
      </p:sp>
      <p:grpSp>
        <p:nvGrpSpPr>
          <p:cNvPr id="3" name="组合 2"/>
          <p:cNvGrpSpPr/>
          <p:nvPr/>
        </p:nvGrpSpPr>
        <p:grpSpPr>
          <a:xfrm>
            <a:off x="1100774" y="1447281"/>
            <a:ext cx="6904436" cy="3848100"/>
            <a:chOff x="1206500" y="2276475"/>
            <a:chExt cx="6904436" cy="3848100"/>
          </a:xfrm>
        </p:grpSpPr>
        <p:sp>
          <p:nvSpPr>
            <p:cNvPr id="95" name="Line 41"/>
            <p:cNvSpPr>
              <a:spLocks noChangeShapeType="1"/>
            </p:cNvSpPr>
            <p:nvPr/>
          </p:nvSpPr>
          <p:spPr bwMode="auto">
            <a:xfrm>
              <a:off x="2217738" y="4076700"/>
              <a:ext cx="4926012" cy="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96" name="Rectangle 30"/>
            <p:cNvSpPr>
              <a:spLocks noChangeArrowheads="1"/>
            </p:cNvSpPr>
            <p:nvPr/>
          </p:nvSpPr>
          <p:spPr bwMode="auto">
            <a:xfrm>
              <a:off x="1206500" y="2379663"/>
              <a:ext cx="1781175" cy="1033462"/>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7" name="Rectangle 36"/>
            <p:cNvSpPr>
              <a:spLocks noChangeArrowheads="1"/>
            </p:cNvSpPr>
            <p:nvPr/>
          </p:nvSpPr>
          <p:spPr bwMode="auto">
            <a:xfrm>
              <a:off x="6302375" y="2379663"/>
              <a:ext cx="1781175" cy="1033462"/>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8" name="Text Box 29"/>
            <p:cNvSpPr txBox="1">
              <a:spLocks noChangeArrowheads="1"/>
            </p:cNvSpPr>
            <p:nvPr/>
          </p:nvSpPr>
          <p:spPr bwMode="auto">
            <a:xfrm>
              <a:off x="1206500" y="2276475"/>
              <a:ext cx="8290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7200" dirty="0">
                  <a:latin typeface="+mj-ea"/>
                  <a:ea typeface="+mj-ea"/>
                  <a:sym typeface="Wingdings" pitchFamily="2" charset="2"/>
                </a:rPr>
                <a:t></a:t>
              </a:r>
              <a:endParaRPr kumimoji="1" lang="en-US" altLang="zh-CN" sz="7200" dirty="0">
                <a:latin typeface="+mj-ea"/>
                <a:ea typeface="+mj-ea"/>
              </a:endParaRPr>
            </a:p>
          </p:txBody>
        </p:sp>
        <p:sp>
          <p:nvSpPr>
            <p:cNvPr id="99" name="Rectangle 32"/>
            <p:cNvSpPr>
              <a:spLocks noChangeArrowheads="1"/>
            </p:cNvSpPr>
            <p:nvPr/>
          </p:nvSpPr>
          <p:spPr bwMode="auto">
            <a:xfrm>
              <a:off x="1889125" y="2849563"/>
              <a:ext cx="413576"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b="1">
                  <a:latin typeface="+mj-ea"/>
                  <a:ea typeface="+mj-ea"/>
                </a:rPr>
                <a:t>…</a:t>
              </a:r>
            </a:p>
          </p:txBody>
        </p:sp>
        <p:sp>
          <p:nvSpPr>
            <p:cNvPr id="100" name="Text Box 33"/>
            <p:cNvSpPr txBox="1">
              <a:spLocks noChangeArrowheads="1"/>
            </p:cNvSpPr>
            <p:nvPr/>
          </p:nvSpPr>
          <p:spPr bwMode="auto">
            <a:xfrm>
              <a:off x="2185988" y="2276475"/>
              <a:ext cx="8290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7200" dirty="0">
                  <a:solidFill>
                    <a:srgbClr val="FF0000"/>
                  </a:solidFill>
                  <a:latin typeface="+mj-ea"/>
                  <a:ea typeface="+mj-ea"/>
                  <a:sym typeface="Wingdings" pitchFamily="2" charset="2"/>
                </a:rPr>
                <a:t></a:t>
              </a:r>
              <a:endParaRPr kumimoji="1" lang="en-US" altLang="zh-CN" sz="7200" dirty="0">
                <a:solidFill>
                  <a:srgbClr val="FF0000"/>
                </a:solidFill>
                <a:latin typeface="+mj-ea"/>
                <a:ea typeface="+mj-ea"/>
              </a:endParaRPr>
            </a:p>
          </p:txBody>
        </p:sp>
        <p:sp>
          <p:nvSpPr>
            <p:cNvPr id="101" name="Text Box 35"/>
            <p:cNvSpPr txBox="1">
              <a:spLocks noChangeArrowheads="1"/>
            </p:cNvSpPr>
            <p:nvPr/>
          </p:nvSpPr>
          <p:spPr bwMode="auto">
            <a:xfrm>
              <a:off x="6302375" y="2276475"/>
              <a:ext cx="8290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7200" dirty="0">
                  <a:latin typeface="+mj-ea"/>
                  <a:ea typeface="+mj-ea"/>
                  <a:sym typeface="Wingdings" pitchFamily="2" charset="2"/>
                </a:rPr>
                <a:t></a:t>
              </a:r>
              <a:endParaRPr kumimoji="1" lang="en-US" altLang="zh-CN" sz="7200" dirty="0">
                <a:latin typeface="+mj-ea"/>
                <a:ea typeface="+mj-ea"/>
              </a:endParaRPr>
            </a:p>
          </p:txBody>
        </p:sp>
        <p:sp>
          <p:nvSpPr>
            <p:cNvPr id="102" name="Rectangle 38"/>
            <p:cNvSpPr>
              <a:spLocks noChangeArrowheads="1"/>
            </p:cNvSpPr>
            <p:nvPr/>
          </p:nvSpPr>
          <p:spPr bwMode="auto">
            <a:xfrm>
              <a:off x="6985000" y="2849563"/>
              <a:ext cx="413576"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b="1">
                  <a:latin typeface="+mj-ea"/>
                  <a:ea typeface="+mj-ea"/>
                </a:rPr>
                <a:t>…</a:t>
              </a:r>
            </a:p>
          </p:txBody>
        </p:sp>
        <p:sp>
          <p:nvSpPr>
            <p:cNvPr id="103" name="Text Box 39"/>
            <p:cNvSpPr txBox="1">
              <a:spLocks noChangeArrowheads="1"/>
            </p:cNvSpPr>
            <p:nvPr/>
          </p:nvSpPr>
          <p:spPr bwMode="auto">
            <a:xfrm>
              <a:off x="7281863" y="2276475"/>
              <a:ext cx="8290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7200" dirty="0">
                  <a:solidFill>
                    <a:srgbClr val="FF0000"/>
                  </a:solidFill>
                  <a:latin typeface="+mj-ea"/>
                  <a:ea typeface="+mj-ea"/>
                  <a:sym typeface="Wingdings" pitchFamily="2" charset="2"/>
                </a:rPr>
                <a:t></a:t>
              </a:r>
              <a:endParaRPr kumimoji="1" lang="en-US" altLang="zh-CN" sz="7200" dirty="0">
                <a:solidFill>
                  <a:srgbClr val="FF0000"/>
                </a:solidFill>
                <a:latin typeface="+mj-ea"/>
                <a:ea typeface="+mj-ea"/>
              </a:endParaRPr>
            </a:p>
          </p:txBody>
        </p:sp>
        <p:pic>
          <p:nvPicPr>
            <p:cNvPr id="104" name="Picture 4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0550" y="3651250"/>
              <a:ext cx="53340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4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4363" y="3651250"/>
              <a:ext cx="534987"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AutoShape 43"/>
            <p:cNvSpPr>
              <a:spLocks noChangeArrowheads="1"/>
            </p:cNvSpPr>
            <p:nvPr/>
          </p:nvSpPr>
          <p:spPr bwMode="auto">
            <a:xfrm>
              <a:off x="7162418" y="3299708"/>
              <a:ext cx="138875" cy="533221"/>
            </a:xfrm>
            <a:prstGeom prst="upDownArrow">
              <a:avLst>
                <a:gd name="adj1" fmla="val 50000"/>
                <a:gd name="adj2" fmla="val 448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7" name="Line 44"/>
            <p:cNvSpPr>
              <a:spLocks noChangeShapeType="1"/>
            </p:cNvSpPr>
            <p:nvPr/>
          </p:nvSpPr>
          <p:spPr bwMode="auto">
            <a:xfrm>
              <a:off x="2132013" y="4160838"/>
              <a:ext cx="0" cy="11096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08" name="Line 45"/>
            <p:cNvSpPr>
              <a:spLocks noChangeShapeType="1"/>
            </p:cNvSpPr>
            <p:nvPr/>
          </p:nvSpPr>
          <p:spPr bwMode="auto">
            <a:xfrm>
              <a:off x="7229475" y="4160838"/>
              <a:ext cx="0" cy="11096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09" name="Line 46"/>
            <p:cNvSpPr>
              <a:spLocks noChangeShapeType="1"/>
            </p:cNvSpPr>
            <p:nvPr/>
          </p:nvSpPr>
          <p:spPr bwMode="auto">
            <a:xfrm>
              <a:off x="2132013" y="5014913"/>
              <a:ext cx="5097462"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10" name="Rectangle 47"/>
            <p:cNvSpPr>
              <a:spLocks noChangeArrowheads="1"/>
            </p:cNvSpPr>
            <p:nvPr/>
          </p:nvSpPr>
          <p:spPr bwMode="auto">
            <a:xfrm>
              <a:off x="3084993" y="4557713"/>
              <a:ext cx="3183565" cy="64376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algn="ctr" eaLnBrk="0" hangingPunct="0"/>
              <a:r>
                <a:rPr kumimoji="1" lang="en-US" altLang="zh-CN">
                  <a:latin typeface="+mj-ea"/>
                  <a:ea typeface="+mj-ea"/>
                </a:rPr>
                <a:t>IP </a:t>
              </a:r>
              <a:r>
                <a:rPr kumimoji="1" lang="zh-CN" altLang="en-US">
                  <a:latin typeface="+mj-ea"/>
                  <a:ea typeface="+mj-ea"/>
                </a:rPr>
                <a:t>协议的作用范围</a:t>
              </a:r>
            </a:p>
            <a:p>
              <a:pPr algn="ctr" eaLnBrk="0" hangingPunct="0"/>
              <a:r>
                <a:rPr kumimoji="1" lang="zh-CN" altLang="en-US">
                  <a:latin typeface="+mj-ea"/>
                  <a:ea typeface="+mj-ea"/>
                </a:rPr>
                <a:t>（提供主机之间的逻辑通信）</a:t>
              </a:r>
            </a:p>
          </p:txBody>
        </p:sp>
        <p:sp>
          <p:nvSpPr>
            <p:cNvPr id="111" name="Line 48"/>
            <p:cNvSpPr>
              <a:spLocks noChangeShapeType="1"/>
            </p:cNvSpPr>
            <p:nvPr/>
          </p:nvSpPr>
          <p:spPr bwMode="auto">
            <a:xfrm>
              <a:off x="1535113" y="3262313"/>
              <a:ext cx="3175" cy="28622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12" name="Line 49"/>
            <p:cNvSpPr>
              <a:spLocks noChangeShapeType="1"/>
            </p:cNvSpPr>
            <p:nvPr/>
          </p:nvSpPr>
          <p:spPr bwMode="auto">
            <a:xfrm>
              <a:off x="7799388" y="3308350"/>
              <a:ext cx="6350" cy="27701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13" name="Line 50"/>
            <p:cNvSpPr>
              <a:spLocks noChangeShapeType="1"/>
            </p:cNvSpPr>
            <p:nvPr/>
          </p:nvSpPr>
          <p:spPr bwMode="auto">
            <a:xfrm>
              <a:off x="1538288" y="5781675"/>
              <a:ext cx="6284912"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14" name="Rectangle 51"/>
            <p:cNvSpPr>
              <a:spLocks noChangeArrowheads="1"/>
            </p:cNvSpPr>
            <p:nvPr/>
          </p:nvSpPr>
          <p:spPr bwMode="auto">
            <a:xfrm>
              <a:off x="3164368" y="5418138"/>
              <a:ext cx="3183565" cy="64376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algn="ctr" eaLnBrk="0" hangingPunct="0"/>
              <a:r>
                <a:rPr kumimoji="1" lang="en-US" altLang="zh-CN">
                  <a:latin typeface="+mj-ea"/>
                  <a:ea typeface="+mj-ea"/>
                </a:rPr>
                <a:t>TCP </a:t>
              </a:r>
              <a:r>
                <a:rPr kumimoji="1" lang="zh-CN" altLang="en-US">
                  <a:latin typeface="+mj-ea"/>
                  <a:ea typeface="+mj-ea"/>
                </a:rPr>
                <a:t>和 </a:t>
              </a:r>
              <a:r>
                <a:rPr kumimoji="1" lang="en-US" altLang="zh-CN">
                  <a:latin typeface="+mj-ea"/>
                  <a:ea typeface="+mj-ea"/>
                </a:rPr>
                <a:t>UDP </a:t>
              </a:r>
              <a:r>
                <a:rPr kumimoji="1" lang="zh-CN" altLang="en-US">
                  <a:latin typeface="+mj-ea"/>
                  <a:ea typeface="+mj-ea"/>
                </a:rPr>
                <a:t>协议的作用范围</a:t>
              </a:r>
            </a:p>
            <a:p>
              <a:pPr algn="ctr" eaLnBrk="0" hangingPunct="0"/>
              <a:r>
                <a:rPr kumimoji="1" lang="zh-CN" altLang="en-US">
                  <a:latin typeface="+mj-ea"/>
                  <a:ea typeface="+mj-ea"/>
                </a:rPr>
                <a:t>（提供进程之间的逻辑通信）</a:t>
              </a:r>
            </a:p>
          </p:txBody>
        </p:sp>
        <p:sp>
          <p:nvSpPr>
            <p:cNvPr id="115" name="AutoShape 52"/>
            <p:cNvSpPr>
              <a:spLocks noChangeArrowheads="1"/>
            </p:cNvSpPr>
            <p:nvPr/>
          </p:nvSpPr>
          <p:spPr bwMode="auto">
            <a:xfrm>
              <a:off x="2022094" y="3262313"/>
              <a:ext cx="147638" cy="553154"/>
            </a:xfrm>
            <a:prstGeom prst="upDownArrow">
              <a:avLst>
                <a:gd name="adj1" fmla="val 50000"/>
                <a:gd name="adj2" fmla="val 448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aphicFrame>
          <p:nvGraphicFramePr>
            <p:cNvPr id="116" name="Object 53"/>
            <p:cNvGraphicFramePr>
              <a:graphicFrameLocks noChangeAspect="1"/>
            </p:cNvGraphicFramePr>
            <p:nvPr>
              <p:extLst>
                <p:ext uri="{D42A27DB-BD31-4B8C-83A1-F6EECF244321}">
                  <p14:modId xmlns:p14="http://schemas.microsoft.com/office/powerpoint/2010/main" val="3605097578"/>
                </p:ext>
              </p:extLst>
            </p:nvPr>
          </p:nvGraphicFramePr>
          <p:xfrm>
            <a:off x="3036888" y="3081338"/>
            <a:ext cx="3200400" cy="1525587"/>
          </p:xfrm>
          <a:graphic>
            <a:graphicData uri="http://schemas.openxmlformats.org/presentationml/2006/ole">
              <mc:AlternateContent xmlns:mc="http://schemas.openxmlformats.org/markup-compatibility/2006">
                <mc:Choice xmlns:v="urn:schemas-microsoft-com:vml" Requires="v">
                  <p:oleObj spid="_x0000_s1121" name="VISIO" r:id="rId4" imgW="1689840" imgH="964440" progId="Visio.Drawing.6">
                    <p:embed/>
                  </p:oleObj>
                </mc:Choice>
                <mc:Fallback>
                  <p:oleObj name="VISIO" r:id="rId4" imgW="1689840" imgH="964440"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6888" y="3081338"/>
                          <a:ext cx="3200400" cy="1525587"/>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7" name="Rectangle 54"/>
            <p:cNvSpPr>
              <a:spLocks noChangeArrowheads="1"/>
            </p:cNvSpPr>
            <p:nvPr/>
          </p:nvSpPr>
          <p:spPr bwMode="auto">
            <a:xfrm>
              <a:off x="3851275" y="3594100"/>
              <a:ext cx="1150957"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a:latin typeface="+mj-ea"/>
                  <a:ea typeface="+mj-ea"/>
                </a:rPr>
                <a:t>因  特  网</a:t>
              </a:r>
            </a:p>
          </p:txBody>
        </p:sp>
      </p:grpSp>
    </p:spTree>
    <p:extLst>
      <p:ext uri="{BB962C8B-B14F-4D97-AF65-F5344CB8AC3E}">
        <p14:creationId xmlns:p14="http://schemas.microsoft.com/office/powerpoint/2010/main" val="3977212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5.TCP</a:t>
            </a:r>
            <a:r>
              <a:rPr lang="zh-CN" altLang="en-US" dirty="0" smtClean="0"/>
              <a:t>报文段的首部格式</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80</a:t>
            </a:fld>
            <a:endParaRPr lang="en-US" altLang="zh-CN"/>
          </a:p>
        </p:txBody>
      </p:sp>
      <p:sp>
        <p:nvSpPr>
          <p:cNvPr id="7" name="文本占位符 6"/>
          <p:cNvSpPr>
            <a:spLocks noGrp="1"/>
          </p:cNvSpPr>
          <p:nvPr>
            <p:ph type="body" sz="quarter" idx="13"/>
          </p:nvPr>
        </p:nvSpPr>
        <p:spPr/>
        <p:txBody>
          <a:bodyPr/>
          <a:lstStyle/>
          <a:p>
            <a:endParaRPr lang="zh-CN" alt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543173"/>
            <a:ext cx="6537895" cy="110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89762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487FBC5C-99E3-455F-B584-6EADE1693D9E}" type="slidenum">
              <a:rPr lang="zh-CN" altLang="en-US" smtClean="0"/>
              <a:pPr/>
              <a:t>81</a:t>
            </a:fld>
            <a:endParaRPr lang="en-US" altLang="zh-CN"/>
          </a:p>
        </p:txBody>
      </p:sp>
      <p:pic>
        <p:nvPicPr>
          <p:cNvPr id="7170" name="Picture 2" descr="C:\Users\RuanXiaolong\Desktop\UDP报文分析-案例.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4318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5.TCP</a:t>
            </a:r>
            <a:r>
              <a:rPr lang="zh-CN" altLang="en-US" dirty="0" smtClean="0"/>
              <a:t>报文段的首部格式</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82</a:t>
            </a:fld>
            <a:endParaRPr lang="en-US" altLang="zh-CN"/>
          </a:p>
        </p:txBody>
      </p:sp>
      <p:sp>
        <p:nvSpPr>
          <p:cNvPr id="7" name="文本占位符 6"/>
          <p:cNvSpPr>
            <a:spLocks noGrp="1"/>
          </p:cNvSpPr>
          <p:nvPr>
            <p:ph type="body" sz="quarter" idx="13"/>
          </p:nvPr>
        </p:nvSpPr>
        <p:spPr/>
        <p:txBody>
          <a:bodyPr/>
          <a:lstStyle/>
          <a:p>
            <a:endParaRPr lang="zh-CN" alt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273324"/>
            <a:ext cx="4487763" cy="4183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94996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83</a:t>
            </a:fld>
            <a:endParaRPr lang="en-US" altLang="zh-CN"/>
          </a:p>
        </p:txBody>
      </p:sp>
      <p:pic>
        <p:nvPicPr>
          <p:cNvPr id="9218" name="Picture 2" descr="C:\Users\RuanXiaolong\Desktop\TCP报文分析-案例.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94996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84</a:t>
            </a:fld>
            <a:endParaRPr lang="en-US" altLang="zh-CN"/>
          </a:p>
        </p:txBody>
      </p:sp>
      <p:sp>
        <p:nvSpPr>
          <p:cNvPr id="5" name="内容占位符 4"/>
          <p:cNvSpPr>
            <a:spLocks noGrp="1"/>
          </p:cNvSpPr>
          <p:nvPr>
            <p:ph idx="1"/>
          </p:nvPr>
        </p:nvSpPr>
        <p:spPr/>
        <p:txBody>
          <a:bodyPr/>
          <a:lstStyle/>
          <a:p>
            <a:r>
              <a:rPr lang="en-US" altLang="zh-CN" dirty="0" smtClean="0"/>
              <a:t>TCP</a:t>
            </a:r>
            <a:r>
              <a:rPr lang="zh-CN" altLang="en-US" dirty="0" smtClean="0"/>
              <a:t>的滑动窗口是以字节为单位的。</a:t>
            </a:r>
            <a:endParaRPr lang="en-US" altLang="zh-CN" dirty="0" smtClean="0"/>
          </a:p>
          <a:p>
            <a:r>
              <a:rPr lang="zh-CN" altLang="en-US" dirty="0" smtClean="0"/>
              <a:t>假定</a:t>
            </a:r>
            <a:r>
              <a:rPr lang="en-US" altLang="zh-CN" dirty="0" smtClean="0"/>
              <a:t>A</a:t>
            </a:r>
            <a:r>
              <a:rPr lang="zh-CN" altLang="en-US" dirty="0" smtClean="0"/>
              <a:t>收到了</a:t>
            </a:r>
            <a:r>
              <a:rPr lang="en-US" altLang="zh-CN" dirty="0" smtClean="0"/>
              <a:t>B</a:t>
            </a:r>
            <a:r>
              <a:rPr lang="zh-CN" altLang="en-US" dirty="0" smtClean="0"/>
              <a:t>发来的确认报文段，其中窗口是</a:t>
            </a:r>
            <a:r>
              <a:rPr lang="en-US" altLang="zh-CN" dirty="0" smtClean="0"/>
              <a:t>20</a:t>
            </a:r>
            <a:r>
              <a:rPr lang="zh-CN" altLang="en-US" dirty="0" smtClean="0"/>
              <a:t>（字节），而确认号是</a:t>
            </a:r>
            <a:r>
              <a:rPr lang="en-US" altLang="zh-CN" dirty="0" smtClean="0"/>
              <a:t>31</a:t>
            </a:r>
            <a:r>
              <a:rPr lang="zh-CN" altLang="en-US" dirty="0" smtClean="0"/>
              <a:t>（表示希望收到的下一个序号为</a:t>
            </a:r>
            <a:r>
              <a:rPr lang="en-US" altLang="zh-CN" dirty="0" smtClean="0"/>
              <a:t>31</a:t>
            </a:r>
            <a:r>
              <a:rPr lang="zh-CN" altLang="en-US" dirty="0" smtClean="0"/>
              <a:t>，序号</a:t>
            </a:r>
            <a:r>
              <a:rPr lang="en-US" altLang="zh-CN" dirty="0" smtClean="0"/>
              <a:t>30</a:t>
            </a:r>
            <a:r>
              <a:rPr lang="zh-CN" altLang="en-US" dirty="0" smtClean="0"/>
              <a:t>为止的数据已经收到）。</a:t>
            </a:r>
            <a:endParaRPr lang="en-US" altLang="zh-CN" dirty="0" smtClean="0"/>
          </a:p>
          <a:p>
            <a:r>
              <a:rPr lang="zh-CN" altLang="en-US" dirty="0"/>
              <a:t>根据窗口和确认号</a:t>
            </a:r>
            <a:r>
              <a:rPr lang="zh-CN" altLang="en-US" dirty="0" smtClean="0"/>
              <a:t>，</a:t>
            </a:r>
            <a:r>
              <a:rPr lang="en-US" altLang="zh-CN" dirty="0" smtClean="0"/>
              <a:t>A</a:t>
            </a:r>
            <a:r>
              <a:rPr lang="zh-CN" altLang="en-US" dirty="0" smtClean="0"/>
              <a:t>就可以构造出自己的发送窗口。</a:t>
            </a:r>
            <a:endParaRPr lang="en-US" altLang="zh-CN" dirty="0" smtClean="0"/>
          </a:p>
          <a:p>
            <a:endParaRPr lang="en-US" altLang="zh-CN" dirty="0"/>
          </a:p>
          <a:p>
            <a:pPr lvl="1"/>
            <a:r>
              <a:rPr lang="zh-CN" altLang="en-US" dirty="0" smtClean="0"/>
              <a:t>说明：为了讨论方便，仅假定数据传输只在一个方向进行，即</a:t>
            </a:r>
            <a:r>
              <a:rPr lang="en-US" altLang="zh-CN" dirty="0" smtClean="0"/>
              <a:t>A</a:t>
            </a:r>
            <a:r>
              <a:rPr lang="zh-CN" altLang="en-US" dirty="0" smtClean="0"/>
              <a:t>发送数据，</a:t>
            </a:r>
            <a:r>
              <a:rPr lang="en-US" altLang="zh-CN" dirty="0" smtClean="0"/>
              <a:t>B</a:t>
            </a:r>
            <a:r>
              <a:rPr lang="zh-CN" altLang="en-US" dirty="0" smtClean="0"/>
              <a:t>给出确认。</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51373390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85</a:t>
            </a:fld>
            <a:endParaRPr lang="en-US" altLang="zh-CN"/>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
        <p:nvSpPr>
          <p:cNvPr id="7" name="Text Box 4"/>
          <p:cNvSpPr txBox="1">
            <a:spLocks noChangeArrowheads="1"/>
          </p:cNvSpPr>
          <p:nvPr/>
        </p:nvSpPr>
        <p:spPr bwMode="auto">
          <a:xfrm>
            <a:off x="7837279" y="2351886"/>
            <a:ext cx="646331"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800" dirty="0">
                <a:solidFill>
                  <a:schemeClr val="tx1"/>
                </a:solidFill>
                <a:latin typeface="+mj-ea"/>
                <a:ea typeface="+mj-ea"/>
              </a:rPr>
              <a:t>前移</a:t>
            </a:r>
          </a:p>
        </p:txBody>
      </p:sp>
      <p:sp>
        <p:nvSpPr>
          <p:cNvPr id="8" name="AutoShape 5"/>
          <p:cNvSpPr>
            <a:spLocks noChangeArrowheads="1"/>
          </p:cNvSpPr>
          <p:nvPr/>
        </p:nvSpPr>
        <p:spPr bwMode="auto">
          <a:xfrm>
            <a:off x="7400032" y="2464321"/>
            <a:ext cx="503238" cy="144463"/>
          </a:xfrm>
          <a:prstGeom prst="rightArrow">
            <a:avLst>
              <a:gd name="adj1" fmla="val 50000"/>
              <a:gd name="adj2" fmla="val 87088"/>
            </a:avLst>
          </a:prstGeom>
          <a:solidFill>
            <a:srgbClr val="FF0000"/>
          </a:solidFill>
          <a:ln w="9525">
            <a:solidFill>
              <a:schemeClr val="tx1"/>
            </a:solidFill>
            <a:miter lim="800000"/>
            <a:headEnd/>
            <a:tailEnd/>
          </a:ln>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9" name="AutoShape 6"/>
          <p:cNvSpPr>
            <a:spLocks noChangeArrowheads="1"/>
          </p:cNvSpPr>
          <p:nvPr/>
        </p:nvSpPr>
        <p:spPr bwMode="auto">
          <a:xfrm flipH="1">
            <a:off x="6920607" y="2464321"/>
            <a:ext cx="503238" cy="144463"/>
          </a:xfrm>
          <a:prstGeom prst="rightArrow">
            <a:avLst>
              <a:gd name="adj1" fmla="val 50000"/>
              <a:gd name="adj2" fmla="val 87088"/>
            </a:avLst>
          </a:prstGeom>
          <a:solidFill>
            <a:schemeClr val="tx1"/>
          </a:solidFill>
          <a:ln w="9525">
            <a:solidFill>
              <a:schemeClr val="tx1"/>
            </a:solidFill>
            <a:miter lim="800000"/>
            <a:headEnd/>
            <a:tailEnd/>
          </a:ln>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10" name="AutoShape 7"/>
          <p:cNvSpPr>
            <a:spLocks noChangeArrowheads="1"/>
          </p:cNvSpPr>
          <p:nvPr/>
        </p:nvSpPr>
        <p:spPr bwMode="auto">
          <a:xfrm>
            <a:off x="1646932" y="2464321"/>
            <a:ext cx="503238" cy="144463"/>
          </a:xfrm>
          <a:prstGeom prst="rightArrow">
            <a:avLst>
              <a:gd name="adj1" fmla="val 50000"/>
              <a:gd name="adj2" fmla="val 87088"/>
            </a:avLst>
          </a:prstGeom>
          <a:solidFill>
            <a:srgbClr val="FF0000"/>
          </a:solidFill>
          <a:ln w="9525">
            <a:solidFill>
              <a:schemeClr val="tx1"/>
            </a:solidFill>
            <a:miter lim="800000"/>
            <a:headEnd/>
            <a:tailEnd/>
          </a:ln>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11" name="Text Box 8"/>
          <p:cNvSpPr txBox="1">
            <a:spLocks noChangeArrowheads="1"/>
          </p:cNvSpPr>
          <p:nvPr/>
        </p:nvSpPr>
        <p:spPr bwMode="auto">
          <a:xfrm>
            <a:off x="7789753" y="3423171"/>
            <a:ext cx="954107"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不允许发送</a:t>
            </a:r>
          </a:p>
        </p:txBody>
      </p:sp>
      <p:sp>
        <p:nvSpPr>
          <p:cNvPr id="12" name="Text Box 9"/>
          <p:cNvSpPr txBox="1">
            <a:spLocks noChangeArrowheads="1"/>
          </p:cNvSpPr>
          <p:nvPr/>
        </p:nvSpPr>
        <p:spPr bwMode="auto">
          <a:xfrm>
            <a:off x="470039" y="3485084"/>
            <a:ext cx="902811"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chemeClr val="tx1"/>
                </a:solidFill>
                <a:latin typeface="+mj-ea"/>
                <a:ea typeface="+mj-ea"/>
              </a:rPr>
              <a:t>已发送并</a:t>
            </a:r>
          </a:p>
          <a:p>
            <a:pPr algn="ctr" eaLnBrk="1" hangingPunct="1">
              <a:spcBef>
                <a:spcPct val="0"/>
              </a:spcBef>
              <a:buClrTx/>
              <a:buSzTx/>
              <a:buFontTx/>
              <a:buNone/>
            </a:pPr>
            <a:r>
              <a:rPr lang="zh-CN" altLang="en-US" sz="1400" dirty="0">
                <a:solidFill>
                  <a:schemeClr val="tx1"/>
                </a:solidFill>
                <a:latin typeface="+mj-ea"/>
                <a:ea typeface="+mj-ea"/>
              </a:rPr>
              <a:t>收到确认</a:t>
            </a:r>
          </a:p>
        </p:txBody>
      </p:sp>
      <p:sp>
        <p:nvSpPr>
          <p:cNvPr id="13" name="Line 10"/>
          <p:cNvSpPr>
            <a:spLocks noChangeShapeType="1"/>
          </p:cNvSpPr>
          <p:nvPr/>
        </p:nvSpPr>
        <p:spPr bwMode="auto">
          <a:xfrm>
            <a:off x="1656457" y="2802459"/>
            <a:ext cx="5761038"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14" name="Text Box 11"/>
          <p:cNvSpPr txBox="1">
            <a:spLocks noChangeArrowheads="1"/>
          </p:cNvSpPr>
          <p:nvPr/>
        </p:nvSpPr>
        <p:spPr bwMode="auto">
          <a:xfrm>
            <a:off x="3418582" y="2663959"/>
            <a:ext cx="1491114"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200">
                <a:solidFill>
                  <a:schemeClr val="tx1"/>
                </a:solidFill>
                <a:latin typeface="+mj-ea"/>
                <a:ea typeface="+mj-ea"/>
              </a:rPr>
              <a:t>A </a:t>
            </a:r>
            <a:r>
              <a:rPr lang="zh-CN" altLang="en-US" sz="1200">
                <a:solidFill>
                  <a:schemeClr val="tx1"/>
                </a:solidFill>
                <a:latin typeface="+mj-ea"/>
                <a:ea typeface="+mj-ea"/>
              </a:rPr>
              <a:t>的发送窗口 </a:t>
            </a:r>
            <a:r>
              <a:rPr lang="en-US" altLang="zh-CN" sz="1200">
                <a:solidFill>
                  <a:schemeClr val="tx1"/>
                </a:solidFill>
                <a:latin typeface="+mj-ea"/>
                <a:ea typeface="+mj-ea"/>
              </a:rPr>
              <a:t>= 20</a:t>
            </a:r>
          </a:p>
        </p:txBody>
      </p:sp>
      <p:sp>
        <p:nvSpPr>
          <p:cNvPr id="15" name="Text Box 12"/>
          <p:cNvSpPr txBox="1">
            <a:spLocks noChangeArrowheads="1"/>
          </p:cNvSpPr>
          <p:nvPr/>
        </p:nvSpPr>
        <p:spPr bwMode="auto">
          <a:xfrm>
            <a:off x="3504173" y="3743846"/>
            <a:ext cx="1800493"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800">
                <a:solidFill>
                  <a:schemeClr val="tx1"/>
                </a:solidFill>
                <a:latin typeface="+mj-ea"/>
                <a:ea typeface="+mj-ea"/>
              </a:rPr>
              <a:t>允许发送的序号</a:t>
            </a:r>
          </a:p>
        </p:txBody>
      </p:sp>
      <p:sp>
        <p:nvSpPr>
          <p:cNvPr id="16" name="Rectangle 13"/>
          <p:cNvSpPr>
            <a:spLocks noChangeArrowheads="1"/>
          </p:cNvSpPr>
          <p:nvPr/>
        </p:nvSpPr>
        <p:spPr bwMode="auto">
          <a:xfrm>
            <a:off x="1656457" y="2970734"/>
            <a:ext cx="5767388" cy="649287"/>
          </a:xfrm>
          <a:prstGeom prst="rect">
            <a:avLst/>
          </a:prstGeom>
          <a:solidFill>
            <a:srgbClr val="99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prstDash val="dash"/>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17" name="Rectangle 14"/>
          <p:cNvSpPr>
            <a:spLocks noChangeArrowheads="1"/>
          </p:cNvSpPr>
          <p:nvPr/>
        </p:nvSpPr>
        <p:spPr bwMode="auto">
          <a:xfrm>
            <a:off x="251520" y="3186634"/>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26</a:t>
            </a:r>
          </a:p>
        </p:txBody>
      </p:sp>
      <p:sp>
        <p:nvSpPr>
          <p:cNvPr id="18" name="Rectangle 15"/>
          <p:cNvSpPr>
            <a:spLocks noChangeArrowheads="1"/>
          </p:cNvSpPr>
          <p:nvPr/>
        </p:nvSpPr>
        <p:spPr bwMode="auto">
          <a:xfrm>
            <a:off x="540445" y="3185046"/>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27</a:t>
            </a:r>
          </a:p>
        </p:txBody>
      </p:sp>
      <p:sp>
        <p:nvSpPr>
          <p:cNvPr id="19" name="Rectangle 16"/>
          <p:cNvSpPr>
            <a:spLocks noChangeArrowheads="1"/>
          </p:cNvSpPr>
          <p:nvPr/>
        </p:nvSpPr>
        <p:spPr bwMode="auto">
          <a:xfrm>
            <a:off x="829370" y="3183459"/>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28</a:t>
            </a:r>
          </a:p>
        </p:txBody>
      </p:sp>
      <p:sp>
        <p:nvSpPr>
          <p:cNvPr id="20" name="Rectangle 17"/>
          <p:cNvSpPr>
            <a:spLocks noChangeArrowheads="1"/>
          </p:cNvSpPr>
          <p:nvPr/>
        </p:nvSpPr>
        <p:spPr bwMode="auto">
          <a:xfrm>
            <a:off x="1118295" y="3181871"/>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29</a:t>
            </a:r>
          </a:p>
        </p:txBody>
      </p:sp>
      <p:sp>
        <p:nvSpPr>
          <p:cNvPr id="21" name="Rectangle 18"/>
          <p:cNvSpPr>
            <a:spLocks noChangeArrowheads="1"/>
          </p:cNvSpPr>
          <p:nvPr/>
        </p:nvSpPr>
        <p:spPr bwMode="auto">
          <a:xfrm>
            <a:off x="1407220" y="3180284"/>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30</a:t>
            </a:r>
          </a:p>
        </p:txBody>
      </p:sp>
      <p:sp>
        <p:nvSpPr>
          <p:cNvPr id="22" name="Rectangle 19"/>
          <p:cNvSpPr>
            <a:spLocks noChangeArrowheads="1"/>
          </p:cNvSpPr>
          <p:nvPr/>
        </p:nvSpPr>
        <p:spPr bwMode="auto">
          <a:xfrm>
            <a:off x="1696145" y="3178696"/>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31</a:t>
            </a:r>
          </a:p>
        </p:txBody>
      </p:sp>
      <p:sp>
        <p:nvSpPr>
          <p:cNvPr id="23" name="Rectangle 20"/>
          <p:cNvSpPr>
            <a:spLocks noChangeArrowheads="1"/>
          </p:cNvSpPr>
          <p:nvPr/>
        </p:nvSpPr>
        <p:spPr bwMode="auto">
          <a:xfrm>
            <a:off x="1985070" y="3177109"/>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32</a:t>
            </a:r>
          </a:p>
        </p:txBody>
      </p:sp>
      <p:sp>
        <p:nvSpPr>
          <p:cNvPr id="24" name="Rectangle 21"/>
          <p:cNvSpPr>
            <a:spLocks noChangeArrowheads="1"/>
          </p:cNvSpPr>
          <p:nvPr/>
        </p:nvSpPr>
        <p:spPr bwMode="auto">
          <a:xfrm>
            <a:off x="2273995" y="3175521"/>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33</a:t>
            </a:r>
          </a:p>
        </p:txBody>
      </p:sp>
      <p:sp>
        <p:nvSpPr>
          <p:cNvPr id="25" name="Rectangle 22"/>
          <p:cNvSpPr>
            <a:spLocks noChangeArrowheads="1"/>
          </p:cNvSpPr>
          <p:nvPr/>
        </p:nvSpPr>
        <p:spPr bwMode="auto">
          <a:xfrm>
            <a:off x="2562920" y="3173934"/>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34</a:t>
            </a:r>
          </a:p>
        </p:txBody>
      </p:sp>
      <p:sp>
        <p:nvSpPr>
          <p:cNvPr id="26" name="Rectangle 23"/>
          <p:cNvSpPr>
            <a:spLocks noChangeArrowheads="1"/>
          </p:cNvSpPr>
          <p:nvPr/>
        </p:nvSpPr>
        <p:spPr bwMode="auto">
          <a:xfrm>
            <a:off x="2851845" y="3172346"/>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35</a:t>
            </a:r>
          </a:p>
        </p:txBody>
      </p:sp>
      <p:sp>
        <p:nvSpPr>
          <p:cNvPr id="27" name="Rectangle 24"/>
          <p:cNvSpPr>
            <a:spLocks noChangeArrowheads="1"/>
          </p:cNvSpPr>
          <p:nvPr/>
        </p:nvSpPr>
        <p:spPr bwMode="auto">
          <a:xfrm>
            <a:off x="3140770" y="3170759"/>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36</a:t>
            </a:r>
          </a:p>
        </p:txBody>
      </p:sp>
      <p:sp>
        <p:nvSpPr>
          <p:cNvPr id="28" name="Rectangle 25"/>
          <p:cNvSpPr>
            <a:spLocks noChangeArrowheads="1"/>
          </p:cNvSpPr>
          <p:nvPr/>
        </p:nvSpPr>
        <p:spPr bwMode="auto">
          <a:xfrm>
            <a:off x="3429695" y="3169171"/>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37</a:t>
            </a:r>
          </a:p>
        </p:txBody>
      </p:sp>
      <p:sp>
        <p:nvSpPr>
          <p:cNvPr id="29" name="Rectangle 26"/>
          <p:cNvSpPr>
            <a:spLocks noChangeArrowheads="1"/>
          </p:cNvSpPr>
          <p:nvPr/>
        </p:nvSpPr>
        <p:spPr bwMode="auto">
          <a:xfrm>
            <a:off x="3718620" y="3167584"/>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38</a:t>
            </a:r>
          </a:p>
        </p:txBody>
      </p:sp>
      <p:sp>
        <p:nvSpPr>
          <p:cNvPr id="30" name="Rectangle 27"/>
          <p:cNvSpPr>
            <a:spLocks noChangeArrowheads="1"/>
          </p:cNvSpPr>
          <p:nvPr/>
        </p:nvSpPr>
        <p:spPr bwMode="auto">
          <a:xfrm>
            <a:off x="4007545" y="3165996"/>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39</a:t>
            </a:r>
          </a:p>
        </p:txBody>
      </p:sp>
      <p:sp>
        <p:nvSpPr>
          <p:cNvPr id="31" name="Rectangle 28"/>
          <p:cNvSpPr>
            <a:spLocks noChangeArrowheads="1"/>
          </p:cNvSpPr>
          <p:nvPr/>
        </p:nvSpPr>
        <p:spPr bwMode="auto">
          <a:xfrm>
            <a:off x="4296470" y="3164409"/>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40</a:t>
            </a:r>
          </a:p>
        </p:txBody>
      </p:sp>
      <p:sp>
        <p:nvSpPr>
          <p:cNvPr id="32" name="Rectangle 29"/>
          <p:cNvSpPr>
            <a:spLocks noChangeArrowheads="1"/>
          </p:cNvSpPr>
          <p:nvPr/>
        </p:nvSpPr>
        <p:spPr bwMode="auto">
          <a:xfrm>
            <a:off x="4585395" y="3162821"/>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41</a:t>
            </a:r>
          </a:p>
        </p:txBody>
      </p:sp>
      <p:sp>
        <p:nvSpPr>
          <p:cNvPr id="33" name="Rectangle 30"/>
          <p:cNvSpPr>
            <a:spLocks noChangeArrowheads="1"/>
          </p:cNvSpPr>
          <p:nvPr/>
        </p:nvSpPr>
        <p:spPr bwMode="auto">
          <a:xfrm>
            <a:off x="4874320" y="3161234"/>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42</a:t>
            </a:r>
          </a:p>
        </p:txBody>
      </p:sp>
      <p:sp>
        <p:nvSpPr>
          <p:cNvPr id="34" name="Rectangle 31"/>
          <p:cNvSpPr>
            <a:spLocks noChangeArrowheads="1"/>
          </p:cNvSpPr>
          <p:nvPr/>
        </p:nvSpPr>
        <p:spPr bwMode="auto">
          <a:xfrm>
            <a:off x="5163245" y="3159646"/>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43</a:t>
            </a:r>
          </a:p>
        </p:txBody>
      </p:sp>
      <p:sp>
        <p:nvSpPr>
          <p:cNvPr id="35" name="Rectangle 32"/>
          <p:cNvSpPr>
            <a:spLocks noChangeArrowheads="1"/>
          </p:cNvSpPr>
          <p:nvPr/>
        </p:nvSpPr>
        <p:spPr bwMode="auto">
          <a:xfrm>
            <a:off x="5452170" y="3158059"/>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44</a:t>
            </a:r>
          </a:p>
        </p:txBody>
      </p:sp>
      <p:sp>
        <p:nvSpPr>
          <p:cNvPr id="36" name="Rectangle 33"/>
          <p:cNvSpPr>
            <a:spLocks noChangeArrowheads="1"/>
          </p:cNvSpPr>
          <p:nvPr/>
        </p:nvSpPr>
        <p:spPr bwMode="auto">
          <a:xfrm>
            <a:off x="5741095" y="3156471"/>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45</a:t>
            </a:r>
          </a:p>
        </p:txBody>
      </p:sp>
      <p:sp>
        <p:nvSpPr>
          <p:cNvPr id="37" name="Rectangle 34"/>
          <p:cNvSpPr>
            <a:spLocks noChangeArrowheads="1"/>
          </p:cNvSpPr>
          <p:nvPr/>
        </p:nvSpPr>
        <p:spPr bwMode="auto">
          <a:xfrm>
            <a:off x="6030020" y="3154884"/>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46</a:t>
            </a:r>
          </a:p>
        </p:txBody>
      </p:sp>
      <p:sp>
        <p:nvSpPr>
          <p:cNvPr id="38" name="Rectangle 35"/>
          <p:cNvSpPr>
            <a:spLocks noChangeArrowheads="1"/>
          </p:cNvSpPr>
          <p:nvPr/>
        </p:nvSpPr>
        <p:spPr bwMode="auto">
          <a:xfrm>
            <a:off x="6318945" y="3153296"/>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47</a:t>
            </a:r>
          </a:p>
        </p:txBody>
      </p:sp>
      <p:sp>
        <p:nvSpPr>
          <p:cNvPr id="39" name="Rectangle 36"/>
          <p:cNvSpPr>
            <a:spLocks noChangeArrowheads="1"/>
          </p:cNvSpPr>
          <p:nvPr/>
        </p:nvSpPr>
        <p:spPr bwMode="auto">
          <a:xfrm>
            <a:off x="6607870" y="3151709"/>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48</a:t>
            </a:r>
          </a:p>
        </p:txBody>
      </p:sp>
      <p:sp>
        <p:nvSpPr>
          <p:cNvPr id="40" name="Rectangle 37"/>
          <p:cNvSpPr>
            <a:spLocks noChangeArrowheads="1"/>
          </p:cNvSpPr>
          <p:nvPr/>
        </p:nvSpPr>
        <p:spPr bwMode="auto">
          <a:xfrm>
            <a:off x="6896795" y="3150121"/>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49</a:t>
            </a:r>
          </a:p>
        </p:txBody>
      </p:sp>
      <p:sp>
        <p:nvSpPr>
          <p:cNvPr id="41" name="Rectangle 38"/>
          <p:cNvSpPr>
            <a:spLocks noChangeArrowheads="1"/>
          </p:cNvSpPr>
          <p:nvPr/>
        </p:nvSpPr>
        <p:spPr bwMode="auto">
          <a:xfrm>
            <a:off x="7185720" y="3148534"/>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50</a:t>
            </a:r>
          </a:p>
        </p:txBody>
      </p:sp>
      <p:sp>
        <p:nvSpPr>
          <p:cNvPr id="42" name="Rectangle 39"/>
          <p:cNvSpPr>
            <a:spLocks noChangeArrowheads="1"/>
          </p:cNvSpPr>
          <p:nvPr/>
        </p:nvSpPr>
        <p:spPr bwMode="auto">
          <a:xfrm>
            <a:off x="7474645" y="3146946"/>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51</a:t>
            </a:r>
          </a:p>
        </p:txBody>
      </p:sp>
      <p:sp>
        <p:nvSpPr>
          <p:cNvPr id="43" name="Rectangle 40"/>
          <p:cNvSpPr>
            <a:spLocks noChangeArrowheads="1"/>
          </p:cNvSpPr>
          <p:nvPr/>
        </p:nvSpPr>
        <p:spPr bwMode="auto">
          <a:xfrm>
            <a:off x="7763570" y="3145359"/>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52</a:t>
            </a:r>
          </a:p>
        </p:txBody>
      </p:sp>
      <p:sp>
        <p:nvSpPr>
          <p:cNvPr id="44" name="Rectangle 41"/>
          <p:cNvSpPr>
            <a:spLocks noChangeArrowheads="1"/>
          </p:cNvSpPr>
          <p:nvPr/>
        </p:nvSpPr>
        <p:spPr bwMode="auto">
          <a:xfrm>
            <a:off x="8052495" y="3143771"/>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53</a:t>
            </a:r>
          </a:p>
        </p:txBody>
      </p:sp>
      <p:sp>
        <p:nvSpPr>
          <p:cNvPr id="45" name="Rectangle 42"/>
          <p:cNvSpPr>
            <a:spLocks noChangeArrowheads="1"/>
          </p:cNvSpPr>
          <p:nvPr/>
        </p:nvSpPr>
        <p:spPr bwMode="auto">
          <a:xfrm>
            <a:off x="8341420" y="3142184"/>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54</a:t>
            </a:r>
          </a:p>
        </p:txBody>
      </p:sp>
      <p:sp>
        <p:nvSpPr>
          <p:cNvPr id="46" name="Rectangle 43"/>
          <p:cNvSpPr>
            <a:spLocks noChangeArrowheads="1"/>
          </p:cNvSpPr>
          <p:nvPr/>
        </p:nvSpPr>
        <p:spPr bwMode="auto">
          <a:xfrm>
            <a:off x="8630345" y="3140596"/>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55</a:t>
            </a:r>
          </a:p>
        </p:txBody>
      </p:sp>
      <p:sp>
        <p:nvSpPr>
          <p:cNvPr id="47" name="Rectangle 44"/>
          <p:cNvSpPr>
            <a:spLocks noChangeArrowheads="1"/>
          </p:cNvSpPr>
          <p:nvPr/>
        </p:nvSpPr>
        <p:spPr bwMode="auto">
          <a:xfrm>
            <a:off x="8911332" y="3140596"/>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56</a:t>
            </a:r>
          </a:p>
        </p:txBody>
      </p:sp>
      <p:sp>
        <p:nvSpPr>
          <p:cNvPr id="48" name="Line 45"/>
          <p:cNvSpPr>
            <a:spLocks noChangeShapeType="1"/>
          </p:cNvSpPr>
          <p:nvPr/>
        </p:nvSpPr>
        <p:spPr bwMode="auto">
          <a:xfrm flipH="1" flipV="1">
            <a:off x="1804095" y="3488259"/>
            <a:ext cx="9525" cy="511175"/>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9" name="Text Box 46"/>
          <p:cNvSpPr txBox="1">
            <a:spLocks noChangeArrowheads="1"/>
          </p:cNvSpPr>
          <p:nvPr/>
        </p:nvSpPr>
        <p:spPr bwMode="auto">
          <a:xfrm>
            <a:off x="1203562" y="3993962"/>
            <a:ext cx="1210589" cy="5355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lnSpc>
                <a:spcPct val="90000"/>
              </a:lnSpc>
              <a:spcBef>
                <a:spcPct val="0"/>
              </a:spcBef>
              <a:buClrTx/>
              <a:buSzTx/>
              <a:buFontTx/>
              <a:buNone/>
            </a:pPr>
            <a:r>
              <a:rPr lang="en-US" altLang="zh-CN" sz="1600" dirty="0">
                <a:solidFill>
                  <a:schemeClr val="tx1"/>
                </a:solidFill>
                <a:latin typeface="+mj-ea"/>
                <a:ea typeface="+mj-ea"/>
              </a:rPr>
              <a:t>B </a:t>
            </a:r>
            <a:r>
              <a:rPr lang="zh-CN" altLang="en-US" sz="1600" dirty="0">
                <a:solidFill>
                  <a:schemeClr val="tx1"/>
                </a:solidFill>
                <a:latin typeface="+mj-ea"/>
                <a:ea typeface="+mj-ea"/>
              </a:rPr>
              <a:t>期望</a:t>
            </a:r>
          </a:p>
          <a:p>
            <a:pPr algn="ctr" eaLnBrk="1" hangingPunct="1">
              <a:lnSpc>
                <a:spcPct val="90000"/>
              </a:lnSpc>
              <a:spcBef>
                <a:spcPct val="0"/>
              </a:spcBef>
              <a:buClrTx/>
              <a:buSzTx/>
              <a:buFontTx/>
              <a:buNone/>
            </a:pPr>
            <a:r>
              <a:rPr lang="zh-CN" altLang="en-US" sz="1600" dirty="0">
                <a:solidFill>
                  <a:schemeClr val="tx1"/>
                </a:solidFill>
                <a:latin typeface="+mj-ea"/>
                <a:ea typeface="+mj-ea"/>
              </a:rPr>
              <a:t>收到的序号</a:t>
            </a:r>
          </a:p>
        </p:txBody>
      </p:sp>
      <p:sp>
        <p:nvSpPr>
          <p:cNvPr id="50" name="Line 47"/>
          <p:cNvSpPr>
            <a:spLocks noChangeShapeType="1"/>
          </p:cNvSpPr>
          <p:nvPr/>
        </p:nvSpPr>
        <p:spPr bwMode="auto">
          <a:xfrm>
            <a:off x="1646932" y="2329384"/>
            <a:ext cx="7938" cy="1357312"/>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1" name="Text Box 48"/>
          <p:cNvSpPr txBox="1">
            <a:spLocks noChangeArrowheads="1"/>
          </p:cNvSpPr>
          <p:nvPr/>
        </p:nvSpPr>
        <p:spPr bwMode="auto">
          <a:xfrm>
            <a:off x="7145625" y="1921396"/>
            <a:ext cx="54373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rgbClr val="FF0000"/>
                </a:solidFill>
                <a:latin typeface="+mj-ea"/>
                <a:ea typeface="+mj-ea"/>
              </a:rPr>
              <a:t>前沿</a:t>
            </a:r>
          </a:p>
        </p:txBody>
      </p:sp>
      <p:sp>
        <p:nvSpPr>
          <p:cNvPr id="52" name="Text Box 49"/>
          <p:cNvSpPr txBox="1">
            <a:spLocks noChangeArrowheads="1"/>
          </p:cNvSpPr>
          <p:nvPr/>
        </p:nvSpPr>
        <p:spPr bwMode="auto">
          <a:xfrm>
            <a:off x="1407220" y="1921395"/>
            <a:ext cx="54373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rgbClr val="FF0000"/>
                </a:solidFill>
                <a:latin typeface="+mj-ea"/>
                <a:ea typeface="+mj-ea"/>
              </a:rPr>
              <a:t>后沿</a:t>
            </a:r>
          </a:p>
        </p:txBody>
      </p:sp>
      <p:sp>
        <p:nvSpPr>
          <p:cNvPr id="53" name="Line 50"/>
          <p:cNvSpPr>
            <a:spLocks noChangeShapeType="1"/>
          </p:cNvSpPr>
          <p:nvPr/>
        </p:nvSpPr>
        <p:spPr bwMode="auto">
          <a:xfrm>
            <a:off x="7415907" y="2315096"/>
            <a:ext cx="7938" cy="1357313"/>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4" name="Text Box 51"/>
          <p:cNvSpPr txBox="1">
            <a:spLocks noChangeArrowheads="1"/>
          </p:cNvSpPr>
          <p:nvPr/>
        </p:nvSpPr>
        <p:spPr bwMode="auto">
          <a:xfrm>
            <a:off x="2125469" y="2351886"/>
            <a:ext cx="6463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800" dirty="0">
                <a:solidFill>
                  <a:schemeClr val="tx1"/>
                </a:solidFill>
                <a:latin typeface="+mj-ea"/>
                <a:ea typeface="+mj-ea"/>
              </a:rPr>
              <a:t>前移</a:t>
            </a:r>
          </a:p>
        </p:txBody>
      </p:sp>
      <p:sp>
        <p:nvSpPr>
          <p:cNvPr id="55" name="Text Box 52"/>
          <p:cNvSpPr txBox="1">
            <a:spLocks noChangeArrowheads="1"/>
          </p:cNvSpPr>
          <p:nvPr/>
        </p:nvSpPr>
        <p:spPr bwMode="auto">
          <a:xfrm>
            <a:off x="6300192" y="2353444"/>
            <a:ext cx="6463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800" dirty="0">
                <a:solidFill>
                  <a:schemeClr val="tx1"/>
                </a:solidFill>
                <a:latin typeface="+mj-ea"/>
                <a:ea typeface="+mj-ea"/>
              </a:rPr>
              <a:t>收缩</a:t>
            </a:r>
          </a:p>
        </p:txBody>
      </p:sp>
      <p:grpSp>
        <p:nvGrpSpPr>
          <p:cNvPr id="56" name="Group 53"/>
          <p:cNvGrpSpPr>
            <a:grpSpLocks/>
          </p:cNvGrpSpPr>
          <p:nvPr/>
        </p:nvGrpSpPr>
        <p:grpSpPr bwMode="auto">
          <a:xfrm>
            <a:off x="6084168" y="2370659"/>
            <a:ext cx="215900" cy="288925"/>
            <a:chOff x="3833" y="1298"/>
            <a:chExt cx="136" cy="182"/>
          </a:xfrm>
        </p:grpSpPr>
        <p:sp>
          <p:nvSpPr>
            <p:cNvPr id="57" name="Line 54"/>
            <p:cNvSpPr>
              <a:spLocks noChangeShapeType="1"/>
            </p:cNvSpPr>
            <p:nvPr/>
          </p:nvSpPr>
          <p:spPr bwMode="auto">
            <a:xfrm flipH="1">
              <a:off x="3833" y="1298"/>
              <a:ext cx="136" cy="18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8" name="Line 55"/>
            <p:cNvSpPr>
              <a:spLocks noChangeShapeType="1"/>
            </p:cNvSpPr>
            <p:nvPr/>
          </p:nvSpPr>
          <p:spPr bwMode="auto">
            <a:xfrm>
              <a:off x="3833" y="1298"/>
              <a:ext cx="136" cy="18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grpSp>
    </p:spTree>
    <p:extLst>
      <p:ext uri="{BB962C8B-B14F-4D97-AF65-F5344CB8AC3E}">
        <p14:creationId xmlns:p14="http://schemas.microsoft.com/office/powerpoint/2010/main" val="313384579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86</a:t>
            </a:fld>
            <a:endParaRPr lang="en-US" altLang="zh-CN"/>
          </a:p>
        </p:txBody>
      </p:sp>
      <p:sp>
        <p:nvSpPr>
          <p:cNvPr id="5" name="内容占位符 4"/>
          <p:cNvSpPr>
            <a:spLocks noGrp="1"/>
          </p:cNvSpPr>
          <p:nvPr>
            <p:ph idx="1"/>
          </p:nvPr>
        </p:nvSpPr>
        <p:spPr/>
        <p:txBody>
          <a:bodyPr/>
          <a:lstStyle/>
          <a:p>
            <a:r>
              <a:rPr lang="en-US" altLang="zh-CN" dirty="0" smtClean="0"/>
              <a:t>TCP</a:t>
            </a:r>
            <a:r>
              <a:rPr lang="zh-CN" altLang="en-US" dirty="0" smtClean="0"/>
              <a:t>的滑动窗口是以字节为单位的。</a:t>
            </a:r>
            <a:endParaRPr lang="en-US" altLang="zh-CN" dirty="0" smtClean="0"/>
          </a:p>
          <a:p>
            <a:r>
              <a:rPr lang="zh-CN" altLang="en-US" dirty="0"/>
              <a:t>发送窗口里面的序号表示允许发送</a:t>
            </a:r>
            <a:r>
              <a:rPr lang="zh-CN" altLang="en-US" dirty="0" smtClean="0"/>
              <a:t>的序号。窗口越大，发送发就可以在收到对方确认之前连续发送更多的数据，从而获得更高的传输效率。</a:t>
            </a:r>
            <a:endParaRPr lang="en-US" altLang="zh-CN" dirty="0" smtClean="0"/>
          </a:p>
          <a:p>
            <a:r>
              <a:rPr lang="zh-CN" altLang="en-US" dirty="0"/>
              <a:t>发送窗口后</a:t>
            </a:r>
            <a:r>
              <a:rPr lang="zh-CN" altLang="en-US" dirty="0" smtClean="0"/>
              <a:t>沿的后面部分表示已发送且收到了确认。发送窗口前沿的前面部分表示不允许发送的。</a:t>
            </a:r>
            <a:endParaRPr lang="en-US" altLang="zh-CN" dirty="0" smtClean="0"/>
          </a:p>
          <a:p>
            <a:r>
              <a:rPr lang="zh-CN" altLang="en-US" dirty="0"/>
              <a:t>发送窗口的</a:t>
            </a:r>
            <a:r>
              <a:rPr lang="zh-CN" altLang="en-US" dirty="0" smtClean="0"/>
              <a:t>位置由窗口前沿和后沿的位置共同确定。</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221303155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87</a:t>
            </a:fld>
            <a:endParaRPr lang="en-US" altLang="zh-CN"/>
          </a:p>
        </p:txBody>
      </p:sp>
      <p:sp>
        <p:nvSpPr>
          <p:cNvPr id="5" name="内容占位符 4"/>
          <p:cNvSpPr>
            <a:spLocks noGrp="1"/>
          </p:cNvSpPr>
          <p:nvPr>
            <p:ph idx="1"/>
          </p:nvPr>
        </p:nvSpPr>
        <p:spPr/>
        <p:txBody>
          <a:bodyPr/>
          <a:lstStyle/>
          <a:p>
            <a:r>
              <a:rPr lang="zh-CN" altLang="en-US" dirty="0"/>
              <a:t>发送窗口后</a:t>
            </a:r>
            <a:r>
              <a:rPr lang="zh-CN" altLang="en-US" dirty="0" smtClean="0"/>
              <a:t>沿的变化情况有两种可能：不动和前移。没有收到新的确认，就不动；收到了新的确认，就前移。</a:t>
            </a:r>
            <a:endParaRPr lang="en-US" altLang="zh-CN" dirty="0" smtClean="0"/>
          </a:p>
          <a:p>
            <a:r>
              <a:rPr lang="zh-CN" altLang="en-US" dirty="0"/>
              <a:t>发送</a:t>
            </a:r>
            <a:r>
              <a:rPr lang="zh-CN" altLang="en-US" dirty="0" smtClean="0"/>
              <a:t>窗口后沿不可能向后移动，因为不能够撤销已经收到的确认。</a:t>
            </a:r>
            <a:endParaRPr lang="en-US" altLang="zh-CN" dirty="0" smtClean="0"/>
          </a:p>
          <a:p>
            <a:r>
              <a:rPr lang="zh-CN" altLang="en-US" dirty="0"/>
              <a:t>发送窗口</a:t>
            </a:r>
            <a:r>
              <a:rPr lang="zh-CN" altLang="en-US" dirty="0" smtClean="0"/>
              <a:t>前沿的变化情况有三种可能：不动、前移和收缩。没有收到新的确认或者收到新的确认但窗口变小都可能造成前沿不动。</a:t>
            </a:r>
            <a:endParaRPr lang="en-US" altLang="zh-CN" dirty="0" smtClean="0"/>
          </a:p>
          <a:p>
            <a:r>
              <a:rPr lang="zh-CN" altLang="en-US" dirty="0"/>
              <a:t>在对方通知的窗口</a:t>
            </a:r>
            <a:r>
              <a:rPr lang="zh-CN" altLang="en-US" dirty="0" smtClean="0"/>
              <a:t>缩小时，</a:t>
            </a:r>
            <a:r>
              <a:rPr lang="zh-CN" altLang="en-US" dirty="0"/>
              <a:t>发送窗口</a:t>
            </a:r>
            <a:r>
              <a:rPr lang="zh-CN" altLang="en-US" dirty="0" smtClean="0"/>
              <a:t>前沿也可能向后收缩，但是</a:t>
            </a:r>
            <a:r>
              <a:rPr lang="en-US" altLang="zh-CN" dirty="0" smtClean="0"/>
              <a:t>TCP</a:t>
            </a:r>
            <a:r>
              <a:rPr lang="zh-CN" altLang="en-US" dirty="0" smtClean="0"/>
              <a:t>标准强烈不造成这种做法。</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179331645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88</a:t>
            </a:fld>
            <a:endParaRPr lang="en-US" altLang="zh-CN"/>
          </a:p>
        </p:txBody>
      </p:sp>
      <p:sp>
        <p:nvSpPr>
          <p:cNvPr id="5" name="内容占位符 4"/>
          <p:cNvSpPr>
            <a:spLocks noGrp="1"/>
          </p:cNvSpPr>
          <p:nvPr>
            <p:ph idx="1"/>
          </p:nvPr>
        </p:nvSpPr>
        <p:spPr/>
        <p:txBody>
          <a:bodyPr/>
          <a:lstStyle/>
          <a:p>
            <a:r>
              <a:rPr lang="zh-CN" altLang="en-US" dirty="0" smtClean="0"/>
              <a:t>假定</a:t>
            </a:r>
            <a:r>
              <a:rPr lang="en-US" altLang="zh-CN" dirty="0" smtClean="0"/>
              <a:t>A</a:t>
            </a:r>
            <a:r>
              <a:rPr lang="zh-CN" altLang="en-US" dirty="0" smtClean="0"/>
              <a:t>发送了序号</a:t>
            </a:r>
            <a:r>
              <a:rPr lang="en-US" altLang="zh-CN" dirty="0" smtClean="0"/>
              <a:t>31-41</a:t>
            </a:r>
            <a:r>
              <a:rPr lang="zh-CN" altLang="en-US" dirty="0" smtClean="0"/>
              <a:t>的数据。这时，发送窗口位置并未改变，但是</a:t>
            </a:r>
            <a:r>
              <a:rPr lang="en-US" altLang="zh-CN" dirty="0" smtClean="0"/>
              <a:t>31-41</a:t>
            </a:r>
            <a:r>
              <a:rPr lang="zh-CN" altLang="en-US" dirty="0" smtClean="0"/>
              <a:t>的</a:t>
            </a:r>
            <a:r>
              <a:rPr lang="en-US" altLang="zh-CN" dirty="0" smtClean="0"/>
              <a:t>11</a:t>
            </a:r>
            <a:r>
              <a:rPr lang="zh-CN" altLang="en-US" dirty="0" smtClean="0"/>
              <a:t>个字节为已发送但未收到确认。</a:t>
            </a:r>
            <a:r>
              <a:rPr lang="en-US" altLang="zh-CN" dirty="0" smtClean="0"/>
              <a:t>42-50</a:t>
            </a:r>
            <a:r>
              <a:rPr lang="zh-CN" altLang="en-US" dirty="0" smtClean="0"/>
              <a:t>的</a:t>
            </a:r>
            <a:r>
              <a:rPr lang="en-US" altLang="zh-CN" dirty="0" smtClean="0"/>
              <a:t>9</a:t>
            </a:r>
            <a:r>
              <a:rPr lang="zh-CN" altLang="en-US" dirty="0" smtClean="0"/>
              <a:t>个字节为允许发送但尚未发送。</a:t>
            </a:r>
            <a:endParaRPr lang="en-US" altLang="zh-CN" dirty="0" smtClean="0"/>
          </a:p>
          <a:p>
            <a:r>
              <a:rPr lang="zh-CN" altLang="en-US" dirty="0"/>
              <a:t>要描述一个发送窗口的状态需要三个指针</a:t>
            </a:r>
            <a:r>
              <a:rPr lang="zh-CN" altLang="en-US" dirty="0" smtClean="0"/>
              <a:t>：</a:t>
            </a:r>
            <a:r>
              <a:rPr lang="en-US" altLang="zh-CN" dirty="0" smtClean="0"/>
              <a:t>P1</a:t>
            </a:r>
            <a:r>
              <a:rPr lang="zh-CN" altLang="en-US" dirty="0" smtClean="0"/>
              <a:t>、</a:t>
            </a:r>
            <a:r>
              <a:rPr lang="en-US" altLang="zh-CN" dirty="0" smtClean="0"/>
              <a:t>P2</a:t>
            </a:r>
            <a:r>
              <a:rPr lang="zh-CN" altLang="en-US" dirty="0" smtClean="0"/>
              <a:t>、</a:t>
            </a:r>
            <a:r>
              <a:rPr lang="en-US" altLang="zh-CN" dirty="0" smtClean="0"/>
              <a:t>P3</a:t>
            </a:r>
            <a:r>
              <a:rPr lang="zh-CN" altLang="en-US" dirty="0" smtClean="0"/>
              <a:t>。</a:t>
            </a:r>
            <a:endParaRPr lang="en-US" altLang="zh-CN" dirty="0" smtClean="0"/>
          </a:p>
          <a:p>
            <a:pPr lvl="2"/>
            <a:r>
              <a:rPr lang="en-US" altLang="zh-CN" dirty="0" smtClean="0"/>
              <a:t>P3-P1 = A</a:t>
            </a:r>
            <a:r>
              <a:rPr lang="zh-CN" altLang="en-US" dirty="0" smtClean="0"/>
              <a:t>的发送窗口</a:t>
            </a:r>
            <a:endParaRPr lang="en-US" altLang="zh-CN" dirty="0" smtClean="0"/>
          </a:p>
          <a:p>
            <a:pPr lvl="2"/>
            <a:r>
              <a:rPr lang="en-US" altLang="zh-CN" dirty="0" smtClean="0"/>
              <a:t>P2-P1 = </a:t>
            </a:r>
            <a:r>
              <a:rPr lang="zh-CN" altLang="en-US" dirty="0" smtClean="0"/>
              <a:t>已发送但尚未收到确认的字节数</a:t>
            </a:r>
            <a:endParaRPr lang="en-US" altLang="zh-CN" dirty="0" smtClean="0"/>
          </a:p>
          <a:p>
            <a:pPr lvl="2"/>
            <a:r>
              <a:rPr lang="en-US" altLang="zh-CN" dirty="0" smtClean="0"/>
              <a:t>P3-P2 = </a:t>
            </a:r>
            <a:r>
              <a:rPr lang="zh-CN" altLang="en-US" dirty="0" smtClean="0"/>
              <a:t>允许发送但尚未发送的字节数</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350067144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89</a:t>
            </a:fld>
            <a:endParaRPr lang="en-US" altLang="zh-CN"/>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
        <p:nvSpPr>
          <p:cNvPr id="7" name="Line 4"/>
          <p:cNvSpPr>
            <a:spLocks noChangeShapeType="1"/>
          </p:cNvSpPr>
          <p:nvPr/>
        </p:nvSpPr>
        <p:spPr bwMode="auto">
          <a:xfrm flipV="1">
            <a:off x="1651695" y="3737644"/>
            <a:ext cx="5768975" cy="11113"/>
          </a:xfrm>
          <a:prstGeom prst="line">
            <a:avLst/>
          </a:prstGeom>
          <a:noFill/>
          <a:ln w="9525">
            <a:solidFill>
              <a:srgbClr val="FF0000"/>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8" name="Line 5"/>
          <p:cNvSpPr>
            <a:spLocks noChangeShapeType="1"/>
          </p:cNvSpPr>
          <p:nvPr/>
        </p:nvSpPr>
        <p:spPr bwMode="auto">
          <a:xfrm flipV="1">
            <a:off x="1651695" y="1561356"/>
            <a:ext cx="5768975" cy="11112"/>
          </a:xfrm>
          <a:prstGeom prst="line">
            <a:avLst/>
          </a:prstGeom>
          <a:noFill/>
          <a:ln w="9525">
            <a:solidFill>
              <a:srgbClr val="FF0000"/>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9" name="Text Box 6"/>
          <p:cNvSpPr txBox="1">
            <a:spLocks noChangeArrowheads="1"/>
          </p:cNvSpPr>
          <p:nvPr/>
        </p:nvSpPr>
        <p:spPr bwMode="auto">
          <a:xfrm>
            <a:off x="7791341" y="2593057"/>
            <a:ext cx="954107"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不允许发送</a:t>
            </a:r>
          </a:p>
        </p:txBody>
      </p:sp>
      <p:sp>
        <p:nvSpPr>
          <p:cNvPr id="10" name="Text Box 7"/>
          <p:cNvSpPr txBox="1">
            <a:spLocks noChangeArrowheads="1"/>
          </p:cNvSpPr>
          <p:nvPr/>
        </p:nvSpPr>
        <p:spPr bwMode="auto">
          <a:xfrm>
            <a:off x="535623" y="2593057"/>
            <a:ext cx="800219"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已发送并</a:t>
            </a:r>
          </a:p>
          <a:p>
            <a:pPr algn="ctr" eaLnBrk="1" hangingPunct="1">
              <a:spcBef>
                <a:spcPct val="0"/>
              </a:spcBef>
              <a:buClrTx/>
              <a:buSzTx/>
              <a:buFontTx/>
              <a:buNone/>
            </a:pPr>
            <a:r>
              <a:rPr lang="zh-CN" altLang="en-US" sz="1200">
                <a:solidFill>
                  <a:schemeClr val="tx1"/>
                </a:solidFill>
                <a:latin typeface="+mj-ea"/>
                <a:ea typeface="+mj-ea"/>
              </a:rPr>
              <a:t>收到确认</a:t>
            </a:r>
          </a:p>
        </p:txBody>
      </p:sp>
      <p:sp>
        <p:nvSpPr>
          <p:cNvPr id="11" name="Text Box 8"/>
          <p:cNvSpPr txBox="1">
            <a:spLocks noChangeArrowheads="1"/>
          </p:cNvSpPr>
          <p:nvPr/>
        </p:nvSpPr>
        <p:spPr bwMode="auto">
          <a:xfrm>
            <a:off x="2853433" y="1397595"/>
            <a:ext cx="198002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A </a:t>
            </a:r>
            <a:r>
              <a:rPr lang="zh-CN" altLang="en-US" sz="1400" dirty="0">
                <a:solidFill>
                  <a:schemeClr val="tx1"/>
                </a:solidFill>
                <a:latin typeface="+mj-ea"/>
                <a:ea typeface="+mj-ea"/>
              </a:rPr>
              <a:t>的发送窗口位置不变</a:t>
            </a:r>
          </a:p>
        </p:txBody>
      </p:sp>
      <p:sp>
        <p:nvSpPr>
          <p:cNvPr id="12" name="Text Box 9"/>
          <p:cNvSpPr txBox="1">
            <a:spLocks noChangeArrowheads="1"/>
          </p:cNvSpPr>
          <p:nvPr/>
        </p:nvSpPr>
        <p:spPr bwMode="auto">
          <a:xfrm>
            <a:off x="5244114" y="2787648"/>
            <a:ext cx="2031326"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600" dirty="0">
                <a:solidFill>
                  <a:schemeClr val="tx1"/>
                </a:solidFill>
                <a:latin typeface="+mj-ea"/>
                <a:ea typeface="+mj-ea"/>
              </a:rPr>
              <a:t>允许发送但尚未发送</a:t>
            </a:r>
          </a:p>
        </p:txBody>
      </p:sp>
      <p:sp>
        <p:nvSpPr>
          <p:cNvPr id="13" name="Rectangle 10"/>
          <p:cNvSpPr>
            <a:spLocks noChangeArrowheads="1"/>
          </p:cNvSpPr>
          <p:nvPr/>
        </p:nvSpPr>
        <p:spPr bwMode="auto">
          <a:xfrm>
            <a:off x="1658045" y="2099344"/>
            <a:ext cx="5767388" cy="649288"/>
          </a:xfrm>
          <a:prstGeom prst="rect">
            <a:avLst/>
          </a:prstGeom>
          <a:solidFill>
            <a:srgbClr val="99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prstDash val="dash"/>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14" name="Rectangle 11"/>
          <p:cNvSpPr>
            <a:spLocks noChangeArrowheads="1"/>
          </p:cNvSpPr>
          <p:nvPr/>
        </p:nvSpPr>
        <p:spPr bwMode="auto">
          <a:xfrm>
            <a:off x="253108" y="2315244"/>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26</a:t>
            </a:r>
          </a:p>
        </p:txBody>
      </p:sp>
      <p:sp>
        <p:nvSpPr>
          <p:cNvPr id="15" name="Rectangle 12"/>
          <p:cNvSpPr>
            <a:spLocks noChangeArrowheads="1"/>
          </p:cNvSpPr>
          <p:nvPr/>
        </p:nvSpPr>
        <p:spPr bwMode="auto">
          <a:xfrm>
            <a:off x="542033" y="2313657"/>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27</a:t>
            </a:r>
          </a:p>
        </p:txBody>
      </p:sp>
      <p:sp>
        <p:nvSpPr>
          <p:cNvPr id="16" name="Rectangle 13"/>
          <p:cNvSpPr>
            <a:spLocks noChangeArrowheads="1"/>
          </p:cNvSpPr>
          <p:nvPr/>
        </p:nvSpPr>
        <p:spPr bwMode="auto">
          <a:xfrm>
            <a:off x="830958" y="2312069"/>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28</a:t>
            </a:r>
          </a:p>
        </p:txBody>
      </p:sp>
      <p:sp>
        <p:nvSpPr>
          <p:cNvPr id="17" name="Rectangle 14"/>
          <p:cNvSpPr>
            <a:spLocks noChangeArrowheads="1"/>
          </p:cNvSpPr>
          <p:nvPr/>
        </p:nvSpPr>
        <p:spPr bwMode="auto">
          <a:xfrm>
            <a:off x="1119883" y="2310482"/>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29</a:t>
            </a:r>
          </a:p>
        </p:txBody>
      </p:sp>
      <p:sp>
        <p:nvSpPr>
          <p:cNvPr id="18" name="Rectangle 15"/>
          <p:cNvSpPr>
            <a:spLocks noChangeArrowheads="1"/>
          </p:cNvSpPr>
          <p:nvPr/>
        </p:nvSpPr>
        <p:spPr bwMode="auto">
          <a:xfrm>
            <a:off x="1408808" y="2308894"/>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30</a:t>
            </a:r>
          </a:p>
        </p:txBody>
      </p:sp>
      <p:sp>
        <p:nvSpPr>
          <p:cNvPr id="19" name="Rectangle 16"/>
          <p:cNvSpPr>
            <a:spLocks noChangeArrowheads="1"/>
          </p:cNvSpPr>
          <p:nvPr/>
        </p:nvSpPr>
        <p:spPr bwMode="auto">
          <a:xfrm>
            <a:off x="1697733" y="2307307"/>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31</a:t>
            </a:r>
          </a:p>
        </p:txBody>
      </p:sp>
      <p:sp>
        <p:nvSpPr>
          <p:cNvPr id="20" name="Rectangle 17"/>
          <p:cNvSpPr>
            <a:spLocks noChangeArrowheads="1"/>
          </p:cNvSpPr>
          <p:nvPr/>
        </p:nvSpPr>
        <p:spPr bwMode="auto">
          <a:xfrm>
            <a:off x="1986658" y="2305719"/>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32</a:t>
            </a:r>
          </a:p>
        </p:txBody>
      </p:sp>
      <p:sp>
        <p:nvSpPr>
          <p:cNvPr id="21" name="Rectangle 18"/>
          <p:cNvSpPr>
            <a:spLocks noChangeArrowheads="1"/>
          </p:cNvSpPr>
          <p:nvPr/>
        </p:nvSpPr>
        <p:spPr bwMode="auto">
          <a:xfrm>
            <a:off x="2275583" y="2304132"/>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33</a:t>
            </a:r>
          </a:p>
        </p:txBody>
      </p:sp>
      <p:sp>
        <p:nvSpPr>
          <p:cNvPr id="22" name="Rectangle 19"/>
          <p:cNvSpPr>
            <a:spLocks noChangeArrowheads="1"/>
          </p:cNvSpPr>
          <p:nvPr/>
        </p:nvSpPr>
        <p:spPr bwMode="auto">
          <a:xfrm>
            <a:off x="2564508" y="2302544"/>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34</a:t>
            </a:r>
          </a:p>
        </p:txBody>
      </p:sp>
      <p:sp>
        <p:nvSpPr>
          <p:cNvPr id="23" name="Rectangle 20"/>
          <p:cNvSpPr>
            <a:spLocks noChangeArrowheads="1"/>
          </p:cNvSpPr>
          <p:nvPr/>
        </p:nvSpPr>
        <p:spPr bwMode="auto">
          <a:xfrm>
            <a:off x="2853433" y="2300957"/>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35</a:t>
            </a:r>
          </a:p>
        </p:txBody>
      </p:sp>
      <p:sp>
        <p:nvSpPr>
          <p:cNvPr id="24" name="Rectangle 21"/>
          <p:cNvSpPr>
            <a:spLocks noChangeArrowheads="1"/>
          </p:cNvSpPr>
          <p:nvPr/>
        </p:nvSpPr>
        <p:spPr bwMode="auto">
          <a:xfrm>
            <a:off x="3142358" y="2299369"/>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36</a:t>
            </a:r>
          </a:p>
        </p:txBody>
      </p:sp>
      <p:sp>
        <p:nvSpPr>
          <p:cNvPr id="25" name="Rectangle 22"/>
          <p:cNvSpPr>
            <a:spLocks noChangeArrowheads="1"/>
          </p:cNvSpPr>
          <p:nvPr/>
        </p:nvSpPr>
        <p:spPr bwMode="auto">
          <a:xfrm>
            <a:off x="3431283" y="2297782"/>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37</a:t>
            </a:r>
          </a:p>
        </p:txBody>
      </p:sp>
      <p:sp>
        <p:nvSpPr>
          <p:cNvPr id="26" name="Rectangle 23"/>
          <p:cNvSpPr>
            <a:spLocks noChangeArrowheads="1"/>
          </p:cNvSpPr>
          <p:nvPr/>
        </p:nvSpPr>
        <p:spPr bwMode="auto">
          <a:xfrm>
            <a:off x="3720208" y="2296194"/>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38</a:t>
            </a:r>
          </a:p>
        </p:txBody>
      </p:sp>
      <p:sp>
        <p:nvSpPr>
          <p:cNvPr id="27" name="Rectangle 24"/>
          <p:cNvSpPr>
            <a:spLocks noChangeArrowheads="1"/>
          </p:cNvSpPr>
          <p:nvPr/>
        </p:nvSpPr>
        <p:spPr bwMode="auto">
          <a:xfrm>
            <a:off x="4009133" y="2294607"/>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39</a:t>
            </a:r>
          </a:p>
        </p:txBody>
      </p:sp>
      <p:sp>
        <p:nvSpPr>
          <p:cNvPr id="28" name="Rectangle 25"/>
          <p:cNvSpPr>
            <a:spLocks noChangeArrowheads="1"/>
          </p:cNvSpPr>
          <p:nvPr/>
        </p:nvSpPr>
        <p:spPr bwMode="auto">
          <a:xfrm>
            <a:off x="4298058" y="2293019"/>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40</a:t>
            </a:r>
          </a:p>
        </p:txBody>
      </p:sp>
      <p:sp>
        <p:nvSpPr>
          <p:cNvPr id="29" name="Rectangle 26"/>
          <p:cNvSpPr>
            <a:spLocks noChangeArrowheads="1"/>
          </p:cNvSpPr>
          <p:nvPr/>
        </p:nvSpPr>
        <p:spPr bwMode="auto">
          <a:xfrm>
            <a:off x="4586983" y="2291432"/>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41</a:t>
            </a:r>
          </a:p>
        </p:txBody>
      </p:sp>
      <p:sp>
        <p:nvSpPr>
          <p:cNvPr id="30" name="Rectangle 27"/>
          <p:cNvSpPr>
            <a:spLocks noChangeArrowheads="1"/>
          </p:cNvSpPr>
          <p:nvPr/>
        </p:nvSpPr>
        <p:spPr bwMode="auto">
          <a:xfrm>
            <a:off x="4875908" y="228984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42</a:t>
            </a:r>
          </a:p>
        </p:txBody>
      </p:sp>
      <p:sp>
        <p:nvSpPr>
          <p:cNvPr id="31" name="Rectangle 28"/>
          <p:cNvSpPr>
            <a:spLocks noChangeArrowheads="1"/>
          </p:cNvSpPr>
          <p:nvPr/>
        </p:nvSpPr>
        <p:spPr bwMode="auto">
          <a:xfrm>
            <a:off x="5164833" y="2288257"/>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43</a:t>
            </a:r>
          </a:p>
        </p:txBody>
      </p:sp>
      <p:sp>
        <p:nvSpPr>
          <p:cNvPr id="32" name="Rectangle 29"/>
          <p:cNvSpPr>
            <a:spLocks noChangeArrowheads="1"/>
          </p:cNvSpPr>
          <p:nvPr/>
        </p:nvSpPr>
        <p:spPr bwMode="auto">
          <a:xfrm>
            <a:off x="5453758" y="2286669"/>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44</a:t>
            </a:r>
          </a:p>
        </p:txBody>
      </p:sp>
      <p:sp>
        <p:nvSpPr>
          <p:cNvPr id="33" name="Rectangle 30"/>
          <p:cNvSpPr>
            <a:spLocks noChangeArrowheads="1"/>
          </p:cNvSpPr>
          <p:nvPr/>
        </p:nvSpPr>
        <p:spPr bwMode="auto">
          <a:xfrm>
            <a:off x="5742683" y="2285082"/>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45</a:t>
            </a:r>
          </a:p>
        </p:txBody>
      </p:sp>
      <p:sp>
        <p:nvSpPr>
          <p:cNvPr id="34" name="Rectangle 31"/>
          <p:cNvSpPr>
            <a:spLocks noChangeArrowheads="1"/>
          </p:cNvSpPr>
          <p:nvPr/>
        </p:nvSpPr>
        <p:spPr bwMode="auto">
          <a:xfrm>
            <a:off x="6031608" y="228349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46</a:t>
            </a:r>
          </a:p>
        </p:txBody>
      </p:sp>
      <p:sp>
        <p:nvSpPr>
          <p:cNvPr id="35" name="Rectangle 32"/>
          <p:cNvSpPr>
            <a:spLocks noChangeArrowheads="1"/>
          </p:cNvSpPr>
          <p:nvPr/>
        </p:nvSpPr>
        <p:spPr bwMode="auto">
          <a:xfrm>
            <a:off x="6320533" y="2281907"/>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47</a:t>
            </a:r>
          </a:p>
        </p:txBody>
      </p:sp>
      <p:sp>
        <p:nvSpPr>
          <p:cNvPr id="36" name="Rectangle 33"/>
          <p:cNvSpPr>
            <a:spLocks noChangeArrowheads="1"/>
          </p:cNvSpPr>
          <p:nvPr/>
        </p:nvSpPr>
        <p:spPr bwMode="auto">
          <a:xfrm>
            <a:off x="6609458" y="2280319"/>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48</a:t>
            </a:r>
          </a:p>
        </p:txBody>
      </p:sp>
      <p:sp>
        <p:nvSpPr>
          <p:cNvPr id="37" name="Rectangle 34"/>
          <p:cNvSpPr>
            <a:spLocks noChangeArrowheads="1"/>
          </p:cNvSpPr>
          <p:nvPr/>
        </p:nvSpPr>
        <p:spPr bwMode="auto">
          <a:xfrm>
            <a:off x="6898383" y="2278732"/>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49</a:t>
            </a:r>
          </a:p>
        </p:txBody>
      </p:sp>
      <p:sp>
        <p:nvSpPr>
          <p:cNvPr id="38" name="Rectangle 35"/>
          <p:cNvSpPr>
            <a:spLocks noChangeArrowheads="1"/>
          </p:cNvSpPr>
          <p:nvPr/>
        </p:nvSpPr>
        <p:spPr bwMode="auto">
          <a:xfrm>
            <a:off x="7187308" y="227714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50</a:t>
            </a:r>
          </a:p>
        </p:txBody>
      </p:sp>
      <p:sp>
        <p:nvSpPr>
          <p:cNvPr id="39" name="Rectangle 36"/>
          <p:cNvSpPr>
            <a:spLocks noChangeArrowheads="1"/>
          </p:cNvSpPr>
          <p:nvPr/>
        </p:nvSpPr>
        <p:spPr bwMode="auto">
          <a:xfrm>
            <a:off x="7476233" y="2275557"/>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51</a:t>
            </a:r>
          </a:p>
        </p:txBody>
      </p:sp>
      <p:sp>
        <p:nvSpPr>
          <p:cNvPr id="40" name="Rectangle 37"/>
          <p:cNvSpPr>
            <a:spLocks noChangeArrowheads="1"/>
          </p:cNvSpPr>
          <p:nvPr/>
        </p:nvSpPr>
        <p:spPr bwMode="auto">
          <a:xfrm>
            <a:off x="7765158" y="2273969"/>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52</a:t>
            </a:r>
          </a:p>
        </p:txBody>
      </p:sp>
      <p:sp>
        <p:nvSpPr>
          <p:cNvPr id="41" name="Rectangle 38"/>
          <p:cNvSpPr>
            <a:spLocks noChangeArrowheads="1"/>
          </p:cNvSpPr>
          <p:nvPr/>
        </p:nvSpPr>
        <p:spPr bwMode="auto">
          <a:xfrm>
            <a:off x="8054083" y="2272382"/>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53</a:t>
            </a:r>
          </a:p>
        </p:txBody>
      </p:sp>
      <p:sp>
        <p:nvSpPr>
          <p:cNvPr id="42" name="Rectangle 39"/>
          <p:cNvSpPr>
            <a:spLocks noChangeArrowheads="1"/>
          </p:cNvSpPr>
          <p:nvPr/>
        </p:nvSpPr>
        <p:spPr bwMode="auto">
          <a:xfrm>
            <a:off x="8343008" y="2270794"/>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54</a:t>
            </a:r>
          </a:p>
        </p:txBody>
      </p:sp>
      <p:sp>
        <p:nvSpPr>
          <p:cNvPr id="43" name="Rectangle 40"/>
          <p:cNvSpPr>
            <a:spLocks noChangeArrowheads="1"/>
          </p:cNvSpPr>
          <p:nvPr/>
        </p:nvSpPr>
        <p:spPr bwMode="auto">
          <a:xfrm>
            <a:off x="8631933" y="2269207"/>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55</a:t>
            </a:r>
          </a:p>
        </p:txBody>
      </p:sp>
      <p:sp>
        <p:nvSpPr>
          <p:cNvPr id="44" name="Text Box 41"/>
          <p:cNvSpPr txBox="1">
            <a:spLocks noChangeArrowheads="1"/>
          </p:cNvSpPr>
          <p:nvPr/>
        </p:nvSpPr>
        <p:spPr bwMode="auto">
          <a:xfrm>
            <a:off x="2334459" y="2787648"/>
            <a:ext cx="2031325"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600" dirty="0">
                <a:solidFill>
                  <a:schemeClr val="tx1"/>
                </a:solidFill>
                <a:latin typeface="+mj-ea"/>
                <a:ea typeface="+mj-ea"/>
              </a:rPr>
              <a:t>已发送但未收到确认</a:t>
            </a:r>
          </a:p>
        </p:txBody>
      </p:sp>
      <p:sp>
        <p:nvSpPr>
          <p:cNvPr id="45" name="Rectangle 42"/>
          <p:cNvSpPr>
            <a:spLocks noChangeArrowheads="1"/>
          </p:cNvSpPr>
          <p:nvPr/>
        </p:nvSpPr>
        <p:spPr bwMode="auto">
          <a:xfrm>
            <a:off x="8912920" y="2269207"/>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56</a:t>
            </a:r>
          </a:p>
        </p:txBody>
      </p:sp>
      <p:sp>
        <p:nvSpPr>
          <p:cNvPr id="46" name="Line 44"/>
          <p:cNvSpPr>
            <a:spLocks noChangeShapeType="1"/>
          </p:cNvSpPr>
          <p:nvPr/>
        </p:nvSpPr>
        <p:spPr bwMode="auto">
          <a:xfrm flipV="1">
            <a:off x="1805683" y="2604169"/>
            <a:ext cx="0" cy="576263"/>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7" name="Text Box 45"/>
          <p:cNvSpPr txBox="1">
            <a:spLocks noChangeArrowheads="1"/>
          </p:cNvSpPr>
          <p:nvPr/>
        </p:nvSpPr>
        <p:spPr bwMode="auto">
          <a:xfrm>
            <a:off x="1670506" y="3151857"/>
            <a:ext cx="34496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200">
                <a:solidFill>
                  <a:schemeClr val="tx1"/>
                </a:solidFill>
                <a:latin typeface="+mj-ea"/>
                <a:ea typeface="+mj-ea"/>
              </a:rPr>
              <a:t>P</a:t>
            </a:r>
            <a:r>
              <a:rPr lang="en-US" altLang="zh-CN" sz="1200" baseline="-25000">
                <a:solidFill>
                  <a:schemeClr val="tx1"/>
                </a:solidFill>
                <a:latin typeface="+mj-ea"/>
                <a:ea typeface="+mj-ea"/>
              </a:rPr>
              <a:t>1</a:t>
            </a:r>
          </a:p>
        </p:txBody>
      </p:sp>
      <p:sp>
        <p:nvSpPr>
          <p:cNvPr id="48" name="Line 47"/>
          <p:cNvSpPr>
            <a:spLocks noChangeShapeType="1"/>
          </p:cNvSpPr>
          <p:nvPr/>
        </p:nvSpPr>
        <p:spPr bwMode="auto">
          <a:xfrm flipV="1">
            <a:off x="4983858" y="2604169"/>
            <a:ext cx="0" cy="576263"/>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9" name="Text Box 48"/>
          <p:cNvSpPr txBox="1">
            <a:spLocks noChangeArrowheads="1"/>
          </p:cNvSpPr>
          <p:nvPr/>
        </p:nvSpPr>
        <p:spPr bwMode="auto">
          <a:xfrm>
            <a:off x="4866143" y="3151857"/>
            <a:ext cx="34496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200">
                <a:solidFill>
                  <a:schemeClr val="tx1"/>
                </a:solidFill>
                <a:latin typeface="+mj-ea"/>
                <a:ea typeface="+mj-ea"/>
              </a:rPr>
              <a:t>P</a:t>
            </a:r>
            <a:r>
              <a:rPr lang="en-US" altLang="zh-CN" sz="1200" baseline="-25000">
                <a:solidFill>
                  <a:schemeClr val="tx1"/>
                </a:solidFill>
                <a:latin typeface="+mj-ea"/>
                <a:ea typeface="+mj-ea"/>
              </a:rPr>
              <a:t>2</a:t>
            </a:r>
          </a:p>
        </p:txBody>
      </p:sp>
      <p:sp>
        <p:nvSpPr>
          <p:cNvPr id="50" name="Line 50"/>
          <p:cNvSpPr>
            <a:spLocks noChangeShapeType="1"/>
          </p:cNvSpPr>
          <p:nvPr/>
        </p:nvSpPr>
        <p:spPr bwMode="auto">
          <a:xfrm flipV="1">
            <a:off x="7595295" y="2604169"/>
            <a:ext cx="0" cy="576263"/>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1" name="Text Box 51"/>
          <p:cNvSpPr txBox="1">
            <a:spLocks noChangeArrowheads="1"/>
          </p:cNvSpPr>
          <p:nvPr/>
        </p:nvSpPr>
        <p:spPr bwMode="auto">
          <a:xfrm>
            <a:off x="7464881" y="3151857"/>
            <a:ext cx="34496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200">
                <a:solidFill>
                  <a:schemeClr val="tx1"/>
                </a:solidFill>
                <a:latin typeface="+mj-ea"/>
                <a:ea typeface="+mj-ea"/>
              </a:rPr>
              <a:t>P</a:t>
            </a:r>
            <a:r>
              <a:rPr lang="en-US" altLang="zh-CN" sz="1200" baseline="-25000">
                <a:solidFill>
                  <a:schemeClr val="tx1"/>
                </a:solidFill>
                <a:latin typeface="+mj-ea"/>
                <a:ea typeface="+mj-ea"/>
              </a:rPr>
              <a:t>3</a:t>
            </a:r>
          </a:p>
        </p:txBody>
      </p:sp>
      <p:sp>
        <p:nvSpPr>
          <p:cNvPr id="52" name="Text Box 52"/>
          <p:cNvSpPr txBox="1">
            <a:spLocks noChangeArrowheads="1"/>
          </p:cNvSpPr>
          <p:nvPr/>
        </p:nvSpPr>
        <p:spPr bwMode="auto">
          <a:xfrm>
            <a:off x="7789754" y="4363119"/>
            <a:ext cx="954107"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不允许接收</a:t>
            </a:r>
          </a:p>
        </p:txBody>
      </p:sp>
      <p:sp>
        <p:nvSpPr>
          <p:cNvPr id="53" name="Text Box 53"/>
          <p:cNvSpPr txBox="1">
            <a:spLocks noChangeArrowheads="1"/>
          </p:cNvSpPr>
          <p:nvPr/>
        </p:nvSpPr>
        <p:spPr bwMode="auto">
          <a:xfrm>
            <a:off x="457091" y="4363119"/>
            <a:ext cx="954107"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已发送确认</a:t>
            </a:r>
          </a:p>
          <a:p>
            <a:pPr algn="ctr" eaLnBrk="1" hangingPunct="1">
              <a:spcBef>
                <a:spcPct val="0"/>
              </a:spcBef>
              <a:buClrTx/>
              <a:buSzTx/>
              <a:buFontTx/>
              <a:buNone/>
            </a:pPr>
            <a:r>
              <a:rPr lang="zh-CN" altLang="en-US" sz="1200">
                <a:solidFill>
                  <a:schemeClr val="tx1"/>
                </a:solidFill>
                <a:latin typeface="+mj-ea"/>
                <a:ea typeface="+mj-ea"/>
              </a:rPr>
              <a:t>并交付主机</a:t>
            </a:r>
          </a:p>
        </p:txBody>
      </p:sp>
      <p:sp>
        <p:nvSpPr>
          <p:cNvPr id="54" name="Text Box 54"/>
          <p:cNvSpPr txBox="1">
            <a:spLocks noChangeArrowheads="1"/>
          </p:cNvSpPr>
          <p:nvPr/>
        </p:nvSpPr>
        <p:spPr bwMode="auto">
          <a:xfrm>
            <a:off x="3088156" y="3577580"/>
            <a:ext cx="124745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B </a:t>
            </a:r>
            <a:r>
              <a:rPr lang="zh-CN" altLang="en-US" sz="1400" dirty="0">
                <a:solidFill>
                  <a:schemeClr val="tx1"/>
                </a:solidFill>
                <a:latin typeface="+mj-ea"/>
                <a:ea typeface="+mj-ea"/>
              </a:rPr>
              <a:t>的接收窗口</a:t>
            </a:r>
          </a:p>
        </p:txBody>
      </p:sp>
      <p:sp>
        <p:nvSpPr>
          <p:cNvPr id="55" name="Text Box 55"/>
          <p:cNvSpPr txBox="1">
            <a:spLocks noChangeArrowheads="1"/>
          </p:cNvSpPr>
          <p:nvPr/>
        </p:nvSpPr>
        <p:spPr bwMode="auto">
          <a:xfrm>
            <a:off x="3934520" y="4616846"/>
            <a:ext cx="1005403"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600" dirty="0">
                <a:solidFill>
                  <a:schemeClr val="tx1"/>
                </a:solidFill>
                <a:latin typeface="+mj-ea"/>
                <a:ea typeface="+mj-ea"/>
              </a:rPr>
              <a:t>允许接收</a:t>
            </a:r>
          </a:p>
        </p:txBody>
      </p:sp>
      <p:sp>
        <p:nvSpPr>
          <p:cNvPr id="56" name="Rectangle 56"/>
          <p:cNvSpPr>
            <a:spLocks noChangeArrowheads="1"/>
          </p:cNvSpPr>
          <p:nvPr/>
        </p:nvSpPr>
        <p:spPr bwMode="auto">
          <a:xfrm>
            <a:off x="1656458" y="3891632"/>
            <a:ext cx="5767387" cy="649287"/>
          </a:xfrm>
          <a:prstGeom prst="rect">
            <a:avLst/>
          </a:prstGeom>
          <a:solidFill>
            <a:srgbClr val="99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prstDash val="dash"/>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57" name="Rectangle 57"/>
          <p:cNvSpPr>
            <a:spLocks noChangeArrowheads="1"/>
          </p:cNvSpPr>
          <p:nvPr/>
        </p:nvSpPr>
        <p:spPr bwMode="auto">
          <a:xfrm>
            <a:off x="251520" y="4107532"/>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26</a:t>
            </a:r>
          </a:p>
        </p:txBody>
      </p:sp>
      <p:sp>
        <p:nvSpPr>
          <p:cNvPr id="58" name="Rectangle 58"/>
          <p:cNvSpPr>
            <a:spLocks noChangeArrowheads="1"/>
          </p:cNvSpPr>
          <p:nvPr/>
        </p:nvSpPr>
        <p:spPr bwMode="auto">
          <a:xfrm>
            <a:off x="540445" y="4105944"/>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27</a:t>
            </a:r>
          </a:p>
        </p:txBody>
      </p:sp>
      <p:sp>
        <p:nvSpPr>
          <p:cNvPr id="59" name="Rectangle 59"/>
          <p:cNvSpPr>
            <a:spLocks noChangeArrowheads="1"/>
          </p:cNvSpPr>
          <p:nvPr/>
        </p:nvSpPr>
        <p:spPr bwMode="auto">
          <a:xfrm>
            <a:off x="829370" y="4104357"/>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28</a:t>
            </a:r>
          </a:p>
        </p:txBody>
      </p:sp>
      <p:sp>
        <p:nvSpPr>
          <p:cNvPr id="60" name="Rectangle 60"/>
          <p:cNvSpPr>
            <a:spLocks noChangeArrowheads="1"/>
          </p:cNvSpPr>
          <p:nvPr/>
        </p:nvSpPr>
        <p:spPr bwMode="auto">
          <a:xfrm>
            <a:off x="1118295" y="4102769"/>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29</a:t>
            </a:r>
          </a:p>
        </p:txBody>
      </p:sp>
      <p:sp>
        <p:nvSpPr>
          <p:cNvPr id="61" name="Rectangle 61"/>
          <p:cNvSpPr>
            <a:spLocks noChangeArrowheads="1"/>
          </p:cNvSpPr>
          <p:nvPr/>
        </p:nvSpPr>
        <p:spPr bwMode="auto">
          <a:xfrm>
            <a:off x="1407220" y="4101182"/>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30</a:t>
            </a:r>
          </a:p>
        </p:txBody>
      </p:sp>
      <p:sp>
        <p:nvSpPr>
          <p:cNvPr id="62" name="Rectangle 62"/>
          <p:cNvSpPr>
            <a:spLocks noChangeArrowheads="1"/>
          </p:cNvSpPr>
          <p:nvPr/>
        </p:nvSpPr>
        <p:spPr bwMode="auto">
          <a:xfrm>
            <a:off x="1696145" y="409959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31</a:t>
            </a:r>
          </a:p>
        </p:txBody>
      </p:sp>
      <p:sp>
        <p:nvSpPr>
          <p:cNvPr id="63" name="Rectangle 63"/>
          <p:cNvSpPr>
            <a:spLocks noChangeArrowheads="1"/>
          </p:cNvSpPr>
          <p:nvPr/>
        </p:nvSpPr>
        <p:spPr bwMode="auto">
          <a:xfrm>
            <a:off x="1985070" y="4098007"/>
            <a:ext cx="215900" cy="287337"/>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32</a:t>
            </a:r>
          </a:p>
        </p:txBody>
      </p:sp>
      <p:sp>
        <p:nvSpPr>
          <p:cNvPr id="64" name="Rectangle 64"/>
          <p:cNvSpPr>
            <a:spLocks noChangeArrowheads="1"/>
          </p:cNvSpPr>
          <p:nvPr/>
        </p:nvSpPr>
        <p:spPr bwMode="auto">
          <a:xfrm>
            <a:off x="2273995" y="4096419"/>
            <a:ext cx="215900" cy="287338"/>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33</a:t>
            </a:r>
          </a:p>
        </p:txBody>
      </p:sp>
      <p:sp>
        <p:nvSpPr>
          <p:cNvPr id="65" name="Rectangle 65"/>
          <p:cNvSpPr>
            <a:spLocks noChangeArrowheads="1"/>
          </p:cNvSpPr>
          <p:nvPr/>
        </p:nvSpPr>
        <p:spPr bwMode="auto">
          <a:xfrm>
            <a:off x="2562920" y="4094832"/>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34</a:t>
            </a:r>
          </a:p>
        </p:txBody>
      </p:sp>
      <p:sp>
        <p:nvSpPr>
          <p:cNvPr id="66" name="Rectangle 66"/>
          <p:cNvSpPr>
            <a:spLocks noChangeArrowheads="1"/>
          </p:cNvSpPr>
          <p:nvPr/>
        </p:nvSpPr>
        <p:spPr bwMode="auto">
          <a:xfrm>
            <a:off x="2851845" y="409324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35</a:t>
            </a:r>
          </a:p>
        </p:txBody>
      </p:sp>
      <p:sp>
        <p:nvSpPr>
          <p:cNvPr id="67" name="Rectangle 67"/>
          <p:cNvSpPr>
            <a:spLocks noChangeArrowheads="1"/>
          </p:cNvSpPr>
          <p:nvPr/>
        </p:nvSpPr>
        <p:spPr bwMode="auto">
          <a:xfrm>
            <a:off x="3140770" y="4091657"/>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36</a:t>
            </a:r>
          </a:p>
        </p:txBody>
      </p:sp>
      <p:sp>
        <p:nvSpPr>
          <p:cNvPr id="68" name="Rectangle 68"/>
          <p:cNvSpPr>
            <a:spLocks noChangeArrowheads="1"/>
          </p:cNvSpPr>
          <p:nvPr/>
        </p:nvSpPr>
        <p:spPr bwMode="auto">
          <a:xfrm>
            <a:off x="3429695" y="4090069"/>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37</a:t>
            </a:r>
          </a:p>
        </p:txBody>
      </p:sp>
      <p:sp>
        <p:nvSpPr>
          <p:cNvPr id="69" name="Rectangle 69"/>
          <p:cNvSpPr>
            <a:spLocks noChangeArrowheads="1"/>
          </p:cNvSpPr>
          <p:nvPr/>
        </p:nvSpPr>
        <p:spPr bwMode="auto">
          <a:xfrm>
            <a:off x="3718620" y="4088482"/>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38</a:t>
            </a:r>
          </a:p>
        </p:txBody>
      </p:sp>
      <p:sp>
        <p:nvSpPr>
          <p:cNvPr id="70" name="Rectangle 70"/>
          <p:cNvSpPr>
            <a:spLocks noChangeArrowheads="1"/>
          </p:cNvSpPr>
          <p:nvPr/>
        </p:nvSpPr>
        <p:spPr bwMode="auto">
          <a:xfrm>
            <a:off x="4007545" y="408689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39</a:t>
            </a:r>
          </a:p>
        </p:txBody>
      </p:sp>
      <p:sp>
        <p:nvSpPr>
          <p:cNvPr id="71" name="Rectangle 71"/>
          <p:cNvSpPr>
            <a:spLocks noChangeArrowheads="1"/>
          </p:cNvSpPr>
          <p:nvPr/>
        </p:nvSpPr>
        <p:spPr bwMode="auto">
          <a:xfrm>
            <a:off x="4296470" y="4085307"/>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40</a:t>
            </a:r>
          </a:p>
        </p:txBody>
      </p:sp>
      <p:sp>
        <p:nvSpPr>
          <p:cNvPr id="72" name="Rectangle 72"/>
          <p:cNvSpPr>
            <a:spLocks noChangeArrowheads="1"/>
          </p:cNvSpPr>
          <p:nvPr/>
        </p:nvSpPr>
        <p:spPr bwMode="auto">
          <a:xfrm>
            <a:off x="4585395" y="4083719"/>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41</a:t>
            </a:r>
          </a:p>
        </p:txBody>
      </p:sp>
      <p:sp>
        <p:nvSpPr>
          <p:cNvPr id="73" name="Rectangle 73"/>
          <p:cNvSpPr>
            <a:spLocks noChangeArrowheads="1"/>
          </p:cNvSpPr>
          <p:nvPr/>
        </p:nvSpPr>
        <p:spPr bwMode="auto">
          <a:xfrm>
            <a:off x="4874320" y="4082132"/>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42</a:t>
            </a:r>
          </a:p>
        </p:txBody>
      </p:sp>
      <p:sp>
        <p:nvSpPr>
          <p:cNvPr id="74" name="Rectangle 74"/>
          <p:cNvSpPr>
            <a:spLocks noChangeArrowheads="1"/>
          </p:cNvSpPr>
          <p:nvPr/>
        </p:nvSpPr>
        <p:spPr bwMode="auto">
          <a:xfrm>
            <a:off x="5163245" y="408054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43</a:t>
            </a:r>
          </a:p>
        </p:txBody>
      </p:sp>
      <p:sp>
        <p:nvSpPr>
          <p:cNvPr id="75" name="Rectangle 75"/>
          <p:cNvSpPr>
            <a:spLocks noChangeArrowheads="1"/>
          </p:cNvSpPr>
          <p:nvPr/>
        </p:nvSpPr>
        <p:spPr bwMode="auto">
          <a:xfrm>
            <a:off x="5452170" y="4078957"/>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44</a:t>
            </a:r>
          </a:p>
        </p:txBody>
      </p:sp>
      <p:sp>
        <p:nvSpPr>
          <p:cNvPr id="76" name="Rectangle 76"/>
          <p:cNvSpPr>
            <a:spLocks noChangeArrowheads="1"/>
          </p:cNvSpPr>
          <p:nvPr/>
        </p:nvSpPr>
        <p:spPr bwMode="auto">
          <a:xfrm>
            <a:off x="5741095" y="4077369"/>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45</a:t>
            </a:r>
          </a:p>
        </p:txBody>
      </p:sp>
      <p:sp>
        <p:nvSpPr>
          <p:cNvPr id="77" name="Rectangle 77"/>
          <p:cNvSpPr>
            <a:spLocks noChangeArrowheads="1"/>
          </p:cNvSpPr>
          <p:nvPr/>
        </p:nvSpPr>
        <p:spPr bwMode="auto">
          <a:xfrm>
            <a:off x="6030020" y="4075782"/>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46</a:t>
            </a:r>
          </a:p>
        </p:txBody>
      </p:sp>
      <p:sp>
        <p:nvSpPr>
          <p:cNvPr id="78" name="Rectangle 78"/>
          <p:cNvSpPr>
            <a:spLocks noChangeArrowheads="1"/>
          </p:cNvSpPr>
          <p:nvPr/>
        </p:nvSpPr>
        <p:spPr bwMode="auto">
          <a:xfrm>
            <a:off x="6318945" y="407419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47</a:t>
            </a:r>
          </a:p>
        </p:txBody>
      </p:sp>
      <p:sp>
        <p:nvSpPr>
          <p:cNvPr id="79" name="Rectangle 79"/>
          <p:cNvSpPr>
            <a:spLocks noChangeArrowheads="1"/>
          </p:cNvSpPr>
          <p:nvPr/>
        </p:nvSpPr>
        <p:spPr bwMode="auto">
          <a:xfrm>
            <a:off x="6607870" y="4072607"/>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48</a:t>
            </a:r>
          </a:p>
        </p:txBody>
      </p:sp>
      <p:sp>
        <p:nvSpPr>
          <p:cNvPr id="80" name="Rectangle 80"/>
          <p:cNvSpPr>
            <a:spLocks noChangeArrowheads="1"/>
          </p:cNvSpPr>
          <p:nvPr/>
        </p:nvSpPr>
        <p:spPr bwMode="auto">
          <a:xfrm>
            <a:off x="6896795" y="4071019"/>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49</a:t>
            </a:r>
          </a:p>
        </p:txBody>
      </p:sp>
      <p:sp>
        <p:nvSpPr>
          <p:cNvPr id="81" name="Rectangle 81"/>
          <p:cNvSpPr>
            <a:spLocks noChangeArrowheads="1"/>
          </p:cNvSpPr>
          <p:nvPr/>
        </p:nvSpPr>
        <p:spPr bwMode="auto">
          <a:xfrm>
            <a:off x="7185720" y="4069432"/>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50</a:t>
            </a:r>
          </a:p>
        </p:txBody>
      </p:sp>
      <p:sp>
        <p:nvSpPr>
          <p:cNvPr id="82" name="Rectangle 82"/>
          <p:cNvSpPr>
            <a:spLocks noChangeArrowheads="1"/>
          </p:cNvSpPr>
          <p:nvPr/>
        </p:nvSpPr>
        <p:spPr bwMode="auto">
          <a:xfrm>
            <a:off x="7474645" y="4067844"/>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51</a:t>
            </a:r>
          </a:p>
        </p:txBody>
      </p:sp>
      <p:sp>
        <p:nvSpPr>
          <p:cNvPr id="83" name="Rectangle 83"/>
          <p:cNvSpPr>
            <a:spLocks noChangeArrowheads="1"/>
          </p:cNvSpPr>
          <p:nvPr/>
        </p:nvSpPr>
        <p:spPr bwMode="auto">
          <a:xfrm>
            <a:off x="7763570" y="4066257"/>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52</a:t>
            </a:r>
          </a:p>
        </p:txBody>
      </p:sp>
      <p:sp>
        <p:nvSpPr>
          <p:cNvPr id="84" name="Rectangle 84"/>
          <p:cNvSpPr>
            <a:spLocks noChangeArrowheads="1"/>
          </p:cNvSpPr>
          <p:nvPr/>
        </p:nvSpPr>
        <p:spPr bwMode="auto">
          <a:xfrm>
            <a:off x="8052495" y="4064669"/>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53</a:t>
            </a:r>
          </a:p>
        </p:txBody>
      </p:sp>
      <p:sp>
        <p:nvSpPr>
          <p:cNvPr id="85" name="Rectangle 85"/>
          <p:cNvSpPr>
            <a:spLocks noChangeArrowheads="1"/>
          </p:cNvSpPr>
          <p:nvPr/>
        </p:nvSpPr>
        <p:spPr bwMode="auto">
          <a:xfrm>
            <a:off x="8341420" y="4063082"/>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54</a:t>
            </a:r>
          </a:p>
        </p:txBody>
      </p:sp>
      <p:sp>
        <p:nvSpPr>
          <p:cNvPr id="86" name="Rectangle 86"/>
          <p:cNvSpPr>
            <a:spLocks noChangeArrowheads="1"/>
          </p:cNvSpPr>
          <p:nvPr/>
        </p:nvSpPr>
        <p:spPr bwMode="auto">
          <a:xfrm>
            <a:off x="8630345" y="4061494"/>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55</a:t>
            </a:r>
          </a:p>
        </p:txBody>
      </p:sp>
      <p:sp>
        <p:nvSpPr>
          <p:cNvPr id="87" name="Rectangle 87"/>
          <p:cNvSpPr>
            <a:spLocks noChangeArrowheads="1"/>
          </p:cNvSpPr>
          <p:nvPr/>
        </p:nvSpPr>
        <p:spPr bwMode="auto">
          <a:xfrm>
            <a:off x="8911333" y="4061494"/>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56</a:t>
            </a:r>
          </a:p>
        </p:txBody>
      </p:sp>
      <p:grpSp>
        <p:nvGrpSpPr>
          <p:cNvPr id="88" name="Group 93"/>
          <p:cNvGrpSpPr>
            <a:grpSpLocks/>
          </p:cNvGrpSpPr>
          <p:nvPr/>
        </p:nvGrpSpPr>
        <p:grpSpPr bwMode="auto">
          <a:xfrm>
            <a:off x="2097783" y="4383757"/>
            <a:ext cx="314325" cy="876300"/>
            <a:chOff x="1231" y="3150"/>
            <a:chExt cx="182" cy="272"/>
          </a:xfrm>
        </p:grpSpPr>
        <p:sp>
          <p:nvSpPr>
            <p:cNvPr id="89" name="Line 88"/>
            <p:cNvSpPr>
              <a:spLocks noChangeShapeType="1"/>
            </p:cNvSpPr>
            <p:nvPr/>
          </p:nvSpPr>
          <p:spPr bwMode="auto">
            <a:xfrm flipV="1">
              <a:off x="1231" y="3150"/>
              <a:ext cx="0" cy="272"/>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90" name="Line 89"/>
            <p:cNvSpPr>
              <a:spLocks noChangeShapeType="1"/>
            </p:cNvSpPr>
            <p:nvPr/>
          </p:nvSpPr>
          <p:spPr bwMode="auto">
            <a:xfrm flipV="1">
              <a:off x="1413" y="3150"/>
              <a:ext cx="0" cy="272"/>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grpSp>
      <p:sp>
        <p:nvSpPr>
          <p:cNvPr id="91" name="Text Box 90"/>
          <p:cNvSpPr txBox="1">
            <a:spLocks noChangeArrowheads="1"/>
          </p:cNvSpPr>
          <p:nvPr/>
        </p:nvSpPr>
        <p:spPr bwMode="auto">
          <a:xfrm>
            <a:off x="1720121" y="5214019"/>
            <a:ext cx="1082349" cy="30777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未按序收到</a:t>
            </a:r>
          </a:p>
        </p:txBody>
      </p:sp>
      <p:sp>
        <p:nvSpPr>
          <p:cNvPr id="92" name="AutoShape 91"/>
          <p:cNvSpPr>
            <a:spLocks/>
          </p:cNvSpPr>
          <p:nvPr/>
        </p:nvSpPr>
        <p:spPr bwMode="auto">
          <a:xfrm rot="5400000">
            <a:off x="6074092" y="737647"/>
            <a:ext cx="184150" cy="2519362"/>
          </a:xfrm>
          <a:prstGeom prst="leftBrace">
            <a:avLst>
              <a:gd name="adj1" fmla="val 114009"/>
              <a:gd name="adj2" fmla="val 500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93" name="Text Box 92"/>
          <p:cNvSpPr txBox="1">
            <a:spLocks noChangeArrowheads="1"/>
          </p:cNvSpPr>
          <p:nvPr/>
        </p:nvSpPr>
        <p:spPr bwMode="auto">
          <a:xfrm>
            <a:off x="5796102" y="1623098"/>
            <a:ext cx="902811"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可用窗口</a:t>
            </a:r>
          </a:p>
        </p:txBody>
      </p:sp>
    </p:spTree>
    <p:extLst>
      <p:ext uri="{BB962C8B-B14F-4D97-AF65-F5344CB8AC3E}">
        <p14:creationId xmlns:p14="http://schemas.microsoft.com/office/powerpoint/2010/main" val="773287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运输层的主要作用：</a:t>
            </a:r>
            <a:endParaRPr lang="en-US" altLang="zh-CN" dirty="0" smtClean="0">
              <a:solidFill>
                <a:srgbClr val="FF0000"/>
              </a:solidFill>
            </a:endParaRPr>
          </a:p>
          <a:p>
            <a:pPr lvl="1"/>
            <a:r>
              <a:rPr lang="zh-CN" altLang="en-US" dirty="0" smtClean="0"/>
              <a:t>运输层为应用进程之间提供端到端的逻辑通信，网络层是为主机之间提供逻辑通信。</a:t>
            </a:r>
          </a:p>
          <a:p>
            <a:pPr lvl="1"/>
            <a:r>
              <a:rPr lang="zh-CN" altLang="en-US" dirty="0" smtClean="0"/>
              <a:t>运输层</a:t>
            </a:r>
            <a:r>
              <a:rPr lang="zh-CN" altLang="en-US" dirty="0"/>
              <a:t>还要对收到的报文进行差错检测</a:t>
            </a:r>
            <a:r>
              <a:rPr lang="zh-CN" altLang="en-US" dirty="0" smtClean="0"/>
              <a:t>。网络层只对</a:t>
            </a:r>
            <a:r>
              <a:rPr lang="en-US" altLang="zh-CN" dirty="0" smtClean="0"/>
              <a:t>IP</a:t>
            </a:r>
            <a:r>
              <a:rPr lang="zh-CN" altLang="en-US" dirty="0" smtClean="0"/>
              <a:t>数据报首部提供首部数据的校验而不检查数据部分。</a:t>
            </a:r>
            <a:endParaRPr lang="zh-CN" altLang="en-US" dirty="0"/>
          </a:p>
          <a:p>
            <a:pPr lvl="1"/>
            <a:r>
              <a:rPr lang="zh-CN" altLang="en-US" dirty="0" smtClean="0"/>
              <a:t>根据应用程序的不同需求，运输层</a:t>
            </a:r>
            <a:r>
              <a:rPr lang="zh-CN" altLang="en-US" dirty="0"/>
              <a:t>需要有两种不同的运输协议，即面向连接</a:t>
            </a:r>
            <a:r>
              <a:rPr lang="zh-CN" altLang="en-US" dirty="0" smtClean="0"/>
              <a:t>的</a:t>
            </a:r>
            <a:r>
              <a:rPr lang="en-US" altLang="zh-CN" dirty="0" smtClean="0"/>
              <a:t>TCP</a:t>
            </a:r>
            <a:r>
              <a:rPr lang="zh-CN" altLang="en-US" dirty="0" smtClean="0"/>
              <a:t>和</a:t>
            </a:r>
            <a:r>
              <a:rPr lang="zh-CN" altLang="en-US" dirty="0"/>
              <a:t>无连接</a:t>
            </a:r>
            <a:r>
              <a:rPr lang="zh-CN" altLang="en-US" dirty="0" smtClean="0"/>
              <a:t>的</a:t>
            </a:r>
            <a:r>
              <a:rPr lang="en-US" altLang="zh-CN" dirty="0" smtClean="0"/>
              <a:t>UDP</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进程之间的通信</a:t>
            </a:r>
            <a:endParaRPr lang="zh-CN" altLang="en-US" dirty="0"/>
          </a:p>
        </p:txBody>
      </p:sp>
    </p:spTree>
    <p:extLst>
      <p:ext uri="{BB962C8B-B14F-4D97-AF65-F5344CB8AC3E}">
        <p14:creationId xmlns:p14="http://schemas.microsoft.com/office/powerpoint/2010/main" val="368453398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90</a:t>
            </a:fld>
            <a:endParaRPr lang="en-US" altLang="zh-CN"/>
          </a:p>
        </p:txBody>
      </p:sp>
      <p:sp>
        <p:nvSpPr>
          <p:cNvPr id="5" name="内容占位符 4"/>
          <p:cNvSpPr>
            <a:spLocks noGrp="1"/>
          </p:cNvSpPr>
          <p:nvPr>
            <p:ph idx="1"/>
          </p:nvPr>
        </p:nvSpPr>
        <p:spPr/>
        <p:txBody>
          <a:bodyPr/>
          <a:lstStyle/>
          <a:p>
            <a:r>
              <a:rPr lang="zh-CN" altLang="en-US" dirty="0" smtClean="0"/>
              <a:t>假定</a:t>
            </a:r>
            <a:r>
              <a:rPr lang="en-US" altLang="zh-CN" dirty="0" smtClean="0"/>
              <a:t>B</a:t>
            </a:r>
            <a:r>
              <a:rPr lang="zh-CN" altLang="en-US" dirty="0" smtClean="0"/>
              <a:t>收到了序号为</a:t>
            </a:r>
            <a:r>
              <a:rPr lang="en-US" altLang="zh-CN" dirty="0" smtClean="0"/>
              <a:t>31</a:t>
            </a:r>
            <a:r>
              <a:rPr lang="zh-CN" altLang="en-US" dirty="0" smtClean="0"/>
              <a:t>的数据，并把序号为</a:t>
            </a:r>
            <a:r>
              <a:rPr lang="en-US" altLang="zh-CN" dirty="0" smtClean="0"/>
              <a:t>31-33</a:t>
            </a:r>
            <a:r>
              <a:rPr lang="zh-CN" altLang="en-US" dirty="0" smtClean="0"/>
              <a:t>的数据交付主机，然后</a:t>
            </a:r>
            <a:r>
              <a:rPr lang="en-US" altLang="zh-CN" dirty="0" smtClean="0"/>
              <a:t>B</a:t>
            </a:r>
            <a:r>
              <a:rPr lang="zh-CN" altLang="en-US" dirty="0" smtClean="0"/>
              <a:t>删除这些数据。接着把接收窗口向前移动</a:t>
            </a:r>
            <a:r>
              <a:rPr lang="en-US" altLang="zh-CN" dirty="0" smtClean="0"/>
              <a:t>3</a:t>
            </a:r>
            <a:r>
              <a:rPr lang="zh-CN" altLang="en-US" dirty="0" smtClean="0"/>
              <a:t>个序号，同时给</a:t>
            </a:r>
            <a:r>
              <a:rPr lang="en-US" altLang="zh-CN" dirty="0" smtClean="0"/>
              <a:t>A</a:t>
            </a:r>
            <a:r>
              <a:rPr lang="zh-CN" altLang="en-US" dirty="0" smtClean="0"/>
              <a:t>发送确认，窗口值仍为</a:t>
            </a:r>
            <a:r>
              <a:rPr lang="en-US" altLang="zh-CN" dirty="0" smtClean="0"/>
              <a:t>20</a:t>
            </a:r>
            <a:r>
              <a:rPr lang="zh-CN" altLang="en-US" dirty="0" smtClean="0"/>
              <a:t>，确认号为</a:t>
            </a:r>
            <a:r>
              <a:rPr lang="en-US" altLang="zh-CN" dirty="0" smtClean="0"/>
              <a:t>34</a:t>
            </a:r>
            <a:r>
              <a:rPr lang="zh-CN" altLang="en-US" dirty="0" smtClean="0"/>
              <a:t>。同时</a:t>
            </a:r>
            <a:r>
              <a:rPr lang="en-US" altLang="zh-CN" dirty="0" smtClean="0"/>
              <a:t>B</a:t>
            </a:r>
            <a:r>
              <a:rPr lang="zh-CN" altLang="en-US" dirty="0" smtClean="0"/>
              <a:t>收到了</a:t>
            </a:r>
            <a:r>
              <a:rPr lang="en-US" altLang="zh-CN" dirty="0" smtClean="0"/>
              <a:t>37</a:t>
            </a:r>
            <a:r>
              <a:rPr lang="zh-CN" altLang="en-US" dirty="0" smtClean="0"/>
              <a:t>、</a:t>
            </a:r>
            <a:r>
              <a:rPr lang="en-US" altLang="zh-CN" dirty="0" smtClean="0"/>
              <a:t>38</a:t>
            </a:r>
            <a:r>
              <a:rPr lang="zh-CN" altLang="en-US" dirty="0" smtClean="0"/>
              <a:t>、</a:t>
            </a:r>
            <a:r>
              <a:rPr lang="en-US" altLang="zh-CN" dirty="0" smtClean="0"/>
              <a:t>40</a:t>
            </a:r>
            <a:r>
              <a:rPr lang="zh-CN" altLang="en-US" dirty="0" smtClean="0"/>
              <a:t>的数据，但是没有按序到达。</a:t>
            </a:r>
            <a:endParaRPr lang="en-US" altLang="zh-CN" dirty="0" smtClean="0"/>
          </a:p>
          <a:p>
            <a:r>
              <a:rPr lang="en-US" altLang="zh-CN" dirty="0" smtClean="0"/>
              <a:t>A</a:t>
            </a:r>
            <a:r>
              <a:rPr lang="zh-CN" altLang="en-US" dirty="0" smtClean="0"/>
              <a:t>收到</a:t>
            </a:r>
            <a:r>
              <a:rPr lang="en-US" altLang="zh-CN" dirty="0" smtClean="0"/>
              <a:t>B</a:t>
            </a:r>
            <a:r>
              <a:rPr lang="zh-CN" altLang="en-US" dirty="0" smtClean="0"/>
              <a:t>的确认后，就可以把发送窗口向前滑动</a:t>
            </a:r>
            <a:r>
              <a:rPr lang="en-US" altLang="zh-CN" dirty="0" smtClean="0"/>
              <a:t>3</a:t>
            </a:r>
            <a:r>
              <a:rPr lang="zh-CN" altLang="en-US" dirty="0" smtClean="0"/>
              <a:t>个序号，但指针</a:t>
            </a:r>
            <a:r>
              <a:rPr lang="en-US" altLang="zh-CN" dirty="0" smtClean="0"/>
              <a:t>P2</a:t>
            </a:r>
            <a:r>
              <a:rPr lang="zh-CN" altLang="en-US" dirty="0" smtClean="0"/>
              <a:t>不动。</a:t>
            </a:r>
            <a:r>
              <a:rPr lang="en-US" altLang="zh-CN" dirty="0" smtClean="0"/>
              <a:t>A</a:t>
            </a:r>
            <a:r>
              <a:rPr lang="zh-CN" altLang="en-US" dirty="0" smtClean="0"/>
              <a:t>的可用窗口增大，可发送的序号范围是</a:t>
            </a:r>
            <a:r>
              <a:rPr lang="en-US" altLang="zh-CN" dirty="0" smtClean="0"/>
              <a:t>42-53</a:t>
            </a:r>
            <a:r>
              <a:rPr lang="zh-CN" altLang="en-US" dirty="0" smtClean="0"/>
              <a:t>。</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36640736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91</a:t>
            </a:fld>
            <a:endParaRPr lang="en-US" altLang="zh-CN"/>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
        <p:nvSpPr>
          <p:cNvPr id="7" name="Text Box 4"/>
          <p:cNvSpPr txBox="1">
            <a:spLocks noChangeArrowheads="1"/>
          </p:cNvSpPr>
          <p:nvPr/>
        </p:nvSpPr>
        <p:spPr bwMode="auto">
          <a:xfrm>
            <a:off x="5963069" y="2514207"/>
            <a:ext cx="180049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chemeClr val="tx1"/>
                </a:solidFill>
                <a:latin typeface="+mj-ea"/>
                <a:ea typeface="+mj-ea"/>
              </a:rPr>
              <a:t>允许发送但尚未发送</a:t>
            </a:r>
          </a:p>
        </p:txBody>
      </p:sp>
      <p:sp>
        <p:nvSpPr>
          <p:cNvPr id="8" name="Text Box 5"/>
          <p:cNvSpPr txBox="1">
            <a:spLocks noChangeArrowheads="1"/>
          </p:cNvSpPr>
          <p:nvPr/>
        </p:nvSpPr>
        <p:spPr bwMode="auto">
          <a:xfrm>
            <a:off x="3867636" y="1345332"/>
            <a:ext cx="2236510"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600" dirty="0">
                <a:solidFill>
                  <a:schemeClr val="tx1"/>
                </a:solidFill>
                <a:latin typeface="+mj-ea"/>
                <a:ea typeface="+mj-ea"/>
              </a:rPr>
              <a:t>A </a:t>
            </a:r>
            <a:r>
              <a:rPr lang="zh-CN" altLang="en-US" sz="1600" dirty="0">
                <a:solidFill>
                  <a:schemeClr val="tx1"/>
                </a:solidFill>
                <a:latin typeface="+mj-ea"/>
                <a:ea typeface="+mj-ea"/>
              </a:rPr>
              <a:t>的发送窗口向前滑动</a:t>
            </a:r>
          </a:p>
        </p:txBody>
      </p:sp>
      <p:sp>
        <p:nvSpPr>
          <p:cNvPr id="9" name="Rectangle 6"/>
          <p:cNvSpPr>
            <a:spLocks noChangeArrowheads="1"/>
          </p:cNvSpPr>
          <p:nvPr/>
        </p:nvSpPr>
        <p:spPr bwMode="auto">
          <a:xfrm>
            <a:off x="2514153" y="1766238"/>
            <a:ext cx="5791200" cy="649287"/>
          </a:xfrm>
          <a:prstGeom prst="rect">
            <a:avLst/>
          </a:prstGeom>
          <a:solidFill>
            <a:srgbClr val="99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prstDash val="dash"/>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10" name="Rectangle 7"/>
          <p:cNvSpPr>
            <a:spLocks noChangeArrowheads="1"/>
          </p:cNvSpPr>
          <p:nvPr/>
        </p:nvSpPr>
        <p:spPr bwMode="auto">
          <a:xfrm>
            <a:off x="248791"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26</a:t>
            </a:r>
          </a:p>
        </p:txBody>
      </p:sp>
      <p:sp>
        <p:nvSpPr>
          <p:cNvPr id="11" name="Rectangle 8"/>
          <p:cNvSpPr>
            <a:spLocks noChangeArrowheads="1"/>
          </p:cNvSpPr>
          <p:nvPr/>
        </p:nvSpPr>
        <p:spPr bwMode="auto">
          <a:xfrm>
            <a:off x="537716"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27</a:t>
            </a:r>
          </a:p>
        </p:txBody>
      </p:sp>
      <p:sp>
        <p:nvSpPr>
          <p:cNvPr id="12" name="Rectangle 9"/>
          <p:cNvSpPr>
            <a:spLocks noChangeArrowheads="1"/>
          </p:cNvSpPr>
          <p:nvPr/>
        </p:nvSpPr>
        <p:spPr bwMode="auto">
          <a:xfrm>
            <a:off x="826641"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28</a:t>
            </a:r>
          </a:p>
        </p:txBody>
      </p:sp>
      <p:sp>
        <p:nvSpPr>
          <p:cNvPr id="13" name="Rectangle 10"/>
          <p:cNvSpPr>
            <a:spLocks noChangeArrowheads="1"/>
          </p:cNvSpPr>
          <p:nvPr/>
        </p:nvSpPr>
        <p:spPr bwMode="auto">
          <a:xfrm>
            <a:off x="1115566"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29</a:t>
            </a:r>
          </a:p>
        </p:txBody>
      </p:sp>
      <p:sp>
        <p:nvSpPr>
          <p:cNvPr id="14" name="Rectangle 11"/>
          <p:cNvSpPr>
            <a:spLocks noChangeArrowheads="1"/>
          </p:cNvSpPr>
          <p:nvPr/>
        </p:nvSpPr>
        <p:spPr bwMode="auto">
          <a:xfrm>
            <a:off x="1404491"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30</a:t>
            </a:r>
          </a:p>
        </p:txBody>
      </p:sp>
      <p:sp>
        <p:nvSpPr>
          <p:cNvPr id="15" name="Rectangle 12"/>
          <p:cNvSpPr>
            <a:spLocks noChangeArrowheads="1"/>
          </p:cNvSpPr>
          <p:nvPr/>
        </p:nvSpPr>
        <p:spPr bwMode="auto">
          <a:xfrm>
            <a:off x="1693416"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31</a:t>
            </a:r>
          </a:p>
        </p:txBody>
      </p:sp>
      <p:sp>
        <p:nvSpPr>
          <p:cNvPr id="16" name="Rectangle 13"/>
          <p:cNvSpPr>
            <a:spLocks noChangeArrowheads="1"/>
          </p:cNvSpPr>
          <p:nvPr/>
        </p:nvSpPr>
        <p:spPr bwMode="auto">
          <a:xfrm>
            <a:off x="1982341"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32</a:t>
            </a:r>
          </a:p>
        </p:txBody>
      </p:sp>
      <p:sp>
        <p:nvSpPr>
          <p:cNvPr id="17" name="Rectangle 14"/>
          <p:cNvSpPr>
            <a:spLocks noChangeArrowheads="1"/>
          </p:cNvSpPr>
          <p:nvPr/>
        </p:nvSpPr>
        <p:spPr bwMode="auto">
          <a:xfrm>
            <a:off x="2271266"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33</a:t>
            </a:r>
          </a:p>
        </p:txBody>
      </p:sp>
      <p:sp>
        <p:nvSpPr>
          <p:cNvPr id="18" name="Rectangle 15"/>
          <p:cNvSpPr>
            <a:spLocks noChangeArrowheads="1"/>
          </p:cNvSpPr>
          <p:nvPr/>
        </p:nvSpPr>
        <p:spPr bwMode="auto">
          <a:xfrm>
            <a:off x="2560191" y="19599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34</a:t>
            </a:r>
          </a:p>
        </p:txBody>
      </p:sp>
      <p:sp>
        <p:nvSpPr>
          <p:cNvPr id="19" name="Rectangle 16"/>
          <p:cNvSpPr>
            <a:spLocks noChangeArrowheads="1"/>
          </p:cNvSpPr>
          <p:nvPr/>
        </p:nvSpPr>
        <p:spPr bwMode="auto">
          <a:xfrm>
            <a:off x="2849116" y="19599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35</a:t>
            </a:r>
          </a:p>
        </p:txBody>
      </p:sp>
      <p:sp>
        <p:nvSpPr>
          <p:cNvPr id="20" name="Rectangle 17"/>
          <p:cNvSpPr>
            <a:spLocks noChangeArrowheads="1"/>
          </p:cNvSpPr>
          <p:nvPr/>
        </p:nvSpPr>
        <p:spPr bwMode="auto">
          <a:xfrm>
            <a:off x="3138041" y="19599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36</a:t>
            </a:r>
          </a:p>
        </p:txBody>
      </p:sp>
      <p:sp>
        <p:nvSpPr>
          <p:cNvPr id="21" name="Rectangle 18"/>
          <p:cNvSpPr>
            <a:spLocks noChangeArrowheads="1"/>
          </p:cNvSpPr>
          <p:nvPr/>
        </p:nvSpPr>
        <p:spPr bwMode="auto">
          <a:xfrm>
            <a:off x="3426966" y="19599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37</a:t>
            </a:r>
          </a:p>
        </p:txBody>
      </p:sp>
      <p:sp>
        <p:nvSpPr>
          <p:cNvPr id="22" name="Rectangle 19"/>
          <p:cNvSpPr>
            <a:spLocks noChangeArrowheads="1"/>
          </p:cNvSpPr>
          <p:nvPr/>
        </p:nvSpPr>
        <p:spPr bwMode="auto">
          <a:xfrm>
            <a:off x="3715891" y="19599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38</a:t>
            </a:r>
          </a:p>
        </p:txBody>
      </p:sp>
      <p:sp>
        <p:nvSpPr>
          <p:cNvPr id="23" name="Rectangle 20"/>
          <p:cNvSpPr>
            <a:spLocks noChangeArrowheads="1"/>
          </p:cNvSpPr>
          <p:nvPr/>
        </p:nvSpPr>
        <p:spPr bwMode="auto">
          <a:xfrm>
            <a:off x="4004816" y="19599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39</a:t>
            </a:r>
          </a:p>
        </p:txBody>
      </p:sp>
      <p:sp>
        <p:nvSpPr>
          <p:cNvPr id="24" name="Rectangle 21"/>
          <p:cNvSpPr>
            <a:spLocks noChangeArrowheads="1"/>
          </p:cNvSpPr>
          <p:nvPr/>
        </p:nvSpPr>
        <p:spPr bwMode="auto">
          <a:xfrm>
            <a:off x="4293741" y="19599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40</a:t>
            </a:r>
          </a:p>
        </p:txBody>
      </p:sp>
      <p:sp>
        <p:nvSpPr>
          <p:cNvPr id="25" name="Rectangle 22"/>
          <p:cNvSpPr>
            <a:spLocks noChangeArrowheads="1"/>
          </p:cNvSpPr>
          <p:nvPr/>
        </p:nvSpPr>
        <p:spPr bwMode="auto">
          <a:xfrm>
            <a:off x="4582666" y="1958325"/>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41</a:t>
            </a:r>
          </a:p>
        </p:txBody>
      </p:sp>
      <p:sp>
        <p:nvSpPr>
          <p:cNvPr id="26" name="Rectangle 23"/>
          <p:cNvSpPr>
            <a:spLocks noChangeArrowheads="1"/>
          </p:cNvSpPr>
          <p:nvPr/>
        </p:nvSpPr>
        <p:spPr bwMode="auto">
          <a:xfrm>
            <a:off x="4871591"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42</a:t>
            </a:r>
          </a:p>
        </p:txBody>
      </p:sp>
      <p:sp>
        <p:nvSpPr>
          <p:cNvPr id="27" name="Rectangle 24"/>
          <p:cNvSpPr>
            <a:spLocks noChangeArrowheads="1"/>
          </p:cNvSpPr>
          <p:nvPr/>
        </p:nvSpPr>
        <p:spPr bwMode="auto">
          <a:xfrm>
            <a:off x="5160516"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43</a:t>
            </a:r>
          </a:p>
        </p:txBody>
      </p:sp>
      <p:sp>
        <p:nvSpPr>
          <p:cNvPr id="28" name="Rectangle 25"/>
          <p:cNvSpPr>
            <a:spLocks noChangeArrowheads="1"/>
          </p:cNvSpPr>
          <p:nvPr/>
        </p:nvSpPr>
        <p:spPr bwMode="auto">
          <a:xfrm>
            <a:off x="5449441"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44</a:t>
            </a:r>
          </a:p>
        </p:txBody>
      </p:sp>
      <p:sp>
        <p:nvSpPr>
          <p:cNvPr id="29" name="Rectangle 26"/>
          <p:cNvSpPr>
            <a:spLocks noChangeArrowheads="1"/>
          </p:cNvSpPr>
          <p:nvPr/>
        </p:nvSpPr>
        <p:spPr bwMode="auto">
          <a:xfrm>
            <a:off x="5738366"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45</a:t>
            </a:r>
          </a:p>
        </p:txBody>
      </p:sp>
      <p:sp>
        <p:nvSpPr>
          <p:cNvPr id="30" name="Rectangle 27"/>
          <p:cNvSpPr>
            <a:spLocks noChangeArrowheads="1"/>
          </p:cNvSpPr>
          <p:nvPr/>
        </p:nvSpPr>
        <p:spPr bwMode="auto">
          <a:xfrm>
            <a:off x="6027291"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46</a:t>
            </a:r>
          </a:p>
        </p:txBody>
      </p:sp>
      <p:sp>
        <p:nvSpPr>
          <p:cNvPr id="31" name="Rectangle 28"/>
          <p:cNvSpPr>
            <a:spLocks noChangeArrowheads="1"/>
          </p:cNvSpPr>
          <p:nvPr/>
        </p:nvSpPr>
        <p:spPr bwMode="auto">
          <a:xfrm>
            <a:off x="6316216"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47</a:t>
            </a:r>
          </a:p>
        </p:txBody>
      </p:sp>
      <p:sp>
        <p:nvSpPr>
          <p:cNvPr id="32" name="Rectangle 29"/>
          <p:cNvSpPr>
            <a:spLocks noChangeArrowheads="1"/>
          </p:cNvSpPr>
          <p:nvPr/>
        </p:nvSpPr>
        <p:spPr bwMode="auto">
          <a:xfrm>
            <a:off x="6605141"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48</a:t>
            </a:r>
          </a:p>
        </p:txBody>
      </p:sp>
      <p:sp>
        <p:nvSpPr>
          <p:cNvPr id="33" name="Rectangle 30"/>
          <p:cNvSpPr>
            <a:spLocks noChangeArrowheads="1"/>
          </p:cNvSpPr>
          <p:nvPr/>
        </p:nvSpPr>
        <p:spPr bwMode="auto">
          <a:xfrm>
            <a:off x="6894066"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49</a:t>
            </a:r>
          </a:p>
        </p:txBody>
      </p:sp>
      <p:sp>
        <p:nvSpPr>
          <p:cNvPr id="34" name="Rectangle 31"/>
          <p:cNvSpPr>
            <a:spLocks noChangeArrowheads="1"/>
          </p:cNvSpPr>
          <p:nvPr/>
        </p:nvSpPr>
        <p:spPr bwMode="auto">
          <a:xfrm>
            <a:off x="7182991"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50</a:t>
            </a:r>
          </a:p>
        </p:txBody>
      </p:sp>
      <p:sp>
        <p:nvSpPr>
          <p:cNvPr id="35" name="Rectangle 32"/>
          <p:cNvSpPr>
            <a:spLocks noChangeArrowheads="1"/>
          </p:cNvSpPr>
          <p:nvPr/>
        </p:nvSpPr>
        <p:spPr bwMode="auto">
          <a:xfrm>
            <a:off x="7471916"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51</a:t>
            </a:r>
          </a:p>
        </p:txBody>
      </p:sp>
      <p:sp>
        <p:nvSpPr>
          <p:cNvPr id="36" name="Rectangle 33"/>
          <p:cNvSpPr>
            <a:spLocks noChangeArrowheads="1"/>
          </p:cNvSpPr>
          <p:nvPr/>
        </p:nvSpPr>
        <p:spPr bwMode="auto">
          <a:xfrm>
            <a:off x="7760841"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52</a:t>
            </a:r>
          </a:p>
        </p:txBody>
      </p:sp>
      <p:sp>
        <p:nvSpPr>
          <p:cNvPr id="37" name="Rectangle 34"/>
          <p:cNvSpPr>
            <a:spLocks noChangeArrowheads="1"/>
          </p:cNvSpPr>
          <p:nvPr/>
        </p:nvSpPr>
        <p:spPr bwMode="auto">
          <a:xfrm>
            <a:off x="8049766"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53</a:t>
            </a:r>
          </a:p>
        </p:txBody>
      </p:sp>
      <p:sp>
        <p:nvSpPr>
          <p:cNvPr id="38" name="Rectangle 35"/>
          <p:cNvSpPr>
            <a:spLocks noChangeArrowheads="1"/>
          </p:cNvSpPr>
          <p:nvPr/>
        </p:nvSpPr>
        <p:spPr bwMode="auto">
          <a:xfrm>
            <a:off x="8338691" y="1958325"/>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54</a:t>
            </a:r>
          </a:p>
        </p:txBody>
      </p:sp>
      <p:sp>
        <p:nvSpPr>
          <p:cNvPr id="39" name="Rectangle 36"/>
          <p:cNvSpPr>
            <a:spLocks noChangeArrowheads="1"/>
          </p:cNvSpPr>
          <p:nvPr/>
        </p:nvSpPr>
        <p:spPr bwMode="auto">
          <a:xfrm>
            <a:off x="8627616" y="1958325"/>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55</a:t>
            </a:r>
          </a:p>
        </p:txBody>
      </p:sp>
      <p:sp>
        <p:nvSpPr>
          <p:cNvPr id="40" name="Text Box 37"/>
          <p:cNvSpPr txBox="1">
            <a:spLocks noChangeArrowheads="1"/>
          </p:cNvSpPr>
          <p:nvPr/>
        </p:nvSpPr>
        <p:spPr bwMode="auto">
          <a:xfrm>
            <a:off x="650567" y="2290113"/>
            <a:ext cx="1415772"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已发送并收到确认</a:t>
            </a:r>
          </a:p>
        </p:txBody>
      </p:sp>
      <p:sp>
        <p:nvSpPr>
          <p:cNvPr id="41" name="Text Box 38"/>
          <p:cNvSpPr txBox="1">
            <a:spLocks noChangeArrowheads="1"/>
          </p:cNvSpPr>
          <p:nvPr/>
        </p:nvSpPr>
        <p:spPr bwMode="auto">
          <a:xfrm>
            <a:off x="8497669" y="2239313"/>
            <a:ext cx="6463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不允许</a:t>
            </a:r>
          </a:p>
          <a:p>
            <a:pPr algn="ctr" eaLnBrk="1" hangingPunct="1">
              <a:spcBef>
                <a:spcPct val="0"/>
              </a:spcBef>
              <a:buClrTx/>
              <a:buSzTx/>
              <a:buFontTx/>
              <a:buNone/>
            </a:pPr>
            <a:r>
              <a:rPr lang="zh-CN" altLang="en-US" sz="1200">
                <a:solidFill>
                  <a:schemeClr val="tx1"/>
                </a:solidFill>
                <a:latin typeface="+mj-ea"/>
                <a:ea typeface="+mj-ea"/>
              </a:rPr>
              <a:t>发送</a:t>
            </a:r>
          </a:p>
        </p:txBody>
      </p:sp>
      <p:sp>
        <p:nvSpPr>
          <p:cNvPr id="42" name="Text Box 39"/>
          <p:cNvSpPr txBox="1">
            <a:spLocks noChangeArrowheads="1"/>
          </p:cNvSpPr>
          <p:nvPr/>
        </p:nvSpPr>
        <p:spPr bwMode="auto">
          <a:xfrm>
            <a:off x="3154799" y="2425452"/>
            <a:ext cx="1261885"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chemeClr val="tx1"/>
                </a:solidFill>
                <a:latin typeface="+mj-ea"/>
                <a:ea typeface="+mj-ea"/>
              </a:rPr>
              <a:t>已发送</a:t>
            </a:r>
          </a:p>
          <a:p>
            <a:pPr algn="ctr" eaLnBrk="1" hangingPunct="1">
              <a:spcBef>
                <a:spcPct val="0"/>
              </a:spcBef>
              <a:buClrTx/>
              <a:buSzTx/>
              <a:buFontTx/>
              <a:buNone/>
            </a:pPr>
            <a:r>
              <a:rPr lang="zh-CN" altLang="en-US" sz="1400" dirty="0">
                <a:solidFill>
                  <a:schemeClr val="tx1"/>
                </a:solidFill>
                <a:latin typeface="+mj-ea"/>
                <a:ea typeface="+mj-ea"/>
              </a:rPr>
              <a:t>但未收到确认</a:t>
            </a:r>
          </a:p>
        </p:txBody>
      </p:sp>
      <p:sp>
        <p:nvSpPr>
          <p:cNvPr id="43" name="Rectangle 40"/>
          <p:cNvSpPr>
            <a:spLocks noChangeArrowheads="1"/>
          </p:cNvSpPr>
          <p:nvPr/>
        </p:nvSpPr>
        <p:spPr bwMode="auto">
          <a:xfrm>
            <a:off x="8908603" y="1958325"/>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56</a:t>
            </a:r>
          </a:p>
        </p:txBody>
      </p:sp>
      <p:sp>
        <p:nvSpPr>
          <p:cNvPr id="44" name="Line 42"/>
          <p:cNvSpPr>
            <a:spLocks noChangeShapeType="1"/>
          </p:cNvSpPr>
          <p:nvPr/>
        </p:nvSpPr>
        <p:spPr bwMode="auto">
          <a:xfrm flipV="1">
            <a:off x="2658616" y="2271063"/>
            <a:ext cx="0" cy="576262"/>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5" name="Text Box 43"/>
          <p:cNvSpPr txBox="1">
            <a:spLocks noChangeArrowheads="1"/>
          </p:cNvSpPr>
          <p:nvPr/>
        </p:nvSpPr>
        <p:spPr bwMode="auto">
          <a:xfrm>
            <a:off x="2525965" y="2765747"/>
            <a:ext cx="389851"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600">
                <a:solidFill>
                  <a:schemeClr val="tx1"/>
                </a:solidFill>
                <a:latin typeface="+mj-ea"/>
                <a:ea typeface="+mj-ea"/>
              </a:rPr>
              <a:t>P</a:t>
            </a:r>
            <a:r>
              <a:rPr lang="en-US" altLang="zh-CN" sz="1600" baseline="-25000">
                <a:solidFill>
                  <a:schemeClr val="tx1"/>
                </a:solidFill>
                <a:latin typeface="+mj-ea"/>
                <a:ea typeface="+mj-ea"/>
              </a:rPr>
              <a:t>1</a:t>
            </a:r>
          </a:p>
        </p:txBody>
      </p:sp>
      <p:sp>
        <p:nvSpPr>
          <p:cNvPr id="46" name="Line 45"/>
          <p:cNvSpPr>
            <a:spLocks noChangeShapeType="1"/>
          </p:cNvSpPr>
          <p:nvPr/>
        </p:nvSpPr>
        <p:spPr bwMode="auto">
          <a:xfrm flipV="1">
            <a:off x="4985891" y="2271063"/>
            <a:ext cx="0" cy="576262"/>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7" name="Text Box 46"/>
          <p:cNvSpPr txBox="1">
            <a:spLocks noChangeArrowheads="1"/>
          </p:cNvSpPr>
          <p:nvPr/>
        </p:nvSpPr>
        <p:spPr bwMode="auto">
          <a:xfrm>
            <a:off x="4825207" y="2765747"/>
            <a:ext cx="389851"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600" dirty="0">
                <a:solidFill>
                  <a:schemeClr val="tx1"/>
                </a:solidFill>
                <a:latin typeface="+mj-ea"/>
                <a:ea typeface="+mj-ea"/>
              </a:rPr>
              <a:t>P</a:t>
            </a:r>
            <a:r>
              <a:rPr lang="en-US" altLang="zh-CN" sz="1600" baseline="-25000" dirty="0">
                <a:solidFill>
                  <a:schemeClr val="tx1"/>
                </a:solidFill>
                <a:latin typeface="+mj-ea"/>
                <a:ea typeface="+mj-ea"/>
              </a:rPr>
              <a:t>2</a:t>
            </a:r>
          </a:p>
        </p:txBody>
      </p:sp>
      <p:sp>
        <p:nvSpPr>
          <p:cNvPr id="48" name="Line 48"/>
          <p:cNvSpPr>
            <a:spLocks noChangeShapeType="1"/>
          </p:cNvSpPr>
          <p:nvPr/>
        </p:nvSpPr>
        <p:spPr bwMode="auto">
          <a:xfrm flipV="1">
            <a:off x="8448228" y="2271063"/>
            <a:ext cx="0" cy="576262"/>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9" name="Text Box 49"/>
          <p:cNvSpPr txBox="1">
            <a:spLocks noChangeArrowheads="1"/>
          </p:cNvSpPr>
          <p:nvPr/>
        </p:nvSpPr>
        <p:spPr bwMode="auto">
          <a:xfrm>
            <a:off x="8305353" y="2735595"/>
            <a:ext cx="389851"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600" dirty="0">
                <a:solidFill>
                  <a:schemeClr val="tx1"/>
                </a:solidFill>
                <a:latin typeface="+mj-ea"/>
                <a:ea typeface="+mj-ea"/>
              </a:rPr>
              <a:t>P</a:t>
            </a:r>
            <a:r>
              <a:rPr lang="en-US" altLang="zh-CN" sz="1600" baseline="-25000" dirty="0">
                <a:solidFill>
                  <a:schemeClr val="tx1"/>
                </a:solidFill>
                <a:latin typeface="+mj-ea"/>
                <a:ea typeface="+mj-ea"/>
              </a:rPr>
              <a:t>3</a:t>
            </a:r>
          </a:p>
        </p:txBody>
      </p:sp>
      <p:sp>
        <p:nvSpPr>
          <p:cNvPr id="50" name="Line 50"/>
          <p:cNvSpPr>
            <a:spLocks noChangeShapeType="1"/>
          </p:cNvSpPr>
          <p:nvPr/>
        </p:nvSpPr>
        <p:spPr bwMode="auto">
          <a:xfrm rot="16200000">
            <a:off x="7282044" y="1039946"/>
            <a:ext cx="1587" cy="950913"/>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1" name="Text Box 51"/>
          <p:cNvSpPr txBox="1">
            <a:spLocks noChangeArrowheads="1"/>
          </p:cNvSpPr>
          <p:nvPr/>
        </p:nvSpPr>
        <p:spPr bwMode="auto">
          <a:xfrm>
            <a:off x="5243373" y="4590653"/>
            <a:ext cx="90281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chemeClr val="tx1"/>
                </a:solidFill>
                <a:latin typeface="+mj-ea"/>
                <a:ea typeface="+mj-ea"/>
              </a:rPr>
              <a:t>允许接收</a:t>
            </a:r>
          </a:p>
        </p:txBody>
      </p:sp>
      <p:sp>
        <p:nvSpPr>
          <p:cNvPr id="52" name="Text Box 52"/>
          <p:cNvSpPr txBox="1">
            <a:spLocks noChangeArrowheads="1"/>
          </p:cNvSpPr>
          <p:nvPr/>
        </p:nvSpPr>
        <p:spPr bwMode="auto">
          <a:xfrm>
            <a:off x="3909892" y="3525130"/>
            <a:ext cx="2220480"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600" dirty="0">
                <a:solidFill>
                  <a:schemeClr val="tx1"/>
                </a:solidFill>
                <a:latin typeface="+mj-ea"/>
                <a:ea typeface="+mj-ea"/>
              </a:rPr>
              <a:t>B </a:t>
            </a:r>
            <a:r>
              <a:rPr lang="zh-CN" altLang="en-US" sz="1600" dirty="0">
                <a:solidFill>
                  <a:schemeClr val="tx1"/>
                </a:solidFill>
                <a:latin typeface="+mj-ea"/>
                <a:ea typeface="+mj-ea"/>
              </a:rPr>
              <a:t>的接收窗口向前滑动</a:t>
            </a:r>
          </a:p>
        </p:txBody>
      </p:sp>
      <p:sp>
        <p:nvSpPr>
          <p:cNvPr id="53" name="Rectangle 53"/>
          <p:cNvSpPr>
            <a:spLocks noChangeArrowheads="1"/>
          </p:cNvSpPr>
          <p:nvPr/>
        </p:nvSpPr>
        <p:spPr bwMode="auto">
          <a:xfrm>
            <a:off x="2512566" y="3912890"/>
            <a:ext cx="5791200" cy="649288"/>
          </a:xfrm>
          <a:prstGeom prst="rect">
            <a:avLst/>
          </a:prstGeom>
          <a:solidFill>
            <a:srgbClr val="99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prstDash val="dash"/>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54" name="Rectangle 54"/>
          <p:cNvSpPr>
            <a:spLocks noChangeArrowheads="1"/>
          </p:cNvSpPr>
          <p:nvPr/>
        </p:nvSpPr>
        <p:spPr bwMode="auto">
          <a:xfrm>
            <a:off x="251520"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26</a:t>
            </a:r>
          </a:p>
        </p:txBody>
      </p:sp>
      <p:sp>
        <p:nvSpPr>
          <p:cNvPr id="55" name="Rectangle 55"/>
          <p:cNvSpPr>
            <a:spLocks noChangeArrowheads="1"/>
          </p:cNvSpPr>
          <p:nvPr/>
        </p:nvSpPr>
        <p:spPr bwMode="auto">
          <a:xfrm>
            <a:off x="536128"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27</a:t>
            </a:r>
          </a:p>
        </p:txBody>
      </p:sp>
      <p:sp>
        <p:nvSpPr>
          <p:cNvPr id="56" name="Rectangle 56"/>
          <p:cNvSpPr>
            <a:spLocks noChangeArrowheads="1"/>
          </p:cNvSpPr>
          <p:nvPr/>
        </p:nvSpPr>
        <p:spPr bwMode="auto">
          <a:xfrm>
            <a:off x="825053"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28</a:t>
            </a:r>
          </a:p>
        </p:txBody>
      </p:sp>
      <p:sp>
        <p:nvSpPr>
          <p:cNvPr id="57" name="Rectangle 57"/>
          <p:cNvSpPr>
            <a:spLocks noChangeArrowheads="1"/>
          </p:cNvSpPr>
          <p:nvPr/>
        </p:nvSpPr>
        <p:spPr bwMode="auto">
          <a:xfrm>
            <a:off x="1113978"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29</a:t>
            </a:r>
          </a:p>
        </p:txBody>
      </p:sp>
      <p:sp>
        <p:nvSpPr>
          <p:cNvPr id="58" name="Rectangle 58"/>
          <p:cNvSpPr>
            <a:spLocks noChangeArrowheads="1"/>
          </p:cNvSpPr>
          <p:nvPr/>
        </p:nvSpPr>
        <p:spPr bwMode="auto">
          <a:xfrm>
            <a:off x="1402903"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30</a:t>
            </a:r>
          </a:p>
        </p:txBody>
      </p:sp>
      <p:sp>
        <p:nvSpPr>
          <p:cNvPr id="59" name="Rectangle 59"/>
          <p:cNvSpPr>
            <a:spLocks noChangeArrowheads="1"/>
          </p:cNvSpPr>
          <p:nvPr/>
        </p:nvSpPr>
        <p:spPr bwMode="auto">
          <a:xfrm>
            <a:off x="1691828"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31</a:t>
            </a:r>
          </a:p>
        </p:txBody>
      </p:sp>
      <p:sp>
        <p:nvSpPr>
          <p:cNvPr id="60" name="Rectangle 60"/>
          <p:cNvSpPr>
            <a:spLocks noChangeArrowheads="1"/>
          </p:cNvSpPr>
          <p:nvPr/>
        </p:nvSpPr>
        <p:spPr bwMode="auto">
          <a:xfrm>
            <a:off x="1980753"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32</a:t>
            </a:r>
          </a:p>
        </p:txBody>
      </p:sp>
      <p:sp>
        <p:nvSpPr>
          <p:cNvPr id="61" name="Rectangle 61"/>
          <p:cNvSpPr>
            <a:spLocks noChangeArrowheads="1"/>
          </p:cNvSpPr>
          <p:nvPr/>
        </p:nvSpPr>
        <p:spPr bwMode="auto">
          <a:xfrm>
            <a:off x="2269678"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33</a:t>
            </a:r>
          </a:p>
        </p:txBody>
      </p:sp>
      <p:sp>
        <p:nvSpPr>
          <p:cNvPr id="62" name="Rectangle 62"/>
          <p:cNvSpPr>
            <a:spLocks noChangeArrowheads="1"/>
          </p:cNvSpPr>
          <p:nvPr/>
        </p:nvSpPr>
        <p:spPr bwMode="auto">
          <a:xfrm>
            <a:off x="2558603" y="410656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34</a:t>
            </a:r>
          </a:p>
        </p:txBody>
      </p:sp>
      <p:sp>
        <p:nvSpPr>
          <p:cNvPr id="63" name="Rectangle 63"/>
          <p:cNvSpPr>
            <a:spLocks noChangeArrowheads="1"/>
          </p:cNvSpPr>
          <p:nvPr/>
        </p:nvSpPr>
        <p:spPr bwMode="auto">
          <a:xfrm>
            <a:off x="2847528" y="410656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35</a:t>
            </a:r>
          </a:p>
        </p:txBody>
      </p:sp>
      <p:sp>
        <p:nvSpPr>
          <p:cNvPr id="64" name="Rectangle 64"/>
          <p:cNvSpPr>
            <a:spLocks noChangeArrowheads="1"/>
          </p:cNvSpPr>
          <p:nvPr/>
        </p:nvSpPr>
        <p:spPr bwMode="auto">
          <a:xfrm>
            <a:off x="3136453" y="410656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36</a:t>
            </a:r>
          </a:p>
        </p:txBody>
      </p:sp>
      <p:sp>
        <p:nvSpPr>
          <p:cNvPr id="65" name="Rectangle 65"/>
          <p:cNvSpPr>
            <a:spLocks noChangeArrowheads="1"/>
          </p:cNvSpPr>
          <p:nvPr/>
        </p:nvSpPr>
        <p:spPr bwMode="auto">
          <a:xfrm>
            <a:off x="3425378" y="4106565"/>
            <a:ext cx="215900" cy="287338"/>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37</a:t>
            </a:r>
          </a:p>
        </p:txBody>
      </p:sp>
      <p:sp>
        <p:nvSpPr>
          <p:cNvPr id="66" name="Rectangle 66"/>
          <p:cNvSpPr>
            <a:spLocks noChangeArrowheads="1"/>
          </p:cNvSpPr>
          <p:nvPr/>
        </p:nvSpPr>
        <p:spPr bwMode="auto">
          <a:xfrm>
            <a:off x="3714303" y="4106565"/>
            <a:ext cx="215900" cy="287338"/>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38</a:t>
            </a:r>
          </a:p>
        </p:txBody>
      </p:sp>
      <p:sp>
        <p:nvSpPr>
          <p:cNvPr id="67" name="Rectangle 67"/>
          <p:cNvSpPr>
            <a:spLocks noChangeArrowheads="1"/>
          </p:cNvSpPr>
          <p:nvPr/>
        </p:nvSpPr>
        <p:spPr bwMode="auto">
          <a:xfrm>
            <a:off x="4003228" y="410656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39</a:t>
            </a:r>
          </a:p>
        </p:txBody>
      </p:sp>
      <p:sp>
        <p:nvSpPr>
          <p:cNvPr id="68" name="Rectangle 68"/>
          <p:cNvSpPr>
            <a:spLocks noChangeArrowheads="1"/>
          </p:cNvSpPr>
          <p:nvPr/>
        </p:nvSpPr>
        <p:spPr bwMode="auto">
          <a:xfrm>
            <a:off x="4292153" y="4106565"/>
            <a:ext cx="215900" cy="287338"/>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40</a:t>
            </a:r>
          </a:p>
        </p:txBody>
      </p:sp>
      <p:sp>
        <p:nvSpPr>
          <p:cNvPr id="69" name="Rectangle 69"/>
          <p:cNvSpPr>
            <a:spLocks noChangeArrowheads="1"/>
          </p:cNvSpPr>
          <p:nvPr/>
        </p:nvSpPr>
        <p:spPr bwMode="auto">
          <a:xfrm>
            <a:off x="4581078"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41</a:t>
            </a:r>
          </a:p>
        </p:txBody>
      </p:sp>
      <p:sp>
        <p:nvSpPr>
          <p:cNvPr id="70" name="Rectangle 70"/>
          <p:cNvSpPr>
            <a:spLocks noChangeArrowheads="1"/>
          </p:cNvSpPr>
          <p:nvPr/>
        </p:nvSpPr>
        <p:spPr bwMode="auto">
          <a:xfrm>
            <a:off x="4870003"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42</a:t>
            </a:r>
          </a:p>
        </p:txBody>
      </p:sp>
      <p:sp>
        <p:nvSpPr>
          <p:cNvPr id="71" name="Rectangle 71"/>
          <p:cNvSpPr>
            <a:spLocks noChangeArrowheads="1"/>
          </p:cNvSpPr>
          <p:nvPr/>
        </p:nvSpPr>
        <p:spPr bwMode="auto">
          <a:xfrm>
            <a:off x="5158928"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43</a:t>
            </a:r>
          </a:p>
        </p:txBody>
      </p:sp>
      <p:sp>
        <p:nvSpPr>
          <p:cNvPr id="72" name="Rectangle 72"/>
          <p:cNvSpPr>
            <a:spLocks noChangeArrowheads="1"/>
          </p:cNvSpPr>
          <p:nvPr/>
        </p:nvSpPr>
        <p:spPr bwMode="auto">
          <a:xfrm>
            <a:off x="5447853"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44</a:t>
            </a:r>
          </a:p>
        </p:txBody>
      </p:sp>
      <p:sp>
        <p:nvSpPr>
          <p:cNvPr id="73" name="Rectangle 73"/>
          <p:cNvSpPr>
            <a:spLocks noChangeArrowheads="1"/>
          </p:cNvSpPr>
          <p:nvPr/>
        </p:nvSpPr>
        <p:spPr bwMode="auto">
          <a:xfrm>
            <a:off x="5736778"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45</a:t>
            </a:r>
          </a:p>
        </p:txBody>
      </p:sp>
      <p:sp>
        <p:nvSpPr>
          <p:cNvPr id="74" name="Rectangle 74"/>
          <p:cNvSpPr>
            <a:spLocks noChangeArrowheads="1"/>
          </p:cNvSpPr>
          <p:nvPr/>
        </p:nvSpPr>
        <p:spPr bwMode="auto">
          <a:xfrm>
            <a:off x="6025703"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46</a:t>
            </a:r>
          </a:p>
        </p:txBody>
      </p:sp>
      <p:sp>
        <p:nvSpPr>
          <p:cNvPr id="75" name="Rectangle 75"/>
          <p:cNvSpPr>
            <a:spLocks noChangeArrowheads="1"/>
          </p:cNvSpPr>
          <p:nvPr/>
        </p:nvSpPr>
        <p:spPr bwMode="auto">
          <a:xfrm>
            <a:off x="6314628"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47</a:t>
            </a:r>
          </a:p>
        </p:txBody>
      </p:sp>
      <p:sp>
        <p:nvSpPr>
          <p:cNvPr id="76" name="Rectangle 76"/>
          <p:cNvSpPr>
            <a:spLocks noChangeArrowheads="1"/>
          </p:cNvSpPr>
          <p:nvPr/>
        </p:nvSpPr>
        <p:spPr bwMode="auto">
          <a:xfrm>
            <a:off x="6603553"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48</a:t>
            </a:r>
          </a:p>
        </p:txBody>
      </p:sp>
      <p:sp>
        <p:nvSpPr>
          <p:cNvPr id="77" name="Rectangle 77"/>
          <p:cNvSpPr>
            <a:spLocks noChangeArrowheads="1"/>
          </p:cNvSpPr>
          <p:nvPr/>
        </p:nvSpPr>
        <p:spPr bwMode="auto">
          <a:xfrm>
            <a:off x="6892478"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49</a:t>
            </a:r>
          </a:p>
        </p:txBody>
      </p:sp>
      <p:sp>
        <p:nvSpPr>
          <p:cNvPr id="78" name="Rectangle 78"/>
          <p:cNvSpPr>
            <a:spLocks noChangeArrowheads="1"/>
          </p:cNvSpPr>
          <p:nvPr/>
        </p:nvSpPr>
        <p:spPr bwMode="auto">
          <a:xfrm>
            <a:off x="7181403"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50</a:t>
            </a:r>
          </a:p>
        </p:txBody>
      </p:sp>
      <p:sp>
        <p:nvSpPr>
          <p:cNvPr id="79" name="Rectangle 79"/>
          <p:cNvSpPr>
            <a:spLocks noChangeArrowheads="1"/>
          </p:cNvSpPr>
          <p:nvPr/>
        </p:nvSpPr>
        <p:spPr bwMode="auto">
          <a:xfrm>
            <a:off x="7470328"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51</a:t>
            </a:r>
          </a:p>
        </p:txBody>
      </p:sp>
      <p:sp>
        <p:nvSpPr>
          <p:cNvPr id="80" name="Rectangle 80"/>
          <p:cNvSpPr>
            <a:spLocks noChangeArrowheads="1"/>
          </p:cNvSpPr>
          <p:nvPr/>
        </p:nvSpPr>
        <p:spPr bwMode="auto">
          <a:xfrm>
            <a:off x="7759253"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52</a:t>
            </a:r>
          </a:p>
        </p:txBody>
      </p:sp>
      <p:sp>
        <p:nvSpPr>
          <p:cNvPr id="81" name="Rectangle 81"/>
          <p:cNvSpPr>
            <a:spLocks noChangeArrowheads="1"/>
          </p:cNvSpPr>
          <p:nvPr/>
        </p:nvSpPr>
        <p:spPr bwMode="auto">
          <a:xfrm>
            <a:off x="8048178"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53</a:t>
            </a:r>
          </a:p>
        </p:txBody>
      </p:sp>
      <p:sp>
        <p:nvSpPr>
          <p:cNvPr id="82" name="Rectangle 82"/>
          <p:cNvSpPr>
            <a:spLocks noChangeArrowheads="1"/>
          </p:cNvSpPr>
          <p:nvPr/>
        </p:nvSpPr>
        <p:spPr bwMode="auto">
          <a:xfrm>
            <a:off x="8337103" y="4104978"/>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54</a:t>
            </a:r>
          </a:p>
        </p:txBody>
      </p:sp>
      <p:sp>
        <p:nvSpPr>
          <p:cNvPr id="83" name="Rectangle 83"/>
          <p:cNvSpPr>
            <a:spLocks noChangeArrowheads="1"/>
          </p:cNvSpPr>
          <p:nvPr/>
        </p:nvSpPr>
        <p:spPr bwMode="auto">
          <a:xfrm>
            <a:off x="8626028" y="4104978"/>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55</a:t>
            </a:r>
          </a:p>
        </p:txBody>
      </p:sp>
      <p:sp>
        <p:nvSpPr>
          <p:cNvPr id="84" name="Text Box 84"/>
          <p:cNvSpPr txBox="1">
            <a:spLocks noChangeArrowheads="1"/>
          </p:cNvSpPr>
          <p:nvPr/>
        </p:nvSpPr>
        <p:spPr bwMode="auto">
          <a:xfrm>
            <a:off x="879812" y="4436765"/>
            <a:ext cx="954107"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dirty="0">
                <a:solidFill>
                  <a:schemeClr val="tx1"/>
                </a:solidFill>
                <a:latin typeface="+mj-ea"/>
                <a:ea typeface="+mj-ea"/>
              </a:rPr>
              <a:t>已发送确认</a:t>
            </a:r>
          </a:p>
          <a:p>
            <a:pPr algn="ctr" eaLnBrk="1" hangingPunct="1">
              <a:spcBef>
                <a:spcPct val="0"/>
              </a:spcBef>
              <a:buClrTx/>
              <a:buSzTx/>
              <a:buFontTx/>
              <a:buNone/>
            </a:pPr>
            <a:r>
              <a:rPr lang="zh-CN" altLang="en-US" sz="1200" dirty="0">
                <a:solidFill>
                  <a:schemeClr val="tx1"/>
                </a:solidFill>
                <a:latin typeface="+mj-ea"/>
                <a:ea typeface="+mj-ea"/>
              </a:rPr>
              <a:t>并交付主机</a:t>
            </a:r>
          </a:p>
        </p:txBody>
      </p:sp>
      <p:sp>
        <p:nvSpPr>
          <p:cNvPr id="85" name="Text Box 85"/>
          <p:cNvSpPr txBox="1">
            <a:spLocks noChangeArrowheads="1"/>
          </p:cNvSpPr>
          <p:nvPr/>
        </p:nvSpPr>
        <p:spPr bwMode="auto">
          <a:xfrm>
            <a:off x="8461612" y="4436765"/>
            <a:ext cx="6463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不允许</a:t>
            </a:r>
          </a:p>
          <a:p>
            <a:pPr algn="ctr" eaLnBrk="1" hangingPunct="1">
              <a:spcBef>
                <a:spcPct val="0"/>
              </a:spcBef>
              <a:buClrTx/>
              <a:buSzTx/>
              <a:buFontTx/>
              <a:buNone/>
            </a:pPr>
            <a:r>
              <a:rPr lang="zh-CN" altLang="en-US" sz="1200">
                <a:solidFill>
                  <a:schemeClr val="tx1"/>
                </a:solidFill>
                <a:latin typeface="+mj-ea"/>
                <a:ea typeface="+mj-ea"/>
              </a:rPr>
              <a:t>接收</a:t>
            </a:r>
          </a:p>
        </p:txBody>
      </p:sp>
      <p:sp>
        <p:nvSpPr>
          <p:cNvPr id="86" name="Rectangle 86"/>
          <p:cNvSpPr>
            <a:spLocks noChangeArrowheads="1"/>
          </p:cNvSpPr>
          <p:nvPr/>
        </p:nvSpPr>
        <p:spPr bwMode="auto">
          <a:xfrm>
            <a:off x="8907016" y="4104978"/>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56</a:t>
            </a:r>
          </a:p>
        </p:txBody>
      </p:sp>
      <p:sp>
        <p:nvSpPr>
          <p:cNvPr id="87" name="Line 87"/>
          <p:cNvSpPr>
            <a:spLocks noChangeShapeType="1"/>
          </p:cNvSpPr>
          <p:nvPr/>
        </p:nvSpPr>
        <p:spPr bwMode="auto">
          <a:xfrm rot="16200000">
            <a:off x="7295704" y="3222996"/>
            <a:ext cx="1587" cy="950912"/>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88" name="Text Box 88"/>
          <p:cNvSpPr txBox="1">
            <a:spLocks noChangeArrowheads="1"/>
          </p:cNvSpPr>
          <p:nvPr/>
        </p:nvSpPr>
        <p:spPr bwMode="auto">
          <a:xfrm>
            <a:off x="3389028" y="4993978"/>
            <a:ext cx="1082349" cy="30777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未按序收到</a:t>
            </a:r>
          </a:p>
        </p:txBody>
      </p:sp>
      <p:grpSp>
        <p:nvGrpSpPr>
          <p:cNvPr id="89" name="Group 89"/>
          <p:cNvGrpSpPr>
            <a:grpSpLocks/>
          </p:cNvGrpSpPr>
          <p:nvPr/>
        </p:nvGrpSpPr>
        <p:grpSpPr bwMode="auto">
          <a:xfrm>
            <a:off x="3541266" y="4405015"/>
            <a:ext cx="857250" cy="588963"/>
            <a:chOff x="2143" y="3150"/>
            <a:chExt cx="540" cy="272"/>
          </a:xfrm>
        </p:grpSpPr>
        <p:sp>
          <p:nvSpPr>
            <p:cNvPr id="90" name="Line 90"/>
            <p:cNvSpPr>
              <a:spLocks noChangeShapeType="1"/>
            </p:cNvSpPr>
            <p:nvPr/>
          </p:nvSpPr>
          <p:spPr bwMode="auto">
            <a:xfrm flipV="1">
              <a:off x="2143" y="3150"/>
              <a:ext cx="0" cy="272"/>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91" name="Line 91"/>
            <p:cNvSpPr>
              <a:spLocks noChangeShapeType="1"/>
            </p:cNvSpPr>
            <p:nvPr/>
          </p:nvSpPr>
          <p:spPr bwMode="auto">
            <a:xfrm flipV="1">
              <a:off x="2325" y="3150"/>
              <a:ext cx="0" cy="272"/>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92" name="Line 92"/>
            <p:cNvSpPr>
              <a:spLocks noChangeShapeType="1"/>
            </p:cNvSpPr>
            <p:nvPr/>
          </p:nvSpPr>
          <p:spPr bwMode="auto">
            <a:xfrm flipV="1">
              <a:off x="2683" y="3150"/>
              <a:ext cx="0" cy="272"/>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grpSp>
      <p:sp>
        <p:nvSpPr>
          <p:cNvPr id="93" name="Text Box 94"/>
          <p:cNvSpPr txBox="1">
            <a:spLocks noChangeArrowheads="1"/>
          </p:cNvSpPr>
          <p:nvPr/>
        </p:nvSpPr>
        <p:spPr bwMode="auto">
          <a:xfrm>
            <a:off x="4517416" y="5028773"/>
            <a:ext cx="2954500"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200" dirty="0">
                <a:solidFill>
                  <a:schemeClr val="tx1"/>
                </a:solidFill>
                <a:latin typeface="+mj-ea"/>
                <a:ea typeface="+mj-ea"/>
              </a:rPr>
              <a:t>先存下，等待缺少</a:t>
            </a:r>
            <a:r>
              <a:rPr lang="zh-CN" altLang="en-US" sz="1200" dirty="0" smtClean="0">
                <a:solidFill>
                  <a:schemeClr val="tx1"/>
                </a:solidFill>
                <a:latin typeface="+mj-ea"/>
                <a:ea typeface="+mj-ea"/>
              </a:rPr>
              <a:t>的数据</a:t>
            </a:r>
            <a:r>
              <a:rPr lang="zh-CN" altLang="en-US" sz="1200" dirty="0">
                <a:solidFill>
                  <a:schemeClr val="tx1"/>
                </a:solidFill>
                <a:latin typeface="+mj-ea"/>
                <a:ea typeface="+mj-ea"/>
              </a:rPr>
              <a:t>的到达</a:t>
            </a:r>
          </a:p>
        </p:txBody>
      </p:sp>
    </p:spTree>
    <p:extLst>
      <p:ext uri="{BB962C8B-B14F-4D97-AF65-F5344CB8AC3E}">
        <p14:creationId xmlns:p14="http://schemas.microsoft.com/office/powerpoint/2010/main" val="65841397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92</a:t>
            </a:fld>
            <a:endParaRPr lang="en-US" altLang="zh-CN"/>
          </a:p>
        </p:txBody>
      </p:sp>
      <p:sp>
        <p:nvSpPr>
          <p:cNvPr id="5" name="内容占位符 4"/>
          <p:cNvSpPr>
            <a:spLocks noGrp="1"/>
          </p:cNvSpPr>
          <p:nvPr>
            <p:ph idx="1"/>
          </p:nvPr>
        </p:nvSpPr>
        <p:spPr/>
        <p:txBody>
          <a:bodyPr/>
          <a:lstStyle/>
          <a:p>
            <a:r>
              <a:rPr lang="en-US" altLang="zh-CN" dirty="0" smtClean="0"/>
              <a:t>A</a:t>
            </a:r>
            <a:r>
              <a:rPr lang="zh-CN" altLang="en-US" dirty="0" smtClean="0"/>
              <a:t>在继续发送完序号</a:t>
            </a:r>
            <a:r>
              <a:rPr lang="en-US" altLang="zh-CN" dirty="0" smtClean="0"/>
              <a:t>42-53</a:t>
            </a:r>
            <a:r>
              <a:rPr lang="zh-CN" altLang="en-US" dirty="0" smtClean="0"/>
              <a:t>的数据后，指针</a:t>
            </a:r>
            <a:r>
              <a:rPr lang="en-US" altLang="zh-CN" dirty="0" smtClean="0"/>
              <a:t>P2</a:t>
            </a:r>
            <a:r>
              <a:rPr lang="zh-CN" altLang="en-US" dirty="0" smtClean="0"/>
              <a:t>向前移动和</a:t>
            </a:r>
            <a:r>
              <a:rPr lang="en-US" altLang="zh-CN" dirty="0" smtClean="0"/>
              <a:t>P3</a:t>
            </a:r>
            <a:r>
              <a:rPr lang="zh-CN" altLang="en-US" dirty="0" smtClean="0"/>
              <a:t>重合。发送窗口内的序号都已用完，但还没有再收到确认。</a:t>
            </a:r>
            <a:endParaRPr lang="en-US" altLang="zh-CN" dirty="0" smtClean="0"/>
          </a:p>
          <a:p>
            <a:r>
              <a:rPr lang="zh-CN" altLang="en-US" dirty="0" smtClean="0"/>
              <a:t>由于</a:t>
            </a:r>
            <a:r>
              <a:rPr lang="en-US" altLang="zh-CN" dirty="0" smtClean="0"/>
              <a:t>A</a:t>
            </a:r>
            <a:r>
              <a:rPr lang="zh-CN" altLang="en-US" dirty="0" smtClean="0"/>
              <a:t>的发送窗口已满，可用窗口已减小到零，因此停止发送数据。</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370703422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93</a:t>
            </a:fld>
            <a:endParaRPr lang="en-US" altLang="zh-CN"/>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
        <p:nvSpPr>
          <p:cNvPr id="5" name="Text Box 4"/>
          <p:cNvSpPr txBox="1">
            <a:spLocks noChangeArrowheads="1"/>
          </p:cNvSpPr>
          <p:nvPr/>
        </p:nvSpPr>
        <p:spPr bwMode="auto">
          <a:xfrm>
            <a:off x="8342625" y="2622698"/>
            <a:ext cx="723275"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chemeClr val="tx1"/>
                </a:solidFill>
                <a:latin typeface="+mj-ea"/>
                <a:ea typeface="+mj-ea"/>
              </a:rPr>
              <a:t>不允许</a:t>
            </a:r>
          </a:p>
          <a:p>
            <a:pPr algn="ctr" eaLnBrk="1" hangingPunct="1">
              <a:spcBef>
                <a:spcPct val="0"/>
              </a:spcBef>
              <a:buClrTx/>
              <a:buSzTx/>
              <a:buFontTx/>
              <a:buNone/>
            </a:pPr>
            <a:r>
              <a:rPr lang="zh-CN" altLang="en-US" sz="1400" dirty="0">
                <a:solidFill>
                  <a:schemeClr val="tx1"/>
                </a:solidFill>
                <a:latin typeface="+mj-ea"/>
                <a:ea typeface="+mj-ea"/>
              </a:rPr>
              <a:t>发送</a:t>
            </a:r>
          </a:p>
        </p:txBody>
      </p:sp>
      <p:sp>
        <p:nvSpPr>
          <p:cNvPr id="6" name="Text Box 5"/>
          <p:cNvSpPr txBox="1">
            <a:spLocks noChangeArrowheads="1"/>
          </p:cNvSpPr>
          <p:nvPr/>
        </p:nvSpPr>
        <p:spPr bwMode="auto">
          <a:xfrm>
            <a:off x="550704" y="2715031"/>
            <a:ext cx="162095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chemeClr val="tx1"/>
                </a:solidFill>
                <a:latin typeface="+mj-ea"/>
                <a:ea typeface="+mj-ea"/>
              </a:rPr>
              <a:t>已发送并收到确认</a:t>
            </a:r>
          </a:p>
        </p:txBody>
      </p:sp>
      <p:sp>
        <p:nvSpPr>
          <p:cNvPr id="7" name="Text Box 6"/>
          <p:cNvSpPr txBox="1">
            <a:spLocks noChangeArrowheads="1"/>
          </p:cNvSpPr>
          <p:nvPr/>
        </p:nvSpPr>
        <p:spPr bwMode="auto">
          <a:xfrm>
            <a:off x="3858974" y="1722438"/>
            <a:ext cx="3262432"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600" dirty="0">
                <a:solidFill>
                  <a:schemeClr val="tx1"/>
                </a:solidFill>
                <a:latin typeface="+mj-ea"/>
                <a:ea typeface="+mj-ea"/>
              </a:rPr>
              <a:t>A </a:t>
            </a:r>
            <a:r>
              <a:rPr lang="zh-CN" altLang="en-US" sz="1600" dirty="0">
                <a:solidFill>
                  <a:schemeClr val="tx1"/>
                </a:solidFill>
                <a:latin typeface="+mj-ea"/>
                <a:ea typeface="+mj-ea"/>
              </a:rPr>
              <a:t>的发送窗口已满，有效窗口为零</a:t>
            </a:r>
          </a:p>
        </p:txBody>
      </p:sp>
      <p:sp>
        <p:nvSpPr>
          <p:cNvPr id="8" name="Rectangle 7"/>
          <p:cNvSpPr>
            <a:spLocks noChangeArrowheads="1"/>
          </p:cNvSpPr>
          <p:nvPr/>
        </p:nvSpPr>
        <p:spPr bwMode="auto">
          <a:xfrm>
            <a:off x="2516882" y="2108200"/>
            <a:ext cx="5791200" cy="649288"/>
          </a:xfrm>
          <a:prstGeom prst="rect">
            <a:avLst/>
          </a:prstGeom>
          <a:solidFill>
            <a:srgbClr val="99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prstDash val="dash"/>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9" name="Rectangle 8"/>
          <p:cNvSpPr>
            <a:spLocks noChangeArrowheads="1"/>
          </p:cNvSpPr>
          <p:nvPr/>
        </p:nvSpPr>
        <p:spPr bwMode="auto">
          <a:xfrm>
            <a:off x="251520" y="2324100"/>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26</a:t>
            </a:r>
          </a:p>
        </p:txBody>
      </p:sp>
      <p:sp>
        <p:nvSpPr>
          <p:cNvPr id="10" name="Rectangle 9"/>
          <p:cNvSpPr>
            <a:spLocks noChangeArrowheads="1"/>
          </p:cNvSpPr>
          <p:nvPr/>
        </p:nvSpPr>
        <p:spPr bwMode="auto">
          <a:xfrm>
            <a:off x="540445" y="23225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27</a:t>
            </a:r>
          </a:p>
        </p:txBody>
      </p:sp>
      <p:sp>
        <p:nvSpPr>
          <p:cNvPr id="11" name="Rectangle 10"/>
          <p:cNvSpPr>
            <a:spLocks noChangeArrowheads="1"/>
          </p:cNvSpPr>
          <p:nvPr/>
        </p:nvSpPr>
        <p:spPr bwMode="auto">
          <a:xfrm>
            <a:off x="829370" y="232092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28</a:t>
            </a:r>
          </a:p>
        </p:txBody>
      </p:sp>
      <p:sp>
        <p:nvSpPr>
          <p:cNvPr id="12" name="Rectangle 11"/>
          <p:cNvSpPr>
            <a:spLocks noChangeArrowheads="1"/>
          </p:cNvSpPr>
          <p:nvPr/>
        </p:nvSpPr>
        <p:spPr bwMode="auto">
          <a:xfrm>
            <a:off x="1118295" y="2319338"/>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29</a:t>
            </a:r>
          </a:p>
        </p:txBody>
      </p:sp>
      <p:sp>
        <p:nvSpPr>
          <p:cNvPr id="13" name="Rectangle 12"/>
          <p:cNvSpPr>
            <a:spLocks noChangeArrowheads="1"/>
          </p:cNvSpPr>
          <p:nvPr/>
        </p:nvSpPr>
        <p:spPr bwMode="auto">
          <a:xfrm>
            <a:off x="1407220" y="2317750"/>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30</a:t>
            </a:r>
          </a:p>
        </p:txBody>
      </p:sp>
      <p:sp>
        <p:nvSpPr>
          <p:cNvPr id="14" name="Rectangle 13"/>
          <p:cNvSpPr>
            <a:spLocks noChangeArrowheads="1"/>
          </p:cNvSpPr>
          <p:nvPr/>
        </p:nvSpPr>
        <p:spPr bwMode="auto">
          <a:xfrm>
            <a:off x="1696145" y="231616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31</a:t>
            </a:r>
          </a:p>
        </p:txBody>
      </p:sp>
      <p:sp>
        <p:nvSpPr>
          <p:cNvPr id="15" name="Rectangle 14"/>
          <p:cNvSpPr>
            <a:spLocks noChangeArrowheads="1"/>
          </p:cNvSpPr>
          <p:nvPr/>
        </p:nvSpPr>
        <p:spPr bwMode="auto">
          <a:xfrm>
            <a:off x="1985070" y="231457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32</a:t>
            </a:r>
          </a:p>
        </p:txBody>
      </p:sp>
      <p:sp>
        <p:nvSpPr>
          <p:cNvPr id="16" name="Rectangle 15"/>
          <p:cNvSpPr>
            <a:spLocks noChangeArrowheads="1"/>
          </p:cNvSpPr>
          <p:nvPr/>
        </p:nvSpPr>
        <p:spPr bwMode="auto">
          <a:xfrm>
            <a:off x="2273995" y="2312988"/>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33</a:t>
            </a:r>
          </a:p>
        </p:txBody>
      </p:sp>
      <p:sp>
        <p:nvSpPr>
          <p:cNvPr id="17" name="Rectangle 16"/>
          <p:cNvSpPr>
            <a:spLocks noChangeArrowheads="1"/>
          </p:cNvSpPr>
          <p:nvPr/>
        </p:nvSpPr>
        <p:spPr bwMode="auto">
          <a:xfrm>
            <a:off x="2562920" y="2311400"/>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34</a:t>
            </a:r>
          </a:p>
        </p:txBody>
      </p:sp>
      <p:sp>
        <p:nvSpPr>
          <p:cNvPr id="18" name="Rectangle 17"/>
          <p:cNvSpPr>
            <a:spLocks noChangeArrowheads="1"/>
          </p:cNvSpPr>
          <p:nvPr/>
        </p:nvSpPr>
        <p:spPr bwMode="auto">
          <a:xfrm>
            <a:off x="2851845" y="23098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35</a:t>
            </a:r>
          </a:p>
        </p:txBody>
      </p:sp>
      <p:sp>
        <p:nvSpPr>
          <p:cNvPr id="19" name="Rectangle 18"/>
          <p:cNvSpPr>
            <a:spLocks noChangeArrowheads="1"/>
          </p:cNvSpPr>
          <p:nvPr/>
        </p:nvSpPr>
        <p:spPr bwMode="auto">
          <a:xfrm>
            <a:off x="3140770" y="2308225"/>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36</a:t>
            </a:r>
          </a:p>
        </p:txBody>
      </p:sp>
      <p:sp>
        <p:nvSpPr>
          <p:cNvPr id="20" name="Rectangle 19"/>
          <p:cNvSpPr>
            <a:spLocks noChangeArrowheads="1"/>
          </p:cNvSpPr>
          <p:nvPr/>
        </p:nvSpPr>
        <p:spPr bwMode="auto">
          <a:xfrm>
            <a:off x="3429695" y="2306638"/>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37</a:t>
            </a:r>
          </a:p>
        </p:txBody>
      </p:sp>
      <p:sp>
        <p:nvSpPr>
          <p:cNvPr id="21" name="Rectangle 20"/>
          <p:cNvSpPr>
            <a:spLocks noChangeArrowheads="1"/>
          </p:cNvSpPr>
          <p:nvPr/>
        </p:nvSpPr>
        <p:spPr bwMode="auto">
          <a:xfrm>
            <a:off x="3718620" y="2305050"/>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38</a:t>
            </a:r>
          </a:p>
        </p:txBody>
      </p:sp>
      <p:sp>
        <p:nvSpPr>
          <p:cNvPr id="22" name="Rectangle 21"/>
          <p:cNvSpPr>
            <a:spLocks noChangeArrowheads="1"/>
          </p:cNvSpPr>
          <p:nvPr/>
        </p:nvSpPr>
        <p:spPr bwMode="auto">
          <a:xfrm>
            <a:off x="4007545" y="230346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39</a:t>
            </a:r>
          </a:p>
        </p:txBody>
      </p:sp>
      <p:sp>
        <p:nvSpPr>
          <p:cNvPr id="23" name="Rectangle 22"/>
          <p:cNvSpPr>
            <a:spLocks noChangeArrowheads="1"/>
          </p:cNvSpPr>
          <p:nvPr/>
        </p:nvSpPr>
        <p:spPr bwMode="auto">
          <a:xfrm>
            <a:off x="4296470" y="2301875"/>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40</a:t>
            </a:r>
          </a:p>
        </p:txBody>
      </p:sp>
      <p:sp>
        <p:nvSpPr>
          <p:cNvPr id="24" name="Rectangle 23"/>
          <p:cNvSpPr>
            <a:spLocks noChangeArrowheads="1"/>
          </p:cNvSpPr>
          <p:nvPr/>
        </p:nvSpPr>
        <p:spPr bwMode="auto">
          <a:xfrm>
            <a:off x="4585395" y="2300288"/>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41</a:t>
            </a:r>
          </a:p>
        </p:txBody>
      </p:sp>
      <p:sp>
        <p:nvSpPr>
          <p:cNvPr id="25" name="Rectangle 24"/>
          <p:cNvSpPr>
            <a:spLocks noChangeArrowheads="1"/>
          </p:cNvSpPr>
          <p:nvPr/>
        </p:nvSpPr>
        <p:spPr bwMode="auto">
          <a:xfrm>
            <a:off x="4874320" y="2298700"/>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42</a:t>
            </a:r>
          </a:p>
        </p:txBody>
      </p:sp>
      <p:sp>
        <p:nvSpPr>
          <p:cNvPr id="26" name="Rectangle 25"/>
          <p:cNvSpPr>
            <a:spLocks noChangeArrowheads="1"/>
          </p:cNvSpPr>
          <p:nvPr/>
        </p:nvSpPr>
        <p:spPr bwMode="auto">
          <a:xfrm>
            <a:off x="5163245" y="22971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43</a:t>
            </a:r>
          </a:p>
        </p:txBody>
      </p:sp>
      <p:sp>
        <p:nvSpPr>
          <p:cNvPr id="27" name="Rectangle 26"/>
          <p:cNvSpPr>
            <a:spLocks noChangeArrowheads="1"/>
          </p:cNvSpPr>
          <p:nvPr/>
        </p:nvSpPr>
        <p:spPr bwMode="auto">
          <a:xfrm>
            <a:off x="5452170" y="2295525"/>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44</a:t>
            </a:r>
          </a:p>
        </p:txBody>
      </p:sp>
      <p:sp>
        <p:nvSpPr>
          <p:cNvPr id="28" name="Rectangle 27"/>
          <p:cNvSpPr>
            <a:spLocks noChangeArrowheads="1"/>
          </p:cNvSpPr>
          <p:nvPr/>
        </p:nvSpPr>
        <p:spPr bwMode="auto">
          <a:xfrm>
            <a:off x="5741095" y="2293938"/>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45</a:t>
            </a:r>
          </a:p>
        </p:txBody>
      </p:sp>
      <p:sp>
        <p:nvSpPr>
          <p:cNvPr id="29" name="Rectangle 28"/>
          <p:cNvSpPr>
            <a:spLocks noChangeArrowheads="1"/>
          </p:cNvSpPr>
          <p:nvPr/>
        </p:nvSpPr>
        <p:spPr bwMode="auto">
          <a:xfrm>
            <a:off x="6030020" y="2292350"/>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46</a:t>
            </a:r>
          </a:p>
        </p:txBody>
      </p:sp>
      <p:sp>
        <p:nvSpPr>
          <p:cNvPr id="30" name="Rectangle 29"/>
          <p:cNvSpPr>
            <a:spLocks noChangeArrowheads="1"/>
          </p:cNvSpPr>
          <p:nvPr/>
        </p:nvSpPr>
        <p:spPr bwMode="auto">
          <a:xfrm>
            <a:off x="6318945" y="229076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47</a:t>
            </a:r>
          </a:p>
        </p:txBody>
      </p:sp>
      <p:sp>
        <p:nvSpPr>
          <p:cNvPr id="31" name="Rectangle 30"/>
          <p:cNvSpPr>
            <a:spLocks noChangeArrowheads="1"/>
          </p:cNvSpPr>
          <p:nvPr/>
        </p:nvSpPr>
        <p:spPr bwMode="auto">
          <a:xfrm>
            <a:off x="6607870" y="2289175"/>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48</a:t>
            </a:r>
          </a:p>
        </p:txBody>
      </p:sp>
      <p:sp>
        <p:nvSpPr>
          <p:cNvPr id="32" name="Rectangle 31"/>
          <p:cNvSpPr>
            <a:spLocks noChangeArrowheads="1"/>
          </p:cNvSpPr>
          <p:nvPr/>
        </p:nvSpPr>
        <p:spPr bwMode="auto">
          <a:xfrm>
            <a:off x="6896795" y="2287588"/>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49</a:t>
            </a:r>
          </a:p>
        </p:txBody>
      </p:sp>
      <p:sp>
        <p:nvSpPr>
          <p:cNvPr id="33" name="Rectangle 32"/>
          <p:cNvSpPr>
            <a:spLocks noChangeArrowheads="1"/>
          </p:cNvSpPr>
          <p:nvPr/>
        </p:nvSpPr>
        <p:spPr bwMode="auto">
          <a:xfrm>
            <a:off x="7185720" y="2286000"/>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50</a:t>
            </a:r>
          </a:p>
        </p:txBody>
      </p:sp>
      <p:sp>
        <p:nvSpPr>
          <p:cNvPr id="34" name="Rectangle 33"/>
          <p:cNvSpPr>
            <a:spLocks noChangeArrowheads="1"/>
          </p:cNvSpPr>
          <p:nvPr/>
        </p:nvSpPr>
        <p:spPr bwMode="auto">
          <a:xfrm>
            <a:off x="7474645" y="22844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51</a:t>
            </a:r>
          </a:p>
        </p:txBody>
      </p:sp>
      <p:sp>
        <p:nvSpPr>
          <p:cNvPr id="35" name="Rectangle 34"/>
          <p:cNvSpPr>
            <a:spLocks noChangeArrowheads="1"/>
          </p:cNvSpPr>
          <p:nvPr/>
        </p:nvSpPr>
        <p:spPr bwMode="auto">
          <a:xfrm>
            <a:off x="7763570" y="2282825"/>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52</a:t>
            </a:r>
          </a:p>
        </p:txBody>
      </p:sp>
      <p:sp>
        <p:nvSpPr>
          <p:cNvPr id="36" name="Rectangle 35"/>
          <p:cNvSpPr>
            <a:spLocks noChangeArrowheads="1"/>
          </p:cNvSpPr>
          <p:nvPr/>
        </p:nvSpPr>
        <p:spPr bwMode="auto">
          <a:xfrm>
            <a:off x="8052495" y="2281238"/>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53</a:t>
            </a:r>
          </a:p>
        </p:txBody>
      </p:sp>
      <p:sp>
        <p:nvSpPr>
          <p:cNvPr id="37" name="Rectangle 36"/>
          <p:cNvSpPr>
            <a:spLocks noChangeArrowheads="1"/>
          </p:cNvSpPr>
          <p:nvPr/>
        </p:nvSpPr>
        <p:spPr bwMode="auto">
          <a:xfrm>
            <a:off x="8341420" y="2279650"/>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54</a:t>
            </a:r>
          </a:p>
        </p:txBody>
      </p:sp>
      <p:sp>
        <p:nvSpPr>
          <p:cNvPr id="38" name="Rectangle 37"/>
          <p:cNvSpPr>
            <a:spLocks noChangeArrowheads="1"/>
          </p:cNvSpPr>
          <p:nvPr/>
        </p:nvSpPr>
        <p:spPr bwMode="auto">
          <a:xfrm>
            <a:off x="8630345" y="2278063"/>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55</a:t>
            </a:r>
          </a:p>
        </p:txBody>
      </p:sp>
      <p:sp>
        <p:nvSpPr>
          <p:cNvPr id="39" name="Text Box 38"/>
          <p:cNvSpPr txBox="1">
            <a:spLocks noChangeArrowheads="1"/>
          </p:cNvSpPr>
          <p:nvPr/>
        </p:nvSpPr>
        <p:spPr bwMode="auto">
          <a:xfrm>
            <a:off x="4255532" y="2873445"/>
            <a:ext cx="2031325"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600" dirty="0">
                <a:solidFill>
                  <a:schemeClr val="tx1"/>
                </a:solidFill>
                <a:latin typeface="+mj-ea"/>
                <a:ea typeface="+mj-ea"/>
              </a:rPr>
              <a:t>已发送但未收到确认</a:t>
            </a:r>
          </a:p>
        </p:txBody>
      </p:sp>
      <p:sp>
        <p:nvSpPr>
          <p:cNvPr id="40" name="Rectangle 39"/>
          <p:cNvSpPr>
            <a:spLocks noChangeArrowheads="1"/>
          </p:cNvSpPr>
          <p:nvPr/>
        </p:nvSpPr>
        <p:spPr bwMode="auto">
          <a:xfrm>
            <a:off x="8911332" y="2278063"/>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56</a:t>
            </a:r>
          </a:p>
        </p:txBody>
      </p:sp>
      <p:sp>
        <p:nvSpPr>
          <p:cNvPr id="41" name="Line 41"/>
          <p:cNvSpPr>
            <a:spLocks noChangeShapeType="1"/>
          </p:cNvSpPr>
          <p:nvPr/>
        </p:nvSpPr>
        <p:spPr bwMode="auto">
          <a:xfrm flipV="1">
            <a:off x="2661345" y="2613025"/>
            <a:ext cx="0" cy="576263"/>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2" name="Text Box 42"/>
          <p:cNvSpPr txBox="1">
            <a:spLocks noChangeArrowheads="1"/>
          </p:cNvSpPr>
          <p:nvPr/>
        </p:nvSpPr>
        <p:spPr bwMode="auto">
          <a:xfrm>
            <a:off x="2518230" y="3176588"/>
            <a:ext cx="34496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200">
                <a:solidFill>
                  <a:schemeClr val="tx1"/>
                </a:solidFill>
                <a:latin typeface="+mj-ea"/>
                <a:ea typeface="+mj-ea"/>
              </a:rPr>
              <a:t>P</a:t>
            </a:r>
            <a:r>
              <a:rPr lang="en-US" altLang="zh-CN" sz="1200" baseline="-25000">
                <a:solidFill>
                  <a:schemeClr val="tx1"/>
                </a:solidFill>
                <a:latin typeface="+mj-ea"/>
                <a:ea typeface="+mj-ea"/>
              </a:rPr>
              <a:t>1</a:t>
            </a:r>
          </a:p>
        </p:txBody>
      </p:sp>
      <p:sp>
        <p:nvSpPr>
          <p:cNvPr id="43" name="Text Box 43"/>
          <p:cNvSpPr txBox="1">
            <a:spLocks noChangeArrowheads="1"/>
          </p:cNvSpPr>
          <p:nvPr/>
        </p:nvSpPr>
        <p:spPr bwMode="auto">
          <a:xfrm>
            <a:off x="8320543" y="3176588"/>
            <a:ext cx="34496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200">
                <a:solidFill>
                  <a:schemeClr val="tx1"/>
                </a:solidFill>
                <a:latin typeface="+mj-ea"/>
                <a:ea typeface="+mj-ea"/>
              </a:rPr>
              <a:t>P</a:t>
            </a:r>
            <a:r>
              <a:rPr lang="en-US" altLang="zh-CN" sz="1200" baseline="-25000">
                <a:solidFill>
                  <a:schemeClr val="tx1"/>
                </a:solidFill>
                <a:latin typeface="+mj-ea"/>
                <a:ea typeface="+mj-ea"/>
              </a:rPr>
              <a:t>2</a:t>
            </a:r>
          </a:p>
        </p:txBody>
      </p:sp>
      <p:sp>
        <p:nvSpPr>
          <p:cNvPr id="44" name="Line 44"/>
          <p:cNvSpPr>
            <a:spLocks noChangeShapeType="1"/>
          </p:cNvSpPr>
          <p:nvPr/>
        </p:nvSpPr>
        <p:spPr bwMode="auto">
          <a:xfrm flipV="1">
            <a:off x="8428732" y="2565400"/>
            <a:ext cx="0" cy="576263"/>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5" name="Text Box 45"/>
          <p:cNvSpPr txBox="1">
            <a:spLocks noChangeArrowheads="1"/>
          </p:cNvSpPr>
          <p:nvPr/>
        </p:nvSpPr>
        <p:spPr bwMode="auto">
          <a:xfrm>
            <a:off x="8320543" y="3463925"/>
            <a:ext cx="34496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200">
                <a:solidFill>
                  <a:schemeClr val="tx1"/>
                </a:solidFill>
                <a:latin typeface="+mj-ea"/>
                <a:ea typeface="+mj-ea"/>
              </a:rPr>
              <a:t>P</a:t>
            </a:r>
            <a:r>
              <a:rPr lang="en-US" altLang="zh-CN" sz="1200" baseline="-25000">
                <a:solidFill>
                  <a:schemeClr val="tx1"/>
                </a:solidFill>
                <a:latin typeface="+mj-ea"/>
                <a:ea typeface="+mj-ea"/>
              </a:rPr>
              <a:t>3</a:t>
            </a:r>
          </a:p>
        </p:txBody>
      </p:sp>
    </p:spTree>
    <p:extLst>
      <p:ext uri="{BB962C8B-B14F-4D97-AF65-F5344CB8AC3E}">
        <p14:creationId xmlns:p14="http://schemas.microsoft.com/office/powerpoint/2010/main" val="167987958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94</a:t>
            </a:fld>
            <a:endParaRPr lang="en-US" altLang="zh-CN"/>
          </a:p>
        </p:txBody>
      </p:sp>
      <p:sp>
        <p:nvSpPr>
          <p:cNvPr id="5" name="内容占位符 4"/>
          <p:cNvSpPr>
            <a:spLocks noGrp="1"/>
          </p:cNvSpPr>
          <p:nvPr>
            <p:ph idx="1"/>
          </p:nvPr>
        </p:nvSpPr>
        <p:spPr/>
        <p:txBody>
          <a:bodyPr/>
          <a:lstStyle/>
          <a:p>
            <a:r>
              <a:rPr lang="zh-CN" altLang="en-US" dirty="0" smtClean="0"/>
              <a:t>发送方的应用进程把字节流写入</a:t>
            </a:r>
            <a:r>
              <a:rPr lang="en-US" altLang="zh-CN" dirty="0" smtClean="0"/>
              <a:t>TCP</a:t>
            </a:r>
            <a:r>
              <a:rPr lang="zh-CN" altLang="en-US" dirty="0" smtClean="0"/>
              <a:t>的发送缓存，接收方的应用进程从</a:t>
            </a:r>
            <a:r>
              <a:rPr lang="en-US" altLang="zh-CN" dirty="0" smtClean="0"/>
              <a:t>TCP</a:t>
            </a:r>
            <a:r>
              <a:rPr lang="zh-CN" altLang="en-US" dirty="0" smtClean="0"/>
              <a:t>的接收缓存中读取字节流。</a:t>
            </a:r>
            <a:endParaRPr lang="en-US" altLang="zh-CN" dirty="0" smtClean="0"/>
          </a:p>
          <a:p>
            <a:r>
              <a:rPr lang="zh-CN" altLang="en-US" dirty="0" smtClean="0"/>
              <a:t>窗口和缓存的关系对于研究</a:t>
            </a:r>
            <a:r>
              <a:rPr lang="en-US" altLang="zh-CN" dirty="0" smtClean="0"/>
              <a:t>TCP</a:t>
            </a:r>
            <a:r>
              <a:rPr lang="zh-CN" altLang="en-US" dirty="0" smtClean="0"/>
              <a:t>可靠传输非常重要，在讨论之前说明两点：</a:t>
            </a:r>
            <a:endParaRPr lang="en-US" altLang="zh-CN" dirty="0" smtClean="0"/>
          </a:p>
          <a:p>
            <a:pPr lvl="1"/>
            <a:r>
              <a:rPr lang="zh-CN" altLang="en-US" dirty="0"/>
              <a:t>缓存空间</a:t>
            </a:r>
            <a:r>
              <a:rPr lang="zh-CN" altLang="en-US" dirty="0" smtClean="0"/>
              <a:t>和序号空间都是有限的，且都是循环使用的。</a:t>
            </a:r>
            <a:endParaRPr lang="en-US" altLang="zh-CN" dirty="0" smtClean="0"/>
          </a:p>
          <a:p>
            <a:pPr lvl="1"/>
            <a:r>
              <a:rPr lang="zh-CN" altLang="en-US" dirty="0" smtClean="0"/>
              <a:t>实际上缓存或窗口中的字节数都是非常大的。</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123426336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95</a:t>
            </a:fld>
            <a:endParaRPr lang="en-US" altLang="zh-CN"/>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grpSp>
        <p:nvGrpSpPr>
          <p:cNvPr id="34" name="组合 33"/>
          <p:cNvGrpSpPr/>
          <p:nvPr/>
        </p:nvGrpSpPr>
        <p:grpSpPr>
          <a:xfrm>
            <a:off x="1212754" y="1716100"/>
            <a:ext cx="6815630" cy="3218994"/>
            <a:chOff x="133350" y="2047073"/>
            <a:chExt cx="8695530" cy="4106863"/>
          </a:xfrm>
        </p:grpSpPr>
        <p:sp>
          <p:nvSpPr>
            <p:cNvPr id="7" name="Line 5"/>
            <p:cNvSpPr>
              <a:spLocks noChangeShapeType="1"/>
            </p:cNvSpPr>
            <p:nvPr/>
          </p:nvSpPr>
          <p:spPr bwMode="auto">
            <a:xfrm flipV="1">
              <a:off x="1844675" y="3716338"/>
              <a:ext cx="5235575"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 name="Text Box 6"/>
            <p:cNvSpPr txBox="1">
              <a:spLocks noChangeArrowheads="1"/>
            </p:cNvSpPr>
            <p:nvPr/>
          </p:nvSpPr>
          <p:spPr bwMode="auto">
            <a:xfrm>
              <a:off x="1095497" y="5486400"/>
              <a:ext cx="1380883" cy="66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最后被确认</a:t>
              </a:r>
            </a:p>
            <a:p>
              <a:pPr algn="ctr" eaLnBrk="1" hangingPunct="1">
                <a:spcBef>
                  <a:spcPct val="0"/>
                </a:spcBef>
                <a:buClrTx/>
                <a:buSzTx/>
                <a:buFontTx/>
                <a:buNone/>
              </a:pPr>
              <a:r>
                <a:rPr lang="zh-CN" altLang="en-US" sz="1400">
                  <a:solidFill>
                    <a:schemeClr val="tx1"/>
                  </a:solidFill>
                  <a:latin typeface="+mj-ea"/>
                  <a:ea typeface="+mj-ea"/>
                </a:rPr>
                <a:t>的字节</a:t>
              </a:r>
            </a:p>
          </p:txBody>
        </p:sp>
        <p:sp>
          <p:nvSpPr>
            <p:cNvPr id="9" name="Rectangle 7"/>
            <p:cNvSpPr>
              <a:spLocks noChangeArrowheads="1"/>
            </p:cNvSpPr>
            <p:nvPr/>
          </p:nvSpPr>
          <p:spPr bwMode="auto">
            <a:xfrm>
              <a:off x="4786313" y="4527550"/>
              <a:ext cx="1611312" cy="53498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0" name="Oval 8"/>
            <p:cNvSpPr>
              <a:spLocks noChangeArrowheads="1"/>
            </p:cNvSpPr>
            <p:nvPr/>
          </p:nvSpPr>
          <p:spPr bwMode="auto">
            <a:xfrm>
              <a:off x="2838914" y="2047073"/>
              <a:ext cx="2552700" cy="754063"/>
            </a:xfrm>
            <a:prstGeom prst="ellipse">
              <a:avLst/>
            </a:prstGeom>
            <a:solidFill>
              <a:srgbClr val="FFFF99"/>
            </a:solidFill>
            <a:ln w="9525">
              <a:solidFill>
                <a:schemeClr val="tx1"/>
              </a:solidFill>
              <a:round/>
              <a:headEnd/>
              <a:tailEnd/>
            </a:ln>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发送应用程序</a:t>
              </a:r>
            </a:p>
          </p:txBody>
        </p:sp>
        <p:sp>
          <p:nvSpPr>
            <p:cNvPr id="11" name="Line 9"/>
            <p:cNvSpPr>
              <a:spLocks noChangeShapeType="1"/>
            </p:cNvSpPr>
            <p:nvPr/>
          </p:nvSpPr>
          <p:spPr bwMode="auto">
            <a:xfrm>
              <a:off x="230981" y="3069560"/>
              <a:ext cx="8597899" cy="317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2" name="Rectangle 30"/>
            <p:cNvSpPr>
              <a:spLocks noChangeArrowheads="1"/>
            </p:cNvSpPr>
            <p:nvPr/>
          </p:nvSpPr>
          <p:spPr bwMode="auto">
            <a:xfrm>
              <a:off x="1831975" y="4314825"/>
              <a:ext cx="3627438" cy="962025"/>
            </a:xfrm>
            <a:prstGeom prst="rect">
              <a:avLst/>
            </a:prstGeom>
            <a:solidFill>
              <a:srgbClr val="99CCFF"/>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3" name="Line 10"/>
            <p:cNvSpPr>
              <a:spLocks noChangeShapeType="1"/>
            </p:cNvSpPr>
            <p:nvPr/>
          </p:nvSpPr>
          <p:spPr bwMode="auto">
            <a:xfrm>
              <a:off x="222250" y="4527550"/>
              <a:ext cx="751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4" name="Line 11"/>
            <p:cNvSpPr>
              <a:spLocks noChangeShapeType="1"/>
            </p:cNvSpPr>
            <p:nvPr/>
          </p:nvSpPr>
          <p:spPr bwMode="auto">
            <a:xfrm>
              <a:off x="222250" y="5062538"/>
              <a:ext cx="751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5" name="Line 12"/>
            <p:cNvSpPr>
              <a:spLocks noChangeShapeType="1"/>
            </p:cNvSpPr>
            <p:nvPr/>
          </p:nvSpPr>
          <p:spPr bwMode="auto">
            <a:xfrm>
              <a:off x="1831975" y="4527550"/>
              <a:ext cx="0" cy="534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6" name="Line 13"/>
            <p:cNvSpPr>
              <a:spLocks noChangeShapeType="1"/>
            </p:cNvSpPr>
            <p:nvPr/>
          </p:nvSpPr>
          <p:spPr bwMode="auto">
            <a:xfrm flipH="1">
              <a:off x="6397625" y="4527550"/>
              <a:ext cx="0" cy="534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7" name="Text Box 14"/>
            <p:cNvSpPr txBox="1">
              <a:spLocks noChangeArrowheads="1"/>
            </p:cNvSpPr>
            <p:nvPr/>
          </p:nvSpPr>
          <p:spPr bwMode="auto">
            <a:xfrm>
              <a:off x="3434886" y="3478231"/>
              <a:ext cx="1151826" cy="39266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发送缓存</a:t>
              </a:r>
            </a:p>
          </p:txBody>
        </p:sp>
        <p:sp>
          <p:nvSpPr>
            <p:cNvPr id="18" name="Text Box 16"/>
            <p:cNvSpPr txBox="1">
              <a:spLocks noChangeArrowheads="1"/>
            </p:cNvSpPr>
            <p:nvPr/>
          </p:nvSpPr>
          <p:spPr bwMode="auto">
            <a:xfrm>
              <a:off x="4163568" y="5486400"/>
              <a:ext cx="1151827" cy="66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最后发送</a:t>
              </a:r>
            </a:p>
            <a:p>
              <a:pPr algn="ctr" eaLnBrk="1" hangingPunct="1">
                <a:spcBef>
                  <a:spcPct val="0"/>
                </a:spcBef>
                <a:buClrTx/>
                <a:buSzTx/>
                <a:buFontTx/>
                <a:buNone/>
              </a:pPr>
              <a:r>
                <a:rPr lang="zh-CN" altLang="en-US" sz="1400">
                  <a:solidFill>
                    <a:schemeClr val="tx1"/>
                  </a:solidFill>
                  <a:latin typeface="+mj-ea"/>
                  <a:ea typeface="+mj-ea"/>
                </a:rPr>
                <a:t>的字节</a:t>
              </a:r>
            </a:p>
          </p:txBody>
        </p:sp>
        <p:sp>
          <p:nvSpPr>
            <p:cNvPr id="19" name="Line 17"/>
            <p:cNvSpPr>
              <a:spLocks noChangeShapeType="1"/>
            </p:cNvSpPr>
            <p:nvPr/>
          </p:nvSpPr>
          <p:spPr bwMode="auto">
            <a:xfrm>
              <a:off x="4786313" y="4527550"/>
              <a:ext cx="0" cy="534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0" name="Text Box 18"/>
            <p:cNvSpPr txBox="1">
              <a:spLocks noChangeArrowheads="1"/>
            </p:cNvSpPr>
            <p:nvPr/>
          </p:nvSpPr>
          <p:spPr bwMode="auto">
            <a:xfrm>
              <a:off x="2733229" y="3922156"/>
              <a:ext cx="1151826" cy="39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发送窗口</a:t>
              </a:r>
            </a:p>
          </p:txBody>
        </p:sp>
        <p:sp>
          <p:nvSpPr>
            <p:cNvPr id="21" name="Rectangle 19"/>
            <p:cNvSpPr>
              <a:spLocks noChangeArrowheads="1"/>
            </p:cNvSpPr>
            <p:nvPr/>
          </p:nvSpPr>
          <p:spPr bwMode="auto">
            <a:xfrm>
              <a:off x="1831975" y="4527550"/>
              <a:ext cx="2954338" cy="534988"/>
            </a:xfrm>
            <a:prstGeom prst="rect">
              <a:avLst/>
            </a:prstGeom>
            <a:solidFill>
              <a:srgbClr val="FF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22" name="Text Box 22"/>
            <p:cNvSpPr txBox="1">
              <a:spLocks noChangeArrowheads="1"/>
            </p:cNvSpPr>
            <p:nvPr/>
          </p:nvSpPr>
          <p:spPr bwMode="auto">
            <a:xfrm>
              <a:off x="2847758" y="4599501"/>
              <a:ext cx="922770" cy="39266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zh-CN" altLang="en-US" sz="1400" b="1" dirty="0">
                  <a:solidFill>
                    <a:schemeClr val="bg1"/>
                  </a:solidFill>
                  <a:latin typeface="+mj-ea"/>
                  <a:ea typeface="+mj-ea"/>
                </a:rPr>
                <a:t>已发送</a:t>
              </a:r>
            </a:p>
          </p:txBody>
        </p:sp>
        <p:grpSp>
          <p:nvGrpSpPr>
            <p:cNvPr id="23" name="Group 35"/>
            <p:cNvGrpSpPr>
              <a:grpSpLocks/>
            </p:cNvGrpSpPr>
            <p:nvPr/>
          </p:nvGrpSpPr>
          <p:grpSpPr bwMode="auto">
            <a:xfrm>
              <a:off x="1831975" y="5062538"/>
              <a:ext cx="2954338" cy="500062"/>
              <a:chOff x="1154" y="3189"/>
              <a:chExt cx="1861" cy="270"/>
            </a:xfrm>
          </p:grpSpPr>
          <p:sp>
            <p:nvSpPr>
              <p:cNvPr id="24" name="Line 15"/>
              <p:cNvSpPr>
                <a:spLocks noChangeShapeType="1"/>
              </p:cNvSpPr>
              <p:nvPr/>
            </p:nvSpPr>
            <p:spPr bwMode="auto">
              <a:xfrm flipV="1">
                <a:off x="1154" y="3189"/>
                <a:ext cx="0" cy="270"/>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5" name="Line 23"/>
              <p:cNvSpPr>
                <a:spLocks noChangeShapeType="1"/>
              </p:cNvSpPr>
              <p:nvPr/>
            </p:nvSpPr>
            <p:spPr bwMode="auto">
              <a:xfrm flipV="1">
                <a:off x="3015" y="3189"/>
                <a:ext cx="0" cy="270"/>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26" name="Line 24"/>
            <p:cNvSpPr>
              <a:spLocks noChangeShapeType="1"/>
            </p:cNvSpPr>
            <p:nvPr/>
          </p:nvSpPr>
          <p:spPr bwMode="auto">
            <a:xfrm>
              <a:off x="1831975" y="3459163"/>
              <a:ext cx="0" cy="855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7" name="Line 25"/>
            <p:cNvSpPr>
              <a:spLocks noChangeShapeType="1"/>
            </p:cNvSpPr>
            <p:nvPr/>
          </p:nvSpPr>
          <p:spPr bwMode="auto">
            <a:xfrm>
              <a:off x="7069138" y="3459163"/>
              <a:ext cx="0" cy="1603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8" name="Freeform 26"/>
            <p:cNvSpPr>
              <a:spLocks/>
            </p:cNvSpPr>
            <p:nvPr/>
          </p:nvSpPr>
          <p:spPr bwMode="auto">
            <a:xfrm>
              <a:off x="4165600" y="2813050"/>
              <a:ext cx="2232025" cy="1714500"/>
            </a:xfrm>
            <a:custGeom>
              <a:avLst/>
              <a:gdLst>
                <a:gd name="T0" fmla="*/ 0 w 754"/>
                <a:gd name="T1" fmla="*/ 0 h 727"/>
                <a:gd name="T2" fmla="*/ 595888510 w 754"/>
                <a:gd name="T3" fmla="*/ 934362409 h 727"/>
                <a:gd name="T4" fmla="*/ 2147483647 w 754"/>
                <a:gd name="T5" fmla="*/ 1401543613 h 727"/>
                <a:gd name="T6" fmla="*/ 2147483647 w 754"/>
                <a:gd name="T7" fmla="*/ 1735243799 h 727"/>
                <a:gd name="T8" fmla="*/ 2147483647 w 754"/>
                <a:gd name="T9" fmla="*/ 2147483647 h 727"/>
                <a:gd name="T10" fmla="*/ 2147483647 w 754"/>
                <a:gd name="T11" fmla="*/ 2147483647 h 727"/>
                <a:gd name="T12" fmla="*/ 2147483647 w 754"/>
                <a:gd name="T13" fmla="*/ 2147483647 h 7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4" h="727">
                  <a:moveTo>
                    <a:pt x="0" y="0"/>
                  </a:moveTo>
                  <a:cubicBezTo>
                    <a:pt x="11" y="28"/>
                    <a:pt x="25" y="126"/>
                    <a:pt x="68" y="168"/>
                  </a:cubicBezTo>
                  <a:cubicBezTo>
                    <a:pt x="111" y="210"/>
                    <a:pt x="177" y="228"/>
                    <a:pt x="260" y="252"/>
                  </a:cubicBezTo>
                  <a:cubicBezTo>
                    <a:pt x="343" y="276"/>
                    <a:pt x="494" y="285"/>
                    <a:pt x="568" y="312"/>
                  </a:cubicBezTo>
                  <a:cubicBezTo>
                    <a:pt x="642" y="339"/>
                    <a:pt x="675" y="373"/>
                    <a:pt x="704" y="416"/>
                  </a:cubicBezTo>
                  <a:cubicBezTo>
                    <a:pt x="733" y="459"/>
                    <a:pt x="732" y="520"/>
                    <a:pt x="740" y="572"/>
                  </a:cubicBezTo>
                  <a:cubicBezTo>
                    <a:pt x="748" y="624"/>
                    <a:pt x="751" y="695"/>
                    <a:pt x="754" y="727"/>
                  </a:cubicBezTo>
                </a:path>
              </a:pathLst>
            </a:custGeom>
            <a:noFill/>
            <a:ln w="57150" cmpd="sng">
              <a:solidFill>
                <a:srgbClr val="FF0000"/>
              </a:solidFill>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9" name="Text Box 27"/>
            <p:cNvSpPr txBox="1">
              <a:spLocks noChangeArrowheads="1"/>
            </p:cNvSpPr>
            <p:nvPr/>
          </p:nvSpPr>
          <p:spPr bwMode="auto">
            <a:xfrm>
              <a:off x="581718" y="3262828"/>
              <a:ext cx="649948" cy="39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400" dirty="0">
                  <a:solidFill>
                    <a:schemeClr val="tx1"/>
                  </a:solidFill>
                  <a:latin typeface="+mj-ea"/>
                  <a:ea typeface="+mj-ea"/>
                </a:rPr>
                <a:t>TCP</a:t>
              </a:r>
            </a:p>
          </p:txBody>
        </p:sp>
        <p:sp>
          <p:nvSpPr>
            <p:cNvPr id="30" name="Freeform 28"/>
            <p:cNvSpPr>
              <a:spLocks/>
            </p:cNvSpPr>
            <p:nvPr/>
          </p:nvSpPr>
          <p:spPr bwMode="auto">
            <a:xfrm>
              <a:off x="7681913" y="4459288"/>
              <a:ext cx="130175" cy="636587"/>
            </a:xfrm>
            <a:custGeom>
              <a:avLst/>
              <a:gdLst>
                <a:gd name="T0" fmla="*/ 156904267 w 36"/>
                <a:gd name="T1" fmla="*/ 0 h 286"/>
                <a:gd name="T2" fmla="*/ 470709184 w 36"/>
                <a:gd name="T3" fmla="*/ 426070350 h 286"/>
                <a:gd name="T4" fmla="*/ 104602844 w 36"/>
                <a:gd name="T5" fmla="*/ 505341012 h 286"/>
                <a:gd name="T6" fmla="*/ 366106340 w 36"/>
                <a:gd name="T7" fmla="*/ 683694438 h 286"/>
                <a:gd name="T8" fmla="*/ 0 w 36"/>
                <a:gd name="T9" fmla="*/ 782781653 h 286"/>
                <a:gd name="T10" fmla="*/ 313804917 w 36"/>
                <a:gd name="T11" fmla="*/ 1040405741 h 286"/>
                <a:gd name="T12" fmla="*/ 104602844 w 36"/>
                <a:gd name="T13" fmla="*/ 1179126061 h 286"/>
                <a:gd name="T14" fmla="*/ 418407762 w 36"/>
                <a:gd name="T15" fmla="*/ 1416933596 h 2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286">
                  <a:moveTo>
                    <a:pt x="12" y="0"/>
                  </a:moveTo>
                  <a:lnTo>
                    <a:pt x="36" y="86"/>
                  </a:lnTo>
                  <a:lnTo>
                    <a:pt x="8" y="102"/>
                  </a:lnTo>
                  <a:lnTo>
                    <a:pt x="28" y="138"/>
                  </a:lnTo>
                  <a:lnTo>
                    <a:pt x="0" y="158"/>
                  </a:lnTo>
                  <a:lnTo>
                    <a:pt x="24" y="210"/>
                  </a:lnTo>
                  <a:lnTo>
                    <a:pt x="8" y="238"/>
                  </a:lnTo>
                  <a:lnTo>
                    <a:pt x="32" y="286"/>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1" name="Freeform 29"/>
            <p:cNvSpPr>
              <a:spLocks/>
            </p:cNvSpPr>
            <p:nvPr/>
          </p:nvSpPr>
          <p:spPr bwMode="auto">
            <a:xfrm>
              <a:off x="133350" y="4483100"/>
              <a:ext cx="195263" cy="646113"/>
            </a:xfrm>
            <a:custGeom>
              <a:avLst/>
              <a:gdLst>
                <a:gd name="T0" fmla="*/ 122539367 w 66"/>
                <a:gd name="T1" fmla="*/ 0 h 274"/>
                <a:gd name="T2" fmla="*/ 577691503 w 66"/>
                <a:gd name="T3" fmla="*/ 255785290 h 274"/>
                <a:gd name="T4" fmla="*/ 52516871 w 66"/>
                <a:gd name="T5" fmla="*/ 467083105 h 274"/>
                <a:gd name="T6" fmla="*/ 472657760 w 66"/>
                <a:gd name="T7" fmla="*/ 756230463 h 274"/>
                <a:gd name="T8" fmla="*/ 0 w 66"/>
                <a:gd name="T9" fmla="*/ 989774374 h 274"/>
                <a:gd name="T10" fmla="*/ 472657760 w 66"/>
                <a:gd name="T11" fmla="*/ 1189951500 h 274"/>
                <a:gd name="T12" fmla="*/ 105033743 w 66"/>
                <a:gd name="T13" fmla="*/ 1523583974 h 2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274">
                  <a:moveTo>
                    <a:pt x="14" y="0"/>
                  </a:moveTo>
                  <a:lnTo>
                    <a:pt x="66" y="46"/>
                  </a:lnTo>
                  <a:lnTo>
                    <a:pt x="6" y="84"/>
                  </a:lnTo>
                  <a:lnTo>
                    <a:pt x="54" y="136"/>
                  </a:lnTo>
                  <a:lnTo>
                    <a:pt x="0" y="178"/>
                  </a:lnTo>
                  <a:lnTo>
                    <a:pt x="54" y="214"/>
                  </a:lnTo>
                  <a:lnTo>
                    <a:pt x="12" y="274"/>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2" name="Line 31"/>
            <p:cNvSpPr>
              <a:spLocks noChangeShapeType="1"/>
            </p:cNvSpPr>
            <p:nvPr/>
          </p:nvSpPr>
          <p:spPr bwMode="auto">
            <a:xfrm>
              <a:off x="6264275" y="5516563"/>
              <a:ext cx="1343025" cy="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3" name="Text Box 32"/>
            <p:cNvSpPr txBox="1">
              <a:spLocks noChangeArrowheads="1"/>
            </p:cNvSpPr>
            <p:nvPr/>
          </p:nvSpPr>
          <p:spPr bwMode="auto">
            <a:xfrm>
              <a:off x="6366225" y="5701856"/>
              <a:ext cx="1151827" cy="39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序号增大</a:t>
              </a:r>
            </a:p>
          </p:txBody>
        </p:sp>
      </p:grpSp>
    </p:spTree>
    <p:extLst>
      <p:ext uri="{BB962C8B-B14F-4D97-AF65-F5344CB8AC3E}">
        <p14:creationId xmlns:p14="http://schemas.microsoft.com/office/powerpoint/2010/main" val="401118310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96</a:t>
            </a:fld>
            <a:endParaRPr lang="en-US" altLang="zh-CN"/>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grpSp>
        <p:nvGrpSpPr>
          <p:cNvPr id="5" name="组合 4"/>
          <p:cNvGrpSpPr/>
          <p:nvPr/>
        </p:nvGrpSpPr>
        <p:grpSpPr>
          <a:xfrm>
            <a:off x="1217655" y="1645518"/>
            <a:ext cx="6922292" cy="3444230"/>
            <a:chOff x="113279" y="1979613"/>
            <a:chExt cx="8897371" cy="4426944"/>
          </a:xfrm>
        </p:grpSpPr>
        <p:sp>
          <p:nvSpPr>
            <p:cNvPr id="35" name="Rectangle 20"/>
            <p:cNvSpPr>
              <a:spLocks noChangeArrowheads="1"/>
            </p:cNvSpPr>
            <p:nvPr/>
          </p:nvSpPr>
          <p:spPr bwMode="auto">
            <a:xfrm>
              <a:off x="4181475" y="4360863"/>
              <a:ext cx="3659188" cy="1016000"/>
            </a:xfrm>
            <a:prstGeom prst="rect">
              <a:avLst/>
            </a:prstGeom>
            <a:solidFill>
              <a:srgbClr val="99CCFF"/>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36" name="Oval 5"/>
            <p:cNvSpPr>
              <a:spLocks noChangeArrowheads="1"/>
            </p:cNvSpPr>
            <p:nvPr/>
          </p:nvSpPr>
          <p:spPr bwMode="auto">
            <a:xfrm>
              <a:off x="3776663" y="1979613"/>
              <a:ext cx="2573337" cy="796925"/>
            </a:xfrm>
            <a:prstGeom prst="ellipse">
              <a:avLst/>
            </a:prstGeom>
            <a:solidFill>
              <a:srgbClr val="FFFF99"/>
            </a:solidFill>
            <a:ln w="9525">
              <a:solidFill>
                <a:schemeClr val="tx1"/>
              </a:solidFill>
              <a:round/>
              <a:headEnd/>
              <a:tailEnd/>
            </a:ln>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接收应用程序</a:t>
              </a:r>
            </a:p>
          </p:txBody>
        </p:sp>
        <p:sp>
          <p:nvSpPr>
            <p:cNvPr id="37" name="Line 6"/>
            <p:cNvSpPr>
              <a:spLocks noChangeShapeType="1"/>
            </p:cNvSpPr>
            <p:nvPr/>
          </p:nvSpPr>
          <p:spPr bwMode="auto">
            <a:xfrm>
              <a:off x="113279" y="3117850"/>
              <a:ext cx="840524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8" name="Line 7"/>
            <p:cNvSpPr>
              <a:spLocks noChangeShapeType="1"/>
            </p:cNvSpPr>
            <p:nvPr/>
          </p:nvSpPr>
          <p:spPr bwMode="auto">
            <a:xfrm>
              <a:off x="1339850" y="4584700"/>
              <a:ext cx="7583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9" name="Line 8"/>
            <p:cNvSpPr>
              <a:spLocks noChangeShapeType="1"/>
            </p:cNvSpPr>
            <p:nvPr/>
          </p:nvSpPr>
          <p:spPr bwMode="auto">
            <a:xfrm>
              <a:off x="1339850" y="5151438"/>
              <a:ext cx="7583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0" name="Rectangle 9"/>
            <p:cNvSpPr>
              <a:spLocks noChangeArrowheads="1"/>
            </p:cNvSpPr>
            <p:nvPr/>
          </p:nvSpPr>
          <p:spPr bwMode="auto">
            <a:xfrm>
              <a:off x="2557463" y="4584700"/>
              <a:ext cx="1624012" cy="566738"/>
            </a:xfrm>
            <a:prstGeom prst="rect">
              <a:avLst/>
            </a:prstGeom>
            <a:solidFill>
              <a:srgbClr val="FF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41" name="Rectangle 10"/>
            <p:cNvSpPr>
              <a:spLocks noChangeArrowheads="1"/>
            </p:cNvSpPr>
            <p:nvPr/>
          </p:nvSpPr>
          <p:spPr bwMode="auto">
            <a:xfrm>
              <a:off x="5265738" y="4584700"/>
              <a:ext cx="271462" cy="566738"/>
            </a:xfrm>
            <a:prstGeom prst="rect">
              <a:avLst/>
            </a:prstGeom>
            <a:solidFill>
              <a:srgbClr val="FF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42" name="Text Box 13"/>
            <p:cNvSpPr txBox="1">
              <a:spLocks noChangeArrowheads="1"/>
            </p:cNvSpPr>
            <p:nvPr/>
          </p:nvSpPr>
          <p:spPr bwMode="auto">
            <a:xfrm>
              <a:off x="2904647" y="4670271"/>
              <a:ext cx="929641" cy="39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b="1" dirty="0">
                  <a:solidFill>
                    <a:schemeClr val="bg1"/>
                  </a:solidFill>
                  <a:latin typeface="+mj-ea"/>
                  <a:ea typeface="+mj-ea"/>
                </a:rPr>
                <a:t>已收到</a:t>
              </a:r>
            </a:p>
          </p:txBody>
        </p:sp>
        <p:sp>
          <p:nvSpPr>
            <p:cNvPr id="43" name="Text Box 14"/>
            <p:cNvSpPr txBox="1">
              <a:spLocks noChangeArrowheads="1"/>
            </p:cNvSpPr>
            <p:nvPr/>
          </p:nvSpPr>
          <p:spPr bwMode="auto">
            <a:xfrm>
              <a:off x="5329238" y="3908425"/>
              <a:ext cx="1160403" cy="39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接收窗口</a:t>
              </a:r>
            </a:p>
          </p:txBody>
        </p:sp>
        <p:sp>
          <p:nvSpPr>
            <p:cNvPr id="44" name="Line 15"/>
            <p:cNvSpPr>
              <a:spLocks noChangeShapeType="1"/>
            </p:cNvSpPr>
            <p:nvPr/>
          </p:nvSpPr>
          <p:spPr bwMode="auto">
            <a:xfrm>
              <a:off x="2557463" y="3457575"/>
              <a:ext cx="0" cy="1127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5" name="Text Box 16"/>
            <p:cNvSpPr txBox="1">
              <a:spLocks noChangeArrowheads="1"/>
            </p:cNvSpPr>
            <p:nvPr/>
          </p:nvSpPr>
          <p:spPr bwMode="auto">
            <a:xfrm>
              <a:off x="134577" y="3259778"/>
              <a:ext cx="712889" cy="43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600" dirty="0">
                  <a:solidFill>
                    <a:schemeClr val="tx1"/>
                  </a:solidFill>
                  <a:latin typeface="+mj-ea"/>
                  <a:ea typeface="+mj-ea"/>
                </a:rPr>
                <a:t>TCP</a:t>
              </a:r>
            </a:p>
          </p:txBody>
        </p:sp>
        <p:sp>
          <p:nvSpPr>
            <p:cNvPr id="46" name="Line 17"/>
            <p:cNvSpPr>
              <a:spLocks noChangeShapeType="1"/>
            </p:cNvSpPr>
            <p:nvPr/>
          </p:nvSpPr>
          <p:spPr bwMode="auto">
            <a:xfrm flipV="1">
              <a:off x="2557463" y="3729038"/>
              <a:ext cx="5283200"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7" name="Text Box 18"/>
            <p:cNvSpPr txBox="1">
              <a:spLocks noChangeArrowheads="1"/>
            </p:cNvSpPr>
            <p:nvPr/>
          </p:nvSpPr>
          <p:spPr bwMode="auto">
            <a:xfrm>
              <a:off x="4321175" y="3476625"/>
              <a:ext cx="1160403" cy="3955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接收缓存</a:t>
              </a:r>
            </a:p>
          </p:txBody>
        </p:sp>
        <p:sp>
          <p:nvSpPr>
            <p:cNvPr id="48" name="Line 19"/>
            <p:cNvSpPr>
              <a:spLocks noChangeShapeType="1"/>
            </p:cNvSpPr>
            <p:nvPr/>
          </p:nvSpPr>
          <p:spPr bwMode="auto">
            <a:xfrm flipH="1">
              <a:off x="7840663" y="3457575"/>
              <a:ext cx="0" cy="9032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9" name="Freeform 21"/>
            <p:cNvSpPr>
              <a:spLocks/>
            </p:cNvSpPr>
            <p:nvPr/>
          </p:nvSpPr>
          <p:spPr bwMode="auto">
            <a:xfrm flipH="1">
              <a:off x="2557463" y="2779713"/>
              <a:ext cx="2251075" cy="1811337"/>
            </a:xfrm>
            <a:custGeom>
              <a:avLst/>
              <a:gdLst>
                <a:gd name="T0" fmla="*/ 0 w 754"/>
                <a:gd name="T1" fmla="*/ 0 h 727"/>
                <a:gd name="T2" fmla="*/ 606103437 w 754"/>
                <a:gd name="T3" fmla="*/ 1042891604 h 727"/>
                <a:gd name="T4" fmla="*/ 2147483647 w 754"/>
                <a:gd name="T5" fmla="*/ 1564337406 h 727"/>
                <a:gd name="T6" fmla="*/ 2147483647 w 754"/>
                <a:gd name="T7" fmla="*/ 1936797625 h 727"/>
                <a:gd name="T8" fmla="*/ 2147483647 w 754"/>
                <a:gd name="T9" fmla="*/ 2147483647 h 727"/>
                <a:gd name="T10" fmla="*/ 2147483647 w 754"/>
                <a:gd name="T11" fmla="*/ 2147483647 h 727"/>
                <a:gd name="T12" fmla="*/ 2147483647 w 754"/>
                <a:gd name="T13" fmla="*/ 2147483647 h 7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4" h="727">
                  <a:moveTo>
                    <a:pt x="0" y="0"/>
                  </a:moveTo>
                  <a:cubicBezTo>
                    <a:pt x="11" y="28"/>
                    <a:pt x="25" y="126"/>
                    <a:pt x="68" y="168"/>
                  </a:cubicBezTo>
                  <a:cubicBezTo>
                    <a:pt x="111" y="210"/>
                    <a:pt x="177" y="228"/>
                    <a:pt x="260" y="252"/>
                  </a:cubicBezTo>
                  <a:cubicBezTo>
                    <a:pt x="343" y="276"/>
                    <a:pt x="494" y="285"/>
                    <a:pt x="568" y="312"/>
                  </a:cubicBezTo>
                  <a:cubicBezTo>
                    <a:pt x="642" y="339"/>
                    <a:pt x="675" y="373"/>
                    <a:pt x="704" y="416"/>
                  </a:cubicBezTo>
                  <a:cubicBezTo>
                    <a:pt x="733" y="459"/>
                    <a:pt x="732" y="520"/>
                    <a:pt x="740" y="572"/>
                  </a:cubicBezTo>
                  <a:cubicBezTo>
                    <a:pt x="748" y="624"/>
                    <a:pt x="751" y="695"/>
                    <a:pt x="754" y="727"/>
                  </a:cubicBezTo>
                </a:path>
              </a:pathLst>
            </a:custGeom>
            <a:noFill/>
            <a:ln w="38100" cmpd="sng">
              <a:solidFill>
                <a:srgbClr val="FF0000"/>
              </a:solidFill>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0" name="Text Box 22"/>
            <p:cNvSpPr txBox="1">
              <a:spLocks noChangeArrowheads="1"/>
            </p:cNvSpPr>
            <p:nvPr/>
          </p:nvSpPr>
          <p:spPr bwMode="auto">
            <a:xfrm>
              <a:off x="1077655" y="3686174"/>
              <a:ext cx="1391165" cy="67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下一个读取</a:t>
              </a:r>
            </a:p>
            <a:p>
              <a:pPr algn="ctr" eaLnBrk="1" hangingPunct="1">
                <a:spcBef>
                  <a:spcPct val="0"/>
                </a:spcBef>
                <a:buClrTx/>
                <a:buSzTx/>
                <a:buFontTx/>
                <a:buNone/>
              </a:pPr>
              <a:r>
                <a:rPr lang="zh-CN" altLang="en-US" sz="1400">
                  <a:solidFill>
                    <a:schemeClr val="tx1"/>
                  </a:solidFill>
                  <a:latin typeface="+mj-ea"/>
                  <a:ea typeface="+mj-ea"/>
                </a:rPr>
                <a:t>的字节</a:t>
              </a:r>
            </a:p>
          </p:txBody>
        </p:sp>
        <p:sp>
          <p:nvSpPr>
            <p:cNvPr id="51" name="Line 23"/>
            <p:cNvSpPr>
              <a:spLocks noChangeShapeType="1"/>
            </p:cNvSpPr>
            <p:nvPr/>
          </p:nvSpPr>
          <p:spPr bwMode="auto">
            <a:xfrm>
              <a:off x="7179916" y="5774305"/>
              <a:ext cx="1355725" cy="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2" name="Text Box 24"/>
            <p:cNvSpPr txBox="1">
              <a:spLocks noChangeArrowheads="1"/>
            </p:cNvSpPr>
            <p:nvPr/>
          </p:nvSpPr>
          <p:spPr bwMode="auto">
            <a:xfrm>
              <a:off x="7247761" y="5872507"/>
              <a:ext cx="1160402" cy="39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序号增大</a:t>
              </a:r>
            </a:p>
          </p:txBody>
        </p:sp>
        <p:sp>
          <p:nvSpPr>
            <p:cNvPr id="53" name="Text Box 25"/>
            <p:cNvSpPr txBox="1">
              <a:spLocks noChangeArrowheads="1"/>
            </p:cNvSpPr>
            <p:nvPr/>
          </p:nvSpPr>
          <p:spPr bwMode="auto">
            <a:xfrm>
              <a:off x="3095299" y="5734051"/>
              <a:ext cx="2083451" cy="67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下一个期望收到的</a:t>
              </a:r>
            </a:p>
            <a:p>
              <a:pPr algn="ctr" eaLnBrk="1" hangingPunct="1">
                <a:spcBef>
                  <a:spcPct val="0"/>
                </a:spcBef>
                <a:buClrTx/>
                <a:buSzTx/>
                <a:buFontTx/>
                <a:buNone/>
              </a:pPr>
              <a:r>
                <a:rPr lang="zh-CN" altLang="en-US" sz="1400">
                  <a:solidFill>
                    <a:schemeClr val="tx1"/>
                  </a:solidFill>
                  <a:latin typeface="+mj-ea"/>
                  <a:ea typeface="+mj-ea"/>
                </a:rPr>
                <a:t>字节（确认号）</a:t>
              </a:r>
            </a:p>
          </p:txBody>
        </p:sp>
        <p:sp>
          <p:nvSpPr>
            <p:cNvPr id="54" name="Line 26"/>
            <p:cNvSpPr>
              <a:spLocks noChangeShapeType="1"/>
            </p:cNvSpPr>
            <p:nvPr/>
          </p:nvSpPr>
          <p:spPr bwMode="auto">
            <a:xfrm flipV="1">
              <a:off x="4178300" y="5151438"/>
              <a:ext cx="3175" cy="62230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5" name="Freeform 27"/>
            <p:cNvSpPr>
              <a:spLocks/>
            </p:cNvSpPr>
            <p:nvPr/>
          </p:nvSpPr>
          <p:spPr bwMode="auto">
            <a:xfrm>
              <a:off x="8878888" y="4513263"/>
              <a:ext cx="131762" cy="673100"/>
            </a:xfrm>
            <a:custGeom>
              <a:avLst/>
              <a:gdLst>
                <a:gd name="T0" fmla="*/ 160753300 w 36"/>
                <a:gd name="T1" fmla="*/ 0 h 286"/>
                <a:gd name="T2" fmla="*/ 482256240 w 36"/>
                <a:gd name="T3" fmla="*/ 476350046 h 286"/>
                <a:gd name="T4" fmla="*/ 107166427 w 36"/>
                <a:gd name="T5" fmla="*/ 564973310 h 286"/>
                <a:gd name="T6" fmla="*/ 375089813 w 36"/>
                <a:gd name="T7" fmla="*/ 764375655 h 286"/>
                <a:gd name="T8" fmla="*/ 0 w 36"/>
                <a:gd name="T9" fmla="*/ 875152382 h 286"/>
                <a:gd name="T10" fmla="*/ 321502940 w 36"/>
                <a:gd name="T11" fmla="*/ 1163177991 h 286"/>
                <a:gd name="T12" fmla="*/ 107166427 w 36"/>
                <a:gd name="T13" fmla="*/ 1318268703 h 286"/>
                <a:gd name="T14" fmla="*/ 428673027 w 36"/>
                <a:gd name="T15" fmla="*/ 1584138497 h 2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286">
                  <a:moveTo>
                    <a:pt x="12" y="0"/>
                  </a:moveTo>
                  <a:lnTo>
                    <a:pt x="36" y="86"/>
                  </a:lnTo>
                  <a:lnTo>
                    <a:pt x="8" y="102"/>
                  </a:lnTo>
                  <a:lnTo>
                    <a:pt x="28" y="138"/>
                  </a:lnTo>
                  <a:lnTo>
                    <a:pt x="0" y="158"/>
                  </a:lnTo>
                  <a:lnTo>
                    <a:pt x="24" y="210"/>
                  </a:lnTo>
                  <a:lnTo>
                    <a:pt x="8" y="238"/>
                  </a:lnTo>
                  <a:lnTo>
                    <a:pt x="32" y="286"/>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6" name="Freeform 28"/>
            <p:cNvSpPr>
              <a:spLocks/>
            </p:cNvSpPr>
            <p:nvPr/>
          </p:nvSpPr>
          <p:spPr bwMode="auto">
            <a:xfrm>
              <a:off x="1276350" y="4538663"/>
              <a:ext cx="196850" cy="682625"/>
            </a:xfrm>
            <a:custGeom>
              <a:avLst/>
              <a:gdLst>
                <a:gd name="T0" fmla="*/ 124540433 w 66"/>
                <a:gd name="T1" fmla="*/ 0 h 274"/>
                <a:gd name="T2" fmla="*/ 587120038 w 66"/>
                <a:gd name="T3" fmla="*/ 285509152 h 274"/>
                <a:gd name="T4" fmla="*/ 53373193 w 66"/>
                <a:gd name="T5" fmla="*/ 521366055 h 274"/>
                <a:gd name="T6" fmla="*/ 480370669 w 66"/>
                <a:gd name="T7" fmla="*/ 844115639 h 274"/>
                <a:gd name="T8" fmla="*/ 0 w 66"/>
                <a:gd name="T9" fmla="*/ 1104798667 h 274"/>
                <a:gd name="T10" fmla="*/ 480370669 w 66"/>
                <a:gd name="T11" fmla="*/ 1328241261 h 274"/>
                <a:gd name="T12" fmla="*/ 106749369 w 66"/>
                <a:gd name="T13" fmla="*/ 1700645586 h 2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274">
                  <a:moveTo>
                    <a:pt x="14" y="0"/>
                  </a:moveTo>
                  <a:lnTo>
                    <a:pt x="66" y="46"/>
                  </a:lnTo>
                  <a:lnTo>
                    <a:pt x="6" y="84"/>
                  </a:lnTo>
                  <a:lnTo>
                    <a:pt x="54" y="136"/>
                  </a:lnTo>
                  <a:lnTo>
                    <a:pt x="0" y="178"/>
                  </a:lnTo>
                  <a:lnTo>
                    <a:pt x="54" y="214"/>
                  </a:lnTo>
                  <a:lnTo>
                    <a:pt x="12" y="274"/>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Tree>
    <p:extLst>
      <p:ext uri="{BB962C8B-B14F-4D97-AF65-F5344CB8AC3E}">
        <p14:creationId xmlns:p14="http://schemas.microsoft.com/office/powerpoint/2010/main" val="416013951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97</a:t>
            </a:fld>
            <a:endParaRPr lang="en-US" altLang="zh-CN"/>
          </a:p>
        </p:txBody>
      </p:sp>
      <p:sp>
        <p:nvSpPr>
          <p:cNvPr id="5" name="内容占位符 4"/>
          <p:cNvSpPr>
            <a:spLocks noGrp="1"/>
          </p:cNvSpPr>
          <p:nvPr>
            <p:ph idx="1"/>
          </p:nvPr>
        </p:nvSpPr>
        <p:spPr/>
        <p:txBody>
          <a:bodyPr/>
          <a:lstStyle/>
          <a:p>
            <a:r>
              <a:rPr lang="zh-CN" altLang="en-US" dirty="0" smtClean="0"/>
              <a:t>发送缓存用来暂存：</a:t>
            </a:r>
            <a:endParaRPr lang="en-US" altLang="zh-CN" dirty="0" smtClean="0"/>
          </a:p>
          <a:p>
            <a:pPr lvl="1"/>
            <a:r>
              <a:rPr lang="zh-CN" altLang="en-US" dirty="0"/>
              <a:t>发送</a:t>
            </a:r>
            <a:r>
              <a:rPr lang="zh-CN" altLang="en-US" dirty="0" smtClean="0"/>
              <a:t>应用程序传送给发送方</a:t>
            </a:r>
            <a:r>
              <a:rPr lang="en-US" altLang="zh-CN" dirty="0" smtClean="0"/>
              <a:t>TCP</a:t>
            </a:r>
            <a:r>
              <a:rPr lang="zh-CN" altLang="en-US" dirty="0" smtClean="0"/>
              <a:t>准备发送的数据；</a:t>
            </a:r>
            <a:endParaRPr lang="en-US" altLang="zh-CN" dirty="0" smtClean="0"/>
          </a:p>
          <a:p>
            <a:pPr lvl="1"/>
            <a:r>
              <a:rPr lang="en-US" altLang="zh-CN" dirty="0" smtClean="0"/>
              <a:t>TCP</a:t>
            </a:r>
            <a:r>
              <a:rPr lang="zh-CN" altLang="en-US" dirty="0" smtClean="0"/>
              <a:t>已发送出但尚未收到确认的数据。</a:t>
            </a:r>
            <a:endParaRPr lang="en-US" altLang="zh-CN" dirty="0" smtClean="0"/>
          </a:p>
          <a:p>
            <a:endParaRPr lang="en-US" altLang="zh-CN" dirty="0" smtClean="0"/>
          </a:p>
          <a:p>
            <a:r>
              <a:rPr lang="zh-CN" altLang="en-US" dirty="0" smtClean="0"/>
              <a:t>接收</a:t>
            </a:r>
            <a:r>
              <a:rPr lang="zh-CN" altLang="en-US" dirty="0"/>
              <a:t>缓存用来暂存</a:t>
            </a:r>
            <a:r>
              <a:rPr lang="zh-CN" altLang="en-US" dirty="0" smtClean="0"/>
              <a:t>：</a:t>
            </a:r>
            <a:endParaRPr lang="en-US" altLang="zh-CN" dirty="0" smtClean="0"/>
          </a:p>
          <a:p>
            <a:pPr lvl="1"/>
            <a:r>
              <a:rPr lang="zh-CN" altLang="en-US" dirty="0"/>
              <a:t>按序到达</a:t>
            </a:r>
            <a:r>
              <a:rPr lang="zh-CN" altLang="en-US" dirty="0" smtClean="0"/>
              <a:t>的、但尚未被接收应用程序读取的数据；</a:t>
            </a:r>
            <a:endParaRPr lang="en-US" altLang="zh-CN" dirty="0" smtClean="0"/>
          </a:p>
          <a:p>
            <a:pPr lvl="1"/>
            <a:r>
              <a:rPr lang="zh-CN" altLang="en-US" dirty="0"/>
              <a:t>未按序到达的数据。</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156436230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98</a:t>
            </a:fld>
            <a:endParaRPr lang="en-US" altLang="zh-CN"/>
          </a:p>
        </p:txBody>
      </p:sp>
      <p:sp>
        <p:nvSpPr>
          <p:cNvPr id="5" name="内容占位符 4"/>
          <p:cNvSpPr>
            <a:spLocks noGrp="1"/>
          </p:cNvSpPr>
          <p:nvPr>
            <p:ph idx="1"/>
          </p:nvPr>
        </p:nvSpPr>
        <p:spPr/>
        <p:txBody>
          <a:bodyPr/>
          <a:lstStyle/>
          <a:p>
            <a:r>
              <a:rPr lang="zh-CN" altLang="en-US" dirty="0" smtClean="0"/>
              <a:t>关于</a:t>
            </a:r>
            <a:r>
              <a:rPr lang="en-US" altLang="zh-CN" dirty="0" smtClean="0"/>
              <a:t>TCP</a:t>
            </a:r>
            <a:r>
              <a:rPr lang="zh-CN" altLang="en-US" dirty="0" smtClean="0"/>
              <a:t>窗口强调三点：</a:t>
            </a:r>
            <a:endParaRPr lang="en-US" altLang="zh-CN" dirty="0" smtClean="0"/>
          </a:p>
          <a:p>
            <a:pPr lvl="1"/>
            <a:r>
              <a:rPr lang="zh-CN" altLang="en-US" dirty="0"/>
              <a:t>虽然</a:t>
            </a:r>
            <a:r>
              <a:rPr lang="en-US" altLang="zh-CN" dirty="0" smtClean="0"/>
              <a:t>A</a:t>
            </a:r>
            <a:r>
              <a:rPr lang="zh-CN" altLang="en-US" dirty="0" smtClean="0"/>
              <a:t>的发送窗口是根据</a:t>
            </a:r>
            <a:r>
              <a:rPr lang="en-US" altLang="zh-CN" dirty="0" smtClean="0"/>
              <a:t>B</a:t>
            </a:r>
            <a:r>
              <a:rPr lang="zh-CN" altLang="en-US" dirty="0" smtClean="0"/>
              <a:t>的接收窗口设置的，但在同一时刻，</a:t>
            </a:r>
            <a:r>
              <a:rPr lang="en-US" altLang="zh-CN" dirty="0" smtClean="0"/>
              <a:t>A</a:t>
            </a:r>
            <a:r>
              <a:rPr lang="zh-CN" altLang="en-US" dirty="0" smtClean="0"/>
              <a:t>的发送窗口并不总是和</a:t>
            </a:r>
            <a:r>
              <a:rPr lang="en-US" altLang="zh-CN" dirty="0" smtClean="0"/>
              <a:t>B</a:t>
            </a:r>
            <a:r>
              <a:rPr lang="zh-CN" altLang="en-US" dirty="0" smtClean="0"/>
              <a:t>的接收窗口一样大。</a:t>
            </a:r>
            <a:endParaRPr lang="en-US" altLang="zh-CN" dirty="0" smtClean="0"/>
          </a:p>
          <a:p>
            <a:pPr lvl="1"/>
            <a:r>
              <a:rPr lang="zh-CN" altLang="en-US" dirty="0"/>
              <a:t>对于不</a:t>
            </a:r>
            <a:r>
              <a:rPr lang="zh-CN" altLang="en-US" dirty="0" smtClean="0"/>
              <a:t>按序到达的数据如何处理，</a:t>
            </a:r>
            <a:r>
              <a:rPr lang="en-US" altLang="zh-CN" dirty="0" smtClean="0"/>
              <a:t>TCP</a:t>
            </a:r>
            <a:r>
              <a:rPr lang="zh-CN" altLang="en-US" dirty="0" smtClean="0"/>
              <a:t>没有明确规定。</a:t>
            </a:r>
            <a:r>
              <a:rPr lang="en-US" altLang="zh-CN" dirty="0" smtClean="0"/>
              <a:t>TCP</a:t>
            </a:r>
            <a:r>
              <a:rPr lang="zh-CN" altLang="en-US" dirty="0" smtClean="0"/>
              <a:t>通常对不按序到达的数据是先临时存放在接收窗口中，等到字节流中所缺少的字节收到后，再按序交付上层的应用进程。</a:t>
            </a:r>
            <a:endParaRPr lang="en-US" altLang="zh-CN" dirty="0" smtClean="0"/>
          </a:p>
          <a:p>
            <a:pPr lvl="1"/>
            <a:r>
              <a:rPr lang="en-US" altLang="zh-CN" dirty="0" smtClean="0"/>
              <a:t>TCP</a:t>
            </a:r>
            <a:r>
              <a:rPr lang="zh-CN" altLang="en-US" dirty="0" smtClean="0"/>
              <a:t>要求接收方必须有累积确认的功能，这样可以减小传输开销。接收方可以在合适的时候发送确认，也可以在自己有数据要发送时把确认信息捎带上。</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118670389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99</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sp>
        <p:nvSpPr>
          <p:cNvPr id="6" name="内容占位符 5"/>
          <p:cNvSpPr>
            <a:spLocks noGrp="1"/>
          </p:cNvSpPr>
          <p:nvPr>
            <p:ph idx="1"/>
          </p:nvPr>
        </p:nvSpPr>
        <p:spPr/>
        <p:txBody>
          <a:bodyPr/>
          <a:lstStyle/>
          <a:p>
            <a:r>
              <a:rPr lang="en-US" altLang="zh-CN" dirty="0" smtClean="0"/>
              <a:t>TCP</a:t>
            </a:r>
            <a:r>
              <a:rPr lang="zh-CN" altLang="en-US" dirty="0" smtClean="0"/>
              <a:t>的发送方在规定的时间内没有收到确认就要重传已发送的报文段，这种重传的概念是简单的，但重传时间的选择却是</a:t>
            </a:r>
            <a:r>
              <a:rPr lang="en-US" altLang="zh-CN" dirty="0" smtClean="0"/>
              <a:t>TCP</a:t>
            </a:r>
            <a:r>
              <a:rPr lang="zh-CN" altLang="en-US" dirty="0" smtClean="0"/>
              <a:t>最复杂的问题之一。</a:t>
            </a:r>
            <a:endParaRPr lang="en-US" altLang="zh-CN" dirty="0" smtClean="0"/>
          </a:p>
          <a:p>
            <a:r>
              <a:rPr lang="en-US" altLang="zh-CN" dirty="0" smtClean="0"/>
              <a:t>TCP</a:t>
            </a:r>
            <a:r>
              <a:rPr lang="zh-CN" altLang="en-US" dirty="0" smtClean="0"/>
              <a:t>每</a:t>
            </a:r>
            <a:r>
              <a:rPr lang="zh-CN" altLang="en-US" dirty="0"/>
              <a:t>发送一个报文段，就对这个报文段设置一次计时器。只要计时器设置的重传时间到但还没有收到确认，就要重传这一报文</a:t>
            </a:r>
            <a:r>
              <a:rPr lang="zh-CN" altLang="en-US" dirty="0" smtClean="0"/>
              <a:t>段。</a:t>
            </a:r>
            <a:endParaRPr lang="zh-CN" altLang="en-US" dirty="0"/>
          </a:p>
        </p:txBody>
      </p:sp>
    </p:spTree>
    <p:extLst>
      <p:ext uri="{BB962C8B-B14F-4D97-AF65-F5344CB8AC3E}">
        <p14:creationId xmlns:p14="http://schemas.microsoft.com/office/powerpoint/2010/main" val="4080036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lnDef>
  </a:objectDefaults>
  <a:extraClrSchemeLst>
    <a:extraClrScheme>
      <a:clrScheme name="演示稿（水平）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演示稿（水平）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演示稿（水平）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演示稿（水平）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演示稿（水平）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演示稿（水平）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11948</TotalTime>
  <Words>12316</Words>
  <Application>Microsoft Office PowerPoint</Application>
  <PresentationFormat>全屏显示(16:10)</PresentationFormat>
  <Paragraphs>2095</Paragraphs>
  <Slides>144</Slides>
  <Notes>116</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2</vt:i4>
      </vt:variant>
      <vt:variant>
        <vt:lpstr>幻灯片标题</vt:lpstr>
      </vt:variant>
      <vt:variant>
        <vt:i4>144</vt:i4>
      </vt:variant>
    </vt:vector>
  </HeadingPairs>
  <TitlesOfParts>
    <vt:vector size="158" baseType="lpstr">
      <vt:lpstr>Franklin Gothic Book</vt:lpstr>
      <vt:lpstr>仿宋</vt:lpstr>
      <vt:lpstr>黑体</vt:lpstr>
      <vt:lpstr>宋体</vt:lpstr>
      <vt:lpstr>微软雅黑</vt:lpstr>
      <vt:lpstr>Arial</vt:lpstr>
      <vt:lpstr>Franklin Gothic Medium</vt:lpstr>
      <vt:lpstr>MS Reference Sans Serif</vt:lpstr>
      <vt:lpstr>Symbol</vt:lpstr>
      <vt:lpstr>Times New Roman</vt:lpstr>
      <vt:lpstr>Wingdings</vt:lpstr>
      <vt:lpstr>Presentation</vt:lpstr>
      <vt:lpstr>VISIO</vt:lpstr>
      <vt:lpstr>公式</vt:lpstr>
      <vt:lpstr>计算机网络</vt:lpstr>
      <vt:lpstr>本章教学计划</vt:lpstr>
      <vt:lpstr>本章教学计划</vt:lpstr>
      <vt:lpstr>本章教学计划</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3.传输控制协议TCP</vt:lpstr>
      <vt:lpstr>3.传输控制协议TCP</vt:lpstr>
      <vt:lpstr>3.传输控制协议TCP</vt:lpstr>
      <vt:lpstr>3.传输控制协议TCP</vt:lpstr>
      <vt:lpstr>3.传输控制协议TCP</vt:lpstr>
      <vt:lpstr>3.传输控制协议TCP</vt:lpstr>
      <vt:lpstr>3.传输控制协议TCP</vt:lpstr>
      <vt:lpstr>3.传输控制协议TCP</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5.TCP报文段的首部格式</vt:lpstr>
      <vt:lpstr>5.TCP报文段的首部格式</vt:lpstr>
      <vt:lpstr>5.TCP报文段的首部格式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5.TCP报文段的首部格式</vt:lpstr>
      <vt:lpstr>5.TCP报文段的首部格式</vt:lpstr>
      <vt:lpstr>PowerPoint 演示文稿</vt:lpstr>
      <vt:lpstr>5.TCP报文段的首部格式</vt:lpstr>
      <vt:lpstr>PowerPoint 演示文稿</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7.TCP流量控制</vt:lpstr>
      <vt:lpstr>7.TCP流量控制</vt:lpstr>
      <vt:lpstr>7.TCP流量控制</vt:lpstr>
      <vt:lpstr>7.TCP流量控制</vt:lpstr>
      <vt:lpstr>7.TCP流量控制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9.TCP的运输连接管理</vt:lpstr>
      <vt:lpstr>9.TCP的运输连接管理</vt:lpstr>
      <vt:lpstr>9.TCP的运输连接管理</vt:lpstr>
      <vt:lpstr>9.TCP的运输连接管理</vt:lpstr>
      <vt:lpstr>9.TCP的运输连接管理</vt:lpstr>
      <vt:lpstr>PowerPoint 演示文稿</vt:lpstr>
      <vt:lpstr>Thanks</vt:lpstr>
    </vt:vector>
  </TitlesOfParts>
  <Company>NIC.HACTCM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05.计算机网络-2016版本-阮晓龙-第5章：运输层</dc:title>
  <dc:creator>RuanXiaolong</dc:creator>
  <cp:lastModifiedBy>冯顺磊</cp:lastModifiedBy>
  <cp:revision>618</cp:revision>
  <dcterms:created xsi:type="dcterms:W3CDTF">2014-02-16T08:01:44Z</dcterms:created>
  <dcterms:modified xsi:type="dcterms:W3CDTF">2017-10-29T12:19:13Z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TC060874522052</vt:lpwstr>
  </property>
</Properties>
</file>