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261" r:id="rId4"/>
    <p:sldId id="264" r:id="rId5"/>
    <p:sldId id="391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20" r:id="rId17"/>
    <p:sldId id="403" r:id="rId18"/>
    <p:sldId id="404" r:id="rId19"/>
    <p:sldId id="421" r:id="rId20"/>
    <p:sldId id="422" r:id="rId21"/>
    <p:sldId id="423" r:id="rId22"/>
    <p:sldId id="405" r:id="rId23"/>
    <p:sldId id="406" r:id="rId24"/>
    <p:sldId id="407" r:id="rId25"/>
    <p:sldId id="408" r:id="rId26"/>
    <p:sldId id="409" r:id="rId27"/>
    <p:sldId id="427" r:id="rId28"/>
    <p:sldId id="429" r:id="rId29"/>
    <p:sldId id="425" r:id="rId30"/>
    <p:sldId id="426" r:id="rId31"/>
    <p:sldId id="428" r:id="rId32"/>
    <p:sldId id="410" r:id="rId33"/>
    <p:sldId id="419" r:id="rId34"/>
    <p:sldId id="411" r:id="rId35"/>
    <p:sldId id="417" r:id="rId36"/>
    <p:sldId id="424" r:id="rId37"/>
    <p:sldId id="413" r:id="rId38"/>
    <p:sldId id="414" r:id="rId39"/>
    <p:sldId id="415" r:id="rId40"/>
    <p:sldId id="430" r:id="rId41"/>
    <p:sldId id="431" r:id="rId42"/>
    <p:sldId id="432" r:id="rId43"/>
    <p:sldId id="390" r:id="rId44"/>
  </p:sldIdLst>
  <p:sldSz cx="9144000" cy="5715000" type="screen16x1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0521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1043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1564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62086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026082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431298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836515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241731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109" autoAdjust="0"/>
  </p:normalViewPr>
  <p:slideViewPr>
    <p:cSldViewPr>
      <p:cViewPr varScale="1">
        <p:scale>
          <a:sx n="192" d="100"/>
          <a:sy n="192" d="100"/>
        </p:scale>
        <p:origin x="174" y="23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56" d="100"/>
          <a:sy n="56" d="100"/>
        </p:scale>
        <p:origin x="-1830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fld id="{39E9A863-D9D3-490D-8A9F-23C7386DFC6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197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7550" y="696913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en-US" altLang="zh-CN" smtClean="0"/>
              <a:t>5656</a:t>
            </a:r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fld id="{D4C50E7B-4C9C-443D-859E-6BE6536975E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1027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1pPr>
    <a:lvl2pPr marL="40521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2pPr>
    <a:lvl3pPr marL="810433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3pPr>
    <a:lvl4pPr marL="1215649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4pPr>
    <a:lvl5pPr marL="162086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10300-F747-4B28-B9CF-BFD48DFC9E64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696913"/>
            <a:ext cx="55753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3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500"/>
            <a:ext cx="7772400" cy="1772708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en-US" altLang="zh-CN" noProof="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25208"/>
            <a:ext cx="6400800" cy="1841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  <a:endParaRPr lang="en-US" altLang="zh-CN" noProof="0" dirty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059A01-655F-4DD4-9AFD-BCB26118B679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407709"/>
            <a:ext cx="2870689" cy="1680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9289" y="2407709"/>
            <a:ext cx="2869223" cy="1680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8512" y="2407709"/>
            <a:ext cx="2870688" cy="16801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31523" cy="4877593"/>
          </a:xfrm>
        </p:spPr>
        <p:txBody>
          <a:bodyPr vert="eaVert"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492A3-023C-4AFB-A9D9-4292EC449E6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405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4985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2338" y="1333500"/>
            <a:ext cx="4044462" cy="1824303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2338" y="3284802"/>
            <a:ext cx="4044462" cy="1824302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520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520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B0C09446-13C1-4260-8DF3-C51DC2E34AB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974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4985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2338" y="1333501"/>
            <a:ext cx="4044462" cy="377560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单击图标添加剪 贴画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0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520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4A0ED40A-F68B-4F0A-A980-E8504C6AC65F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8" name="TextBox 7"/>
          <p:cNvSpPr txBox="1"/>
          <p:nvPr userDrawn="1"/>
        </p:nvSpPr>
        <p:spPr>
          <a:xfrm>
            <a:off x="5868144" y="71874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二级标题</a:t>
            </a:r>
            <a:endParaRPr lang="zh-CN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8627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C9BE4-E471-4970-8F53-124C4E909054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290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1800">
                <a:latin typeface="+mj-ea"/>
                <a:ea typeface="+mj-ea"/>
              </a:defRPr>
            </a:lvl3pPr>
            <a:lvl4pPr>
              <a:defRPr sz="1600">
                <a:latin typeface="+mj-ea"/>
                <a:ea typeface="+mj-ea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2338" y="1333501"/>
            <a:ext cx="4044462" cy="377560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1800">
                <a:latin typeface="+mj-ea"/>
                <a:ea typeface="+mj-ea"/>
              </a:defRPr>
            </a:lvl3pPr>
            <a:lvl4pPr>
              <a:defRPr sz="1600">
                <a:latin typeface="+mj-ea"/>
                <a:ea typeface="+mj-ea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D7AAF-5DAF-48D4-9226-5EFB2AD97BB8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584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066" cy="533135"/>
          </a:xfrm>
        </p:spPr>
        <p:txBody>
          <a:bodyPr anchor="b"/>
          <a:lstStyle>
            <a:lvl1pPr marL="0" indent="0">
              <a:buNone/>
              <a:defRPr sz="2000" b="1">
                <a:latin typeface="+mj-ea"/>
                <a:ea typeface="+mj-ea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66" cy="3292740"/>
          </a:xfrm>
        </p:spPr>
        <p:txBody>
          <a:bodyPr/>
          <a:lstStyle>
            <a:lvl1pPr>
              <a:defRPr sz="2000">
                <a:latin typeface="+mj-ea"/>
                <a:ea typeface="+mj-ea"/>
              </a:defRPr>
            </a:lvl1pPr>
            <a:lvl2pPr>
              <a:defRPr sz="1800">
                <a:latin typeface="+mj-ea"/>
                <a:ea typeface="+mj-ea"/>
              </a:defRPr>
            </a:lvl2pPr>
            <a:lvl3pPr>
              <a:defRPr sz="1600">
                <a:latin typeface="+mj-ea"/>
                <a:ea typeface="+mj-ea"/>
              </a:defRPr>
            </a:lvl3pPr>
            <a:lvl4pPr>
              <a:defRPr sz="1400">
                <a:latin typeface="+mj-ea"/>
                <a:ea typeface="+mj-ea"/>
              </a:defRPr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70" y="1279261"/>
            <a:ext cx="4041531" cy="533135"/>
          </a:xfrm>
        </p:spPr>
        <p:txBody>
          <a:bodyPr anchor="b"/>
          <a:lstStyle>
            <a:lvl1pPr marL="0" indent="0">
              <a:buNone/>
              <a:defRPr sz="2000" b="1">
                <a:latin typeface="+mj-ea"/>
                <a:ea typeface="+mj-ea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70" y="1812396"/>
            <a:ext cx="4041531" cy="3292740"/>
          </a:xfrm>
        </p:spPr>
        <p:txBody>
          <a:bodyPr/>
          <a:lstStyle>
            <a:lvl1pPr>
              <a:defRPr sz="2000">
                <a:latin typeface="+mj-ea"/>
                <a:ea typeface="+mj-ea"/>
              </a:defRPr>
            </a:lvl1pPr>
            <a:lvl2pPr>
              <a:defRPr sz="1800">
                <a:latin typeface="+mj-ea"/>
                <a:ea typeface="+mj-ea"/>
              </a:defRPr>
            </a:lvl2pPr>
            <a:lvl3pPr>
              <a:defRPr sz="1600">
                <a:latin typeface="+mj-ea"/>
                <a:ea typeface="+mj-ea"/>
              </a:defRPr>
            </a:lvl3pPr>
            <a:lvl4pPr>
              <a:defRPr sz="1400">
                <a:latin typeface="+mj-ea"/>
                <a:ea typeface="+mj-ea"/>
              </a:defRPr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966BB-B249-4979-9A3B-3C0EDB6F16E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1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382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FBC5C-99E3-455F-B584-6EADE1693D9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7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397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3DD10-C994-4049-A9F4-771270F15B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493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3008435" cy="968375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538" y="227542"/>
            <a:ext cx="5111262" cy="4877594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5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917"/>
            <a:ext cx="3008435" cy="3909219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F29DC-F479-4007-B55B-5FDF5B2CFA3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403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66" y="4000500"/>
            <a:ext cx="5486400" cy="472282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66" y="510646"/>
            <a:ext cx="5486400" cy="3429000"/>
          </a:xfrm>
        </p:spPr>
        <p:txBody>
          <a:bodyPr/>
          <a:lstStyle>
            <a:lvl1pPr marL="0" indent="0">
              <a:buNone/>
              <a:defRPr sz="2800">
                <a:latin typeface="+mj-ea"/>
                <a:ea typeface="+mj-ea"/>
              </a:defRPr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r>
              <a:rPr lang="zh-CN" altLang="en-US" dirty="0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66" y="4472782"/>
            <a:ext cx="5486400" cy="670718"/>
          </a:xfrm>
        </p:spPr>
        <p:txBody>
          <a:bodyPr/>
          <a:lstStyle>
            <a:lvl1pPr marL="0" indent="0">
              <a:buNone/>
              <a:defRPr sz="1200">
                <a:latin typeface="+mj-ea"/>
                <a:ea typeface="+mj-ea"/>
              </a:defRPr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D0A48-82AA-4A98-AF49-EA6CD9B4700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492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83EDC-966E-4DDE-BDFB-B2098DBFCD1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8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5724723" y="770533"/>
            <a:ext cx="2879725" cy="358775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64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4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700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360" y="0"/>
            <a:ext cx="1053480" cy="4092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1">
                <a:solidFill>
                  <a:schemeClr val="bg1"/>
                </a:solidFill>
                <a:latin typeface="MS Reference Sans Serif" panose="020B0604030504040204" pitchFamily="34" charset="0"/>
                <a:ea typeface="宋体" charset="-122"/>
              </a:defRPr>
            </a:lvl1pPr>
          </a:lstStyle>
          <a:p>
            <a:fld id="{96D3E061-660C-4672-806E-D9C44806AB13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1905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2065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043" tIns="40522" rIns="81043" bIns="40522"/>
          <a:lstStyle/>
          <a:p>
            <a:endParaRPr lang="zh-CN" alt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1905000"/>
            <a:ext cx="228600" cy="190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3810000"/>
            <a:ext cx="228600" cy="190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51520" y="5449788"/>
            <a:ext cx="7128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河南中医药大学</a:t>
            </a:r>
            <a:r>
              <a:rPr lang="zh-CN" altLang="en-US" sz="1050" baseline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1050" baseline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/ </a:t>
            </a:r>
            <a:r>
              <a:rPr lang="zh-CN" altLang="en-US" sz="1050" baseline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阮晓龙 </a:t>
            </a:r>
            <a:r>
              <a:rPr lang="en-US" altLang="zh-CN" sz="1050" baseline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/ 13938213680 / http://</a:t>
            </a:r>
            <a:r>
              <a:rPr lang="en-US" altLang="zh-CN" sz="1050" baseline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network.xg.hactcm.edu.cn / http://network.ke.51xueweb.cn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9pPr>
    </p:titleStyle>
    <p:bodyStyle>
      <a:lvl1pPr marL="303912" indent="-303912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58477" indent="-25326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2pPr>
      <a:lvl3pPr marL="1013041" indent="-2026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1800">
          <a:solidFill>
            <a:schemeClr val="tx1"/>
          </a:solidFill>
          <a:latin typeface="+mn-lt"/>
        </a:defRPr>
      </a:lvl3pPr>
      <a:lvl4pPr marL="1418257" indent="-20260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1823474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228690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33906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039123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444339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25208"/>
            <a:ext cx="6400800" cy="1032392"/>
          </a:xfrm>
        </p:spPr>
        <p:txBody>
          <a:bodyPr/>
          <a:lstStyle/>
          <a:p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第</a:t>
            </a:r>
            <a:r>
              <a:rPr lang="en-US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O</a:t>
            </a:r>
            <a:r>
              <a:rPr lang="zh-CN" altLang="en-US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章：交代和讨论几个问题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4994" y="3637587"/>
            <a:ext cx="4320480" cy="1374497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阮晓龙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13938213680 / rxl@hactcm.edu.cn</a:t>
            </a:r>
          </a:p>
          <a:p>
            <a:pPr algn="ctr"/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://network.xg.hactcm.edu.cn</a:t>
            </a:r>
          </a:p>
          <a:p>
            <a:pPr algn="ctr"/>
            <a:endParaRPr lang="en-US" altLang="zh-CN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河南中医学院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管理信息工程学科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河南中医学院网络信息中心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2017.9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059A01-655F-4DD4-9AFD-BCB26118B679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10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95" y="1351570"/>
            <a:ext cx="6297009" cy="37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11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88" y="1333501"/>
            <a:ext cx="6078023" cy="39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12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45754"/>
            <a:ext cx="6427865" cy="38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  <a:p>
            <a:pPr lvl="1"/>
            <a:r>
              <a:rPr lang="zh-CN" altLang="en-US" dirty="0"/>
              <a:t>穿</a:t>
            </a:r>
            <a:r>
              <a:rPr lang="zh-CN" altLang="en-US" dirty="0" smtClean="0"/>
              <a:t>墙能力：由于</a:t>
            </a:r>
            <a:r>
              <a:rPr lang="zh-CN" altLang="en-US" dirty="0"/>
              <a:t>无线局域网采用的是无线微波频段。微波的最大特点就是近乎直线传播，绕射能力非常弱，因此身处在障碍物后面的无线接收设备会被障碍物给阻挡</a:t>
            </a:r>
            <a:r>
              <a:rPr lang="zh-CN" altLang="en-US" dirty="0" smtClean="0"/>
              <a:t>。对于</a:t>
            </a:r>
            <a:r>
              <a:rPr lang="zh-CN" altLang="en-US" dirty="0"/>
              <a:t>直线传播的无线微波信号来说，只能是“穿透”障碍物以到达障碍物后面的无线设备了。“穿透”了障碍物的无线信号将</a:t>
            </a:r>
            <a:r>
              <a:rPr lang="zh-CN" altLang="en-US" dirty="0" smtClean="0"/>
              <a:t>逐渐变成</a:t>
            </a:r>
            <a:r>
              <a:rPr lang="zh-CN" altLang="en-US" dirty="0"/>
              <a:t>较弱的信号，至于这个信号还有多强，这就是穿透能力或直接说是</a:t>
            </a:r>
            <a:r>
              <a:rPr lang="zh-CN" altLang="en-US" dirty="0" smtClean="0"/>
              <a:t>“穿墙能力”。</a:t>
            </a:r>
            <a:endParaRPr lang="en-US" altLang="zh-CN" dirty="0" smtClean="0"/>
          </a:p>
          <a:p>
            <a:pPr lvl="1"/>
            <a:r>
              <a:rPr lang="zh-CN" altLang="en-US" dirty="0"/>
              <a:t>通常情况下取决于以下技术指标</a:t>
            </a:r>
            <a:r>
              <a:rPr lang="zh-CN" altLang="en-US" dirty="0" smtClean="0"/>
              <a:t>：发射功率、接收灵敏度、天线增益。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对于家用无线路由器的技术指标，国际和国家都有标准（</a:t>
            </a:r>
            <a:r>
              <a:rPr lang="en-US" altLang="zh-CN" dirty="0" smtClean="0"/>
              <a:t>0.1w</a:t>
            </a:r>
            <a:r>
              <a:rPr lang="zh-CN" altLang="en-US" dirty="0" smtClean="0"/>
              <a:t>）。不按照标准生产的产品，不能够销售。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13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14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93929"/>
            <a:ext cx="4230364" cy="46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15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002" y="1920316"/>
            <a:ext cx="5469996" cy="26019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986" y="1333501"/>
            <a:ext cx="2212854" cy="37157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3203848" y="3257214"/>
            <a:ext cx="1296144" cy="14025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16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748288"/>
            <a:ext cx="6143048" cy="32211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45" y="2497460"/>
            <a:ext cx="4404815" cy="197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17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12876"/>
            <a:ext cx="6826971" cy="33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18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876"/>
            <a:ext cx="6491161" cy="35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19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7380"/>
            <a:ext cx="4485820" cy="31783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224" y="2047249"/>
            <a:ext cx="3671193" cy="26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讨论提纲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这门</a:t>
            </a: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课要讲什么？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计算机网络学习的几个部分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基础理论与应用实践课程的区别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关于计算机网络学习的三点建议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我的目标：努力说清楚、尽量看明白、课下能学习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本学期的教学计划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20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30" y="2209427"/>
            <a:ext cx="4122189" cy="24490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249" y="1819160"/>
            <a:ext cx="4025299" cy="3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21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27" y="43575"/>
            <a:ext cx="2845296" cy="56382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76" y="43575"/>
            <a:ext cx="3826969" cy="39844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276" y="4139220"/>
            <a:ext cx="2343726" cy="12562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24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22</a:t>
            </a:fld>
            <a:endParaRPr lang="en-US" altLang="zh-CN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48013" y="2713484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+mj-ea"/>
                <a:ea typeface="+mj-ea"/>
              </a:rPr>
              <a:t>你</a:t>
            </a:r>
            <a:r>
              <a:rPr lang="zh-CN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还相信“穿墙王”这个事么？</a:t>
            </a:r>
            <a:endParaRPr lang="zh-CN" altLang="en-US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619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</a:t>
            </a:r>
            <a:r>
              <a:rPr lang="zh-CN" altLang="en-US" dirty="0">
                <a:latin typeface="微软雅黑" panose="020B0503020204020204" pitchFamily="34" charset="-122"/>
              </a:rPr>
              <a:t>关于计算机网络学习的三点</a:t>
            </a:r>
            <a:r>
              <a:rPr lang="zh-CN" altLang="en-US" dirty="0" smtClean="0">
                <a:latin typeface="微软雅黑" panose="020B0503020204020204" pitchFamily="34" charset="-122"/>
              </a:rPr>
              <a:t>建议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不要过早的参加培训和证书考试。</a:t>
            </a:r>
            <a:r>
              <a:rPr lang="zh-CN" altLang="en-US" sz="2000" dirty="0" smtClean="0"/>
              <a:t>注重基础理论、基本技术、普遍原理的学习、理解和实验，这些是你</a:t>
            </a:r>
            <a:r>
              <a:rPr lang="zh-CN" altLang="en-US" sz="2000" dirty="0"/>
              <a:t>未来的职业核心</a:t>
            </a:r>
            <a:r>
              <a:rPr lang="zh-CN" altLang="en-US" sz="2000" dirty="0" smtClean="0"/>
              <a:t>竞争力。</a:t>
            </a:r>
            <a:endParaRPr lang="en-US" altLang="zh-CN" sz="2000" dirty="0" smtClean="0"/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不要那么积极主动的“理论联系实际”。</a:t>
            </a:r>
            <a:r>
              <a:rPr lang="zh-CN" altLang="en-US" sz="2000" dirty="0" smtClean="0"/>
              <a:t>在现实生活中应用的网络，都是具体且技术单一的。例如校园网，用到的技术是非常狭窄、固定的，且有着浓郁的厂商特色。如果按照校园网来讲解计算机网络，必然是“以偏概全”。</a:t>
            </a:r>
            <a:endParaRPr lang="en-US" altLang="zh-CN" sz="2000" dirty="0" smtClean="0"/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不要过多的强调硬件条件限制。</a:t>
            </a:r>
            <a:r>
              <a:rPr lang="zh-CN" altLang="en-US" sz="2000" dirty="0" smtClean="0"/>
              <a:t>例如没有交换机、没有路由器怎么学习计算机网络，其实通过仿真、报文分析等方式，是能够更加有效的帮助你学习、理解大量知识点。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73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dirty="0">
                <a:latin typeface="微软雅黑" panose="020B0503020204020204" pitchFamily="34" charset="-122"/>
              </a:rPr>
              <a:t>努力说清楚、尽量看</a:t>
            </a:r>
            <a:r>
              <a:rPr lang="zh-CN" altLang="en-US" sz="2000" dirty="0" smtClean="0">
                <a:latin typeface="微软雅黑" panose="020B0503020204020204" pitchFamily="34" charset="-122"/>
              </a:rPr>
              <a:t>明白、课下能学习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计算机网络原理课程是重要、枯燥、难懂的知名课程</a:t>
            </a:r>
            <a:r>
              <a:rPr lang="zh-CN" altLang="en-US" dirty="0"/>
              <a:t>。</a:t>
            </a:r>
            <a:r>
              <a:rPr lang="zh-CN" altLang="en-US" dirty="0" smtClean="0"/>
              <a:t>在本学期的教学中，我尽量把话说得简单、直观，把教材读清楚、把知识点说清楚。</a:t>
            </a:r>
            <a:endParaRPr lang="en-US" altLang="zh-CN" dirty="0" smtClean="0"/>
          </a:p>
          <a:p>
            <a:r>
              <a:rPr lang="zh-CN" altLang="en-US" dirty="0" smtClean="0"/>
              <a:t>由于大量原理是无法直观看到，所以在学习中就让大家较为难于理解。我将通过运维监控软件、网络测量软件、报文数据分析软件等工具，把一些难以理解的原理和知识点，让大家尽量直观的看到、看明白。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4848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dirty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25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3"/>
            <a:ext cx="9144000" cy="57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02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dirty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26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3"/>
            <a:ext cx="9144000" cy="57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62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dirty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27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4"/>
            <a:ext cx="9144000" cy="57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41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dirty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28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" y="0"/>
            <a:ext cx="914108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5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dirty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29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822"/>
            <a:ext cx="9144000" cy="57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6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这门课要讲什么？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dirty="0"/>
              <a:t>本</a:t>
            </a:r>
            <a:r>
              <a:rPr lang="zh-CN" altLang="en-US" dirty="0" smtClean="0"/>
              <a:t>课程讲授的是计算机网络</a:t>
            </a:r>
            <a:r>
              <a:rPr lang="zh-CN" altLang="en-US" dirty="0" smtClean="0">
                <a:solidFill>
                  <a:srgbClr val="FF0000"/>
                </a:solidFill>
              </a:rPr>
              <a:t>最基本的原理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zh-CN" altLang="en-US" dirty="0"/>
              <a:t>本</a:t>
            </a:r>
            <a:r>
              <a:rPr lang="zh-CN" altLang="en-US" dirty="0" smtClean="0"/>
              <a:t>课程的内容分为两个部分：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zh-CN" altLang="en-US" dirty="0"/>
              <a:t>第</a:t>
            </a:r>
            <a:r>
              <a:rPr lang="zh-CN" altLang="en-US" dirty="0" smtClean="0"/>
              <a:t>一部分：</a:t>
            </a:r>
            <a:r>
              <a:rPr lang="en-US" altLang="zh-CN" dirty="0" smtClean="0"/>
              <a:t>1-6</a:t>
            </a:r>
            <a:r>
              <a:rPr lang="zh-CN" altLang="en-US" dirty="0" smtClean="0"/>
              <a:t>章。讲授的是计算机网络的基本原理和基本概念，是关于因特网</a:t>
            </a:r>
            <a:r>
              <a:rPr lang="zh-CN" altLang="en-US" dirty="0"/>
              <a:t>最</a:t>
            </a:r>
            <a:r>
              <a:rPr lang="zh-CN" altLang="en-US" dirty="0" smtClean="0"/>
              <a:t>基本的知识。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zh-CN" altLang="en-US" dirty="0"/>
              <a:t>第二</a:t>
            </a:r>
            <a:r>
              <a:rPr lang="zh-CN" altLang="en-US" dirty="0" smtClean="0"/>
              <a:t>部分：</a:t>
            </a:r>
            <a:r>
              <a:rPr lang="en-US" altLang="zh-CN" dirty="0" smtClean="0"/>
              <a:t>7-10</a:t>
            </a:r>
            <a:r>
              <a:rPr lang="zh-CN" altLang="en-US" dirty="0" smtClean="0"/>
              <a:t>章。讲授的是网络安全、网络多媒体、无线与移动网络等网络应用的基本理论，以及网络的新发展和未来。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zh-CN" altLang="en-US" dirty="0" smtClean="0"/>
              <a:t>根据专业的教学计划，本学期仅讲授</a:t>
            </a:r>
            <a:r>
              <a:rPr lang="en-US" altLang="zh-CN" dirty="0" smtClean="0"/>
              <a:t>1-6</a:t>
            </a:r>
            <a:r>
              <a:rPr lang="zh-CN" altLang="en-US" dirty="0" smtClean="0"/>
              <a:t>章的内容。</a:t>
            </a: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zh-CN" altLang="en-US" dirty="0"/>
              <a:t>本</a:t>
            </a:r>
            <a:r>
              <a:rPr lang="zh-CN" altLang="en-US" dirty="0" smtClean="0"/>
              <a:t>课程的关键词：</a:t>
            </a:r>
            <a:r>
              <a:rPr lang="zh-CN" altLang="en-US" dirty="0" smtClean="0">
                <a:solidFill>
                  <a:srgbClr val="FF0000"/>
                </a:solidFill>
              </a:rPr>
              <a:t>理论</a:t>
            </a:r>
            <a:r>
              <a:rPr lang="zh-CN" altLang="en-US" dirty="0" smtClean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原理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0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dirty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30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5"/>
            <a:ext cx="9151554" cy="57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88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dirty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31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"/>
            <a:ext cx="9144000" cy="57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36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dirty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32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446" y="985292"/>
            <a:ext cx="5439107" cy="4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21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dirty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33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46" y="201836"/>
            <a:ext cx="8500908" cy="531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29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dirty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34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45" y="841276"/>
            <a:ext cx="6703909" cy="45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38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dirty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35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792" y="49188"/>
            <a:ext cx="6930415" cy="53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16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dirty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36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13310"/>
            <a:ext cx="1386154" cy="15841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5412"/>
            <a:ext cx="2079972" cy="207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91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</a:t>
            </a:r>
            <a:r>
              <a:rPr lang="zh-CN" altLang="en-US" dirty="0">
                <a:latin typeface="微软雅黑" panose="020B0503020204020204" pitchFamily="34" charset="-122"/>
              </a:rPr>
              <a:t>本学期的教学</a:t>
            </a:r>
            <a:r>
              <a:rPr lang="zh-CN" altLang="en-US" dirty="0" smtClean="0">
                <a:latin typeface="微软雅黑" panose="020B0503020204020204" pitchFamily="34" charset="-122"/>
              </a:rPr>
              <a:t>计划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37</a:t>
            </a:fld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2303748" y="1849388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课堂教学讲什么？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实验教学做什么？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课程考核有什么？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课后扩展看什么？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1630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</a:t>
            </a:r>
            <a:r>
              <a:rPr lang="zh-CN" altLang="en-US" dirty="0">
                <a:latin typeface="微软雅黑" panose="020B0503020204020204" pitchFamily="34" charset="-122"/>
              </a:rPr>
              <a:t>本学期的教学</a:t>
            </a:r>
            <a:r>
              <a:rPr lang="zh-CN" altLang="en-US" dirty="0" smtClean="0">
                <a:latin typeface="微软雅黑" panose="020B0503020204020204" pitchFamily="34" charset="-122"/>
              </a:rPr>
              <a:t>计划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38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0"/>
            <a:ext cx="4050761" cy="57250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290" y="0"/>
            <a:ext cx="4050761" cy="57250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960" y="3145532"/>
            <a:ext cx="365941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22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r>
              <a:rPr lang="en-US" altLang="zh-CN" dirty="0" smtClean="0"/>
              <a:t>.</a:t>
            </a:r>
            <a:r>
              <a:rPr lang="zh-CN" altLang="en-US" dirty="0" smtClean="0">
                <a:latin typeface="微软雅黑" panose="020B0503020204020204" pitchFamily="34" charset="-122"/>
              </a:rPr>
              <a:t>推荐书目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39</a:t>
            </a:fld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68" y="1876717"/>
            <a:ext cx="2425452" cy="24254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9348"/>
            <a:ext cx="3289548" cy="32895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7671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1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计算机网络学习的几个部分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4</a:t>
            </a:fld>
            <a:endParaRPr lang="en-US" altLang="zh-CN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://zcimg.zcool.com.cn/zcimg/33b753dc609f00000115b7f8df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5372"/>
            <a:ext cx="3707304" cy="32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716016" y="1790731"/>
            <a:ext cx="374441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计算机网络原理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以太网技术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计算机网络安全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综合布线与组网实践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服务器技术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网络管理与维护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endParaRPr lang="en-US" altLang="zh-CN" dirty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+mj-ea"/>
                <a:ea typeface="+mj-ea"/>
              </a:rPr>
              <a:t>思科、华为、</a:t>
            </a:r>
            <a:r>
              <a:rPr lang="en-US" altLang="zh-CN" dirty="0" smtClean="0">
                <a:latin typeface="+mj-ea"/>
                <a:ea typeface="+mj-ea"/>
              </a:rPr>
              <a:t>H3C</a:t>
            </a:r>
            <a:r>
              <a:rPr lang="zh-CN" altLang="en-US" dirty="0" smtClean="0">
                <a:latin typeface="+mj-ea"/>
                <a:ea typeface="+mj-ea"/>
              </a:rPr>
              <a:t>等厂商认证</a:t>
            </a:r>
            <a:endParaRPr lang="en-US" altLang="zh-CN" dirty="0" smtClean="0">
              <a:latin typeface="+mj-ea"/>
              <a:ea typeface="+mj-ea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dirty="0">
                <a:latin typeface="+mj-ea"/>
                <a:ea typeface="+mj-ea"/>
              </a:rPr>
              <a:t>实践</a:t>
            </a:r>
            <a:r>
              <a:rPr lang="zh-CN" altLang="en-US" dirty="0" smtClean="0">
                <a:latin typeface="+mj-ea"/>
                <a:ea typeface="+mj-ea"/>
              </a:rPr>
              <a:t>经验</a:t>
            </a:r>
            <a:endParaRPr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823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</a:t>
            </a:r>
            <a:r>
              <a:rPr lang="en-US" altLang="zh-CN" dirty="0" smtClean="0"/>
              <a:t>.</a:t>
            </a:r>
            <a:r>
              <a:rPr lang="zh-CN" altLang="en-US" dirty="0" smtClean="0"/>
              <a:t>推荐书目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C5C-99E3-455F-B584-6EADE1693D9E}" type="slidenum">
              <a:rPr lang="zh-CN" altLang="en-US" smtClean="0"/>
              <a:pPr/>
              <a:t>40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7826" name="Picture 2" descr="http://img32.ddimg.cn/37/23/22526992-1_u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1356"/>
            <a:ext cx="3227512" cy="32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1324" y="480269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200" dirty="0" smtClean="0">
                <a:latin typeface="+mj-ea"/>
                <a:ea typeface="+mj-ea"/>
              </a:rPr>
              <a:t>ISBN</a:t>
            </a:r>
            <a:r>
              <a:rPr lang="zh-CN" altLang="en-US" sz="1200" dirty="0" smtClean="0">
                <a:latin typeface="+mj-ea"/>
                <a:ea typeface="+mj-ea"/>
              </a:rPr>
              <a:t>：</a:t>
            </a:r>
            <a:r>
              <a:rPr lang="en-US" altLang="zh-CN" sz="1200" dirty="0">
                <a:latin typeface="+mj-ea"/>
                <a:ea typeface="+mj-ea"/>
              </a:rPr>
              <a:t>9787111359258</a:t>
            </a:r>
          </a:p>
        </p:txBody>
      </p:sp>
      <p:pic>
        <p:nvPicPr>
          <p:cNvPr id="77828" name="Picture 4" descr="http://img36.ddimg.cn/0/30/23166396-1_u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24" y="1561356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944330" y="48026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200" dirty="0" smtClean="0">
                <a:latin typeface="+mj-ea"/>
                <a:ea typeface="+mj-ea"/>
              </a:rPr>
              <a:t>ISBN</a:t>
            </a:r>
            <a:r>
              <a:rPr lang="zh-CN" altLang="en-US" sz="1200" dirty="0" smtClean="0">
                <a:latin typeface="+mj-ea"/>
                <a:ea typeface="+mj-ea"/>
              </a:rPr>
              <a:t>：</a:t>
            </a:r>
            <a:r>
              <a:rPr lang="en-US" altLang="zh-CN" sz="1200" dirty="0"/>
              <a:t>9787111411888</a:t>
            </a:r>
            <a:endParaRPr lang="en-US" altLang="zh-CN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906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9" name="Picture 11" descr="http://img39.ddimg.cn/46/35/436339-1_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58" y="148934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</a:t>
            </a:r>
            <a:r>
              <a:rPr lang="en-US" altLang="zh-CN" dirty="0" smtClean="0"/>
              <a:t>.</a:t>
            </a:r>
            <a:r>
              <a:rPr lang="zh-CN" altLang="en-US" dirty="0" smtClean="0"/>
              <a:t>推荐书目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C5C-99E3-455F-B584-6EADE1693D9E}" type="slidenum">
              <a:rPr lang="zh-CN" altLang="en-US" smtClean="0"/>
              <a:pPr/>
              <a:t>41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3972" name="Picture 4" descr="http://img5.douban.com/lpic/s15439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03" y="1489348"/>
            <a:ext cx="236140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6" descr="http://img3.douban.com/lpic/s16134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60" y="1489348"/>
            <a:ext cx="2306224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</a:t>
            </a:r>
            <a:r>
              <a:rPr lang="en-US" altLang="zh-CN" dirty="0" smtClean="0"/>
              <a:t>.</a:t>
            </a:r>
            <a:r>
              <a:rPr lang="zh-CN" altLang="en-US" dirty="0" smtClean="0"/>
              <a:t>推荐书目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C5C-99E3-455F-B584-6EADE1693D9E}" type="slidenum">
              <a:rPr lang="zh-CN" altLang="en-US" smtClean="0"/>
              <a:pPr/>
              <a:t>42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6018" name="Picture 2" descr="http://img30.ddimg.cn/76/4/23224090-1_u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24136"/>
            <a:ext cx="4081636" cy="408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878546" y="50779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200" dirty="0" smtClean="0">
                <a:latin typeface="+mj-ea"/>
                <a:ea typeface="+mj-ea"/>
              </a:rPr>
              <a:t>ISBN</a:t>
            </a:r>
            <a:r>
              <a:rPr lang="zh-CN" altLang="en-US" sz="1200" dirty="0" smtClean="0">
                <a:latin typeface="+mj-ea"/>
                <a:ea typeface="+mj-ea"/>
              </a:rPr>
              <a:t>：</a:t>
            </a:r>
            <a:r>
              <a:rPr lang="en-US" altLang="zh-CN" sz="1200" dirty="0"/>
              <a:t>23224090</a:t>
            </a:r>
            <a:endParaRPr lang="en-US" altLang="zh-CN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790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C5C-99E3-455F-B584-6EADE1693D9E}" type="slidenum">
              <a:rPr lang="zh-CN" altLang="en-US" smtClean="0"/>
              <a:pPr/>
              <a:t>43</a:t>
            </a:fld>
            <a:endParaRPr lang="en-US" altLang="zh-CN"/>
          </a:p>
        </p:txBody>
      </p:sp>
      <p:sp>
        <p:nvSpPr>
          <p:cNvPr id="14" name="标题 13"/>
          <p:cNvSpPr>
            <a:spLocks noGrp="1"/>
          </p:cNvSpPr>
          <p:nvPr>
            <p:ph type="title" idx="4294967295"/>
          </p:nvPr>
        </p:nvSpPr>
        <p:spPr>
          <a:xfrm>
            <a:off x="0" y="2497460"/>
            <a:ext cx="9144000" cy="607963"/>
          </a:xfrm>
        </p:spPr>
        <p:txBody>
          <a:bodyPr/>
          <a:lstStyle/>
          <a:p>
            <a:pPr algn="ctr"/>
            <a:r>
              <a:rPr lang="en-US" altLang="zh-CN" dirty="0" smtClean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82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说说家用无线路由器的那些事情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5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93404"/>
            <a:ext cx="5736463" cy="155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85" y="3649588"/>
            <a:ext cx="2410356" cy="9503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241" y="3567103"/>
            <a:ext cx="2308516" cy="14315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597" y="3550773"/>
            <a:ext cx="2736608" cy="14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说说家用无线路由器的那些事情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6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49" y="1993404"/>
            <a:ext cx="7360372" cy="14699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49" y="3460367"/>
            <a:ext cx="7360372" cy="13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说说家用无线路由器的那些事情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基础理论的学习：搞明白、弄懂路由器的工作原理</a:t>
            </a:r>
            <a:endParaRPr lang="en-US" altLang="zh-CN" dirty="0" smtClean="0"/>
          </a:p>
          <a:p>
            <a:r>
              <a:rPr lang="zh-CN" altLang="en-US" dirty="0" smtClean="0"/>
              <a:t>应用实践的学习：会各种路由器的安装、配置等操作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7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3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8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>
                <a:latin typeface="微软雅黑" panose="020B0503020204020204" pitchFamily="34" charset="-122"/>
              </a:rPr>
              <a:t>基础理论与应用实践课程的</a:t>
            </a:r>
            <a:r>
              <a:rPr lang="zh-CN" altLang="en-US" dirty="0" smtClean="0">
                <a:latin typeface="微软雅黑" panose="020B0503020204020204" pitchFamily="34" charset="-122"/>
              </a:rPr>
              <a:t>区别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说说路由器穿墙的那些事情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9</a:t>
            </a:fld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21196"/>
            <a:ext cx="5918321" cy="512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演示稿（水平）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演示稿（水平）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1248</Words>
  <Application>Microsoft Office PowerPoint</Application>
  <PresentationFormat>全屏显示(16:10)</PresentationFormat>
  <Paragraphs>155</Paragraphs>
  <Slides>43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5" baseType="lpstr">
      <vt:lpstr>Franklin Gothic Book</vt:lpstr>
      <vt:lpstr>仿宋</vt:lpstr>
      <vt:lpstr>黑体</vt:lpstr>
      <vt:lpstr>楷体</vt:lpstr>
      <vt:lpstr>宋体</vt:lpstr>
      <vt:lpstr>微软雅黑</vt:lpstr>
      <vt:lpstr>Arial</vt:lpstr>
      <vt:lpstr>Franklin Gothic Medium</vt:lpstr>
      <vt:lpstr>MS Reference Sans Serif</vt:lpstr>
      <vt:lpstr>Times New Roman</vt:lpstr>
      <vt:lpstr>Wingdings</vt:lpstr>
      <vt:lpstr>Presentation</vt:lpstr>
      <vt:lpstr>计算机网络</vt:lpstr>
      <vt:lpstr>讨论提纲</vt:lpstr>
      <vt:lpstr>1.这门课要讲什么？</vt:lpstr>
      <vt:lpstr>2.计算机网络学习的几个部分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4.关于计算机网络学习的三点建议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6.本学期的教学计划</vt:lpstr>
      <vt:lpstr>6.本学期的教学计划</vt:lpstr>
      <vt:lpstr>7.推荐书目</vt:lpstr>
      <vt:lpstr>7.推荐书目</vt:lpstr>
      <vt:lpstr>7.推荐书目</vt:lpstr>
      <vt:lpstr>7.推荐书目</vt:lpstr>
      <vt:lpstr>Thanks</vt:lpstr>
    </vt:vector>
  </TitlesOfParts>
  <Company>NIC.HACTCM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00.计算机网络-2017版-阮晓龙-第0章：交代和讨论几个问题</dc:title>
  <dc:creator>RuanXiaolong</dc:creator>
  <cp:lastModifiedBy>Windows 用户</cp:lastModifiedBy>
  <cp:revision>163</cp:revision>
  <dcterms:created xsi:type="dcterms:W3CDTF">2014-02-16T08:01:44Z</dcterms:created>
  <dcterms:modified xsi:type="dcterms:W3CDTF">2017-09-13T14:09:09Z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TC060874522052</vt:lpwstr>
  </property>
</Properties>
</file>