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5"/>
  </p:notesMasterIdLst>
  <p:handoutMasterIdLst>
    <p:handoutMasterId r:id="rId136"/>
  </p:handoutMasterIdLst>
  <p:sldIdLst>
    <p:sldId id="256" r:id="rId2"/>
    <p:sldId id="258" r:id="rId3"/>
    <p:sldId id="392" r:id="rId4"/>
    <p:sldId id="401" r:id="rId5"/>
    <p:sldId id="393" r:id="rId6"/>
    <p:sldId id="402" r:id="rId7"/>
    <p:sldId id="403" r:id="rId8"/>
    <p:sldId id="404" r:id="rId9"/>
    <p:sldId id="405" r:id="rId10"/>
    <p:sldId id="439" r:id="rId11"/>
    <p:sldId id="440" r:id="rId12"/>
    <p:sldId id="406" r:id="rId13"/>
    <p:sldId id="407" r:id="rId14"/>
    <p:sldId id="408" r:id="rId15"/>
    <p:sldId id="409" r:id="rId16"/>
    <p:sldId id="410" r:id="rId17"/>
    <p:sldId id="413" r:id="rId18"/>
    <p:sldId id="411" r:id="rId19"/>
    <p:sldId id="414" r:id="rId20"/>
    <p:sldId id="412" r:id="rId21"/>
    <p:sldId id="415" r:id="rId22"/>
    <p:sldId id="416" r:id="rId23"/>
    <p:sldId id="417" r:id="rId24"/>
    <p:sldId id="418" r:id="rId25"/>
    <p:sldId id="419" r:id="rId26"/>
    <p:sldId id="420" r:id="rId27"/>
    <p:sldId id="421" r:id="rId28"/>
    <p:sldId id="438"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41" r:id="rId46"/>
    <p:sldId id="442" r:id="rId47"/>
    <p:sldId id="443" r:id="rId48"/>
    <p:sldId id="444" r:id="rId49"/>
    <p:sldId id="445" r:id="rId50"/>
    <p:sldId id="446" r:id="rId51"/>
    <p:sldId id="447" r:id="rId52"/>
    <p:sldId id="449" r:id="rId53"/>
    <p:sldId id="450" r:id="rId54"/>
    <p:sldId id="451" r:id="rId55"/>
    <p:sldId id="452" r:id="rId56"/>
    <p:sldId id="448"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65" r:id="rId70"/>
    <p:sldId id="466" r:id="rId71"/>
    <p:sldId id="467" r:id="rId72"/>
    <p:sldId id="468" r:id="rId73"/>
    <p:sldId id="469" r:id="rId74"/>
    <p:sldId id="470" r:id="rId75"/>
    <p:sldId id="471" r:id="rId76"/>
    <p:sldId id="472" r:id="rId77"/>
    <p:sldId id="473" r:id="rId78"/>
    <p:sldId id="474" r:id="rId79"/>
    <p:sldId id="475" r:id="rId80"/>
    <p:sldId id="476" r:id="rId81"/>
    <p:sldId id="477" r:id="rId82"/>
    <p:sldId id="478" r:id="rId83"/>
    <p:sldId id="479" r:id="rId84"/>
    <p:sldId id="481" r:id="rId85"/>
    <p:sldId id="482" r:id="rId86"/>
    <p:sldId id="483" r:id="rId87"/>
    <p:sldId id="484" r:id="rId88"/>
    <p:sldId id="485" r:id="rId89"/>
    <p:sldId id="486" r:id="rId90"/>
    <p:sldId id="487" r:id="rId91"/>
    <p:sldId id="489" r:id="rId92"/>
    <p:sldId id="488" r:id="rId93"/>
    <p:sldId id="490" r:id="rId94"/>
    <p:sldId id="491" r:id="rId95"/>
    <p:sldId id="492" r:id="rId96"/>
    <p:sldId id="493" r:id="rId97"/>
    <p:sldId id="494" r:id="rId98"/>
    <p:sldId id="495" r:id="rId99"/>
    <p:sldId id="496" r:id="rId100"/>
    <p:sldId id="497" r:id="rId101"/>
    <p:sldId id="498" r:id="rId102"/>
    <p:sldId id="501" r:id="rId103"/>
    <p:sldId id="502" r:id="rId104"/>
    <p:sldId id="504" r:id="rId105"/>
    <p:sldId id="499" r:id="rId106"/>
    <p:sldId id="500" r:id="rId107"/>
    <p:sldId id="505" r:id="rId108"/>
    <p:sldId id="503" r:id="rId109"/>
    <p:sldId id="506" r:id="rId110"/>
    <p:sldId id="507" r:id="rId111"/>
    <p:sldId id="508" r:id="rId112"/>
    <p:sldId id="509" r:id="rId113"/>
    <p:sldId id="510" r:id="rId114"/>
    <p:sldId id="511" r:id="rId115"/>
    <p:sldId id="512" r:id="rId116"/>
    <p:sldId id="513" r:id="rId117"/>
    <p:sldId id="514" r:id="rId118"/>
    <p:sldId id="515" r:id="rId119"/>
    <p:sldId id="516" r:id="rId120"/>
    <p:sldId id="518" r:id="rId121"/>
    <p:sldId id="517" r:id="rId122"/>
    <p:sldId id="519" r:id="rId123"/>
    <p:sldId id="520" r:id="rId124"/>
    <p:sldId id="521" r:id="rId125"/>
    <p:sldId id="522" r:id="rId126"/>
    <p:sldId id="523" r:id="rId127"/>
    <p:sldId id="524" r:id="rId128"/>
    <p:sldId id="525" r:id="rId129"/>
    <p:sldId id="526" r:id="rId130"/>
    <p:sldId id="527" r:id="rId131"/>
    <p:sldId id="528" r:id="rId132"/>
    <p:sldId id="529" r:id="rId133"/>
    <p:sldId id="390" r:id="rId134"/>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FF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767" autoAdjust="0"/>
  </p:normalViewPr>
  <p:slideViewPr>
    <p:cSldViewPr>
      <p:cViewPr varScale="1">
        <p:scale>
          <a:sx n="106" d="100"/>
          <a:sy n="106" d="100"/>
        </p:scale>
        <p:origin x="522" y="102"/>
      </p:cViewPr>
      <p:guideLst>
        <p:guide orient="horz" pos="1800"/>
        <p:guide pos="2880"/>
      </p:guideLst>
    </p:cSldViewPr>
  </p:slideViewPr>
  <p:outlineViewPr>
    <p:cViewPr>
      <p:scale>
        <a:sx n="33" d="100"/>
        <a:sy n="33" d="100"/>
      </p:scale>
      <p:origin x="0" y="-12900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37.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六</a:t>
            </a:r>
            <a:r>
              <a:rPr lang="zh-CN" altLang="en-US" dirty="0" smtClean="0">
                <a:latin typeface="仿宋" panose="02010609060101010101" pitchFamily="49" charset="-122"/>
                <a:ea typeface="仿宋" panose="02010609060101010101" pitchFamily="49" charset="-122"/>
              </a:rPr>
              <a:t>章：应用层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2017.9</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pic>
        <p:nvPicPr>
          <p:cNvPr id="3" name="图片 2"/>
          <p:cNvPicPr>
            <a:picLocks noChangeAspect="1"/>
          </p:cNvPicPr>
          <p:nvPr/>
        </p:nvPicPr>
        <p:blipFill>
          <a:blip r:embed="rId2"/>
          <a:stretch>
            <a:fillRect/>
          </a:stretch>
        </p:blipFill>
        <p:spPr>
          <a:xfrm>
            <a:off x="755576" y="2065412"/>
            <a:ext cx="7632848" cy="1274789"/>
          </a:xfrm>
          <a:prstGeom prst="rect">
            <a:avLst/>
          </a:prstGeom>
        </p:spPr>
      </p:pic>
    </p:spTree>
    <p:extLst>
      <p:ext uri="{BB962C8B-B14F-4D97-AF65-F5344CB8AC3E}">
        <p14:creationId xmlns:p14="http://schemas.microsoft.com/office/powerpoint/2010/main" val="38208391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100</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3" name="图片 2"/>
          <p:cNvPicPr>
            <a:picLocks noChangeAspect="1"/>
          </p:cNvPicPr>
          <p:nvPr/>
        </p:nvPicPr>
        <p:blipFill>
          <a:blip r:embed="rId2"/>
          <a:stretch>
            <a:fillRect/>
          </a:stretch>
        </p:blipFill>
        <p:spPr>
          <a:xfrm>
            <a:off x="692474" y="0"/>
            <a:ext cx="7759051" cy="5715000"/>
          </a:xfrm>
          <a:prstGeom prst="rect">
            <a:avLst/>
          </a:prstGeom>
        </p:spPr>
      </p:pic>
    </p:spTree>
    <p:extLst>
      <p:ext uri="{BB962C8B-B14F-4D97-AF65-F5344CB8AC3E}">
        <p14:creationId xmlns:p14="http://schemas.microsoft.com/office/powerpoint/2010/main" val="38936487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101</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6" name="图片 5"/>
          <p:cNvPicPr>
            <a:picLocks noChangeAspect="1"/>
          </p:cNvPicPr>
          <p:nvPr/>
        </p:nvPicPr>
        <p:blipFill>
          <a:blip r:embed="rId2"/>
          <a:stretch>
            <a:fillRect/>
          </a:stretch>
        </p:blipFill>
        <p:spPr>
          <a:xfrm>
            <a:off x="690492" y="0"/>
            <a:ext cx="7763016" cy="5717920"/>
          </a:xfrm>
          <a:prstGeom prst="rect">
            <a:avLst/>
          </a:prstGeom>
        </p:spPr>
      </p:pic>
      <p:sp>
        <p:nvSpPr>
          <p:cNvPr id="7" name="矩形 6"/>
          <p:cNvSpPr/>
          <p:nvPr/>
        </p:nvSpPr>
        <p:spPr bwMode="auto">
          <a:xfrm>
            <a:off x="7625700" y="989120"/>
            <a:ext cx="785164" cy="34008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11607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102</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0"/>
            <a:ext cx="9144000" cy="5143500"/>
          </a:xfrm>
          <a:prstGeom prst="rect">
            <a:avLst/>
          </a:prstGeom>
        </p:spPr>
      </p:pic>
    </p:spTree>
    <p:extLst>
      <p:ext uri="{BB962C8B-B14F-4D97-AF65-F5344CB8AC3E}">
        <p14:creationId xmlns:p14="http://schemas.microsoft.com/office/powerpoint/2010/main" val="15166773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103</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0"/>
            <a:ext cx="9144000" cy="5143500"/>
          </a:xfrm>
          <a:prstGeom prst="rect">
            <a:avLst/>
          </a:prstGeom>
        </p:spPr>
      </p:pic>
    </p:spTree>
    <p:extLst>
      <p:ext uri="{BB962C8B-B14F-4D97-AF65-F5344CB8AC3E}">
        <p14:creationId xmlns:p14="http://schemas.microsoft.com/office/powerpoint/2010/main" val="32245348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104</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3" name="图片 2"/>
          <p:cNvPicPr>
            <a:picLocks noChangeAspect="1"/>
          </p:cNvPicPr>
          <p:nvPr/>
        </p:nvPicPr>
        <p:blipFill>
          <a:blip r:embed="rId2"/>
          <a:stretch>
            <a:fillRect/>
          </a:stretch>
        </p:blipFill>
        <p:spPr>
          <a:xfrm>
            <a:off x="1943374" y="1921396"/>
            <a:ext cx="5257249" cy="1377112"/>
          </a:xfrm>
          <a:prstGeom prst="rect">
            <a:avLst/>
          </a:prstGeom>
        </p:spPr>
      </p:pic>
      <p:sp>
        <p:nvSpPr>
          <p:cNvPr id="7" name="文本框 6"/>
          <p:cNvSpPr txBox="1"/>
          <p:nvPr/>
        </p:nvSpPr>
        <p:spPr>
          <a:xfrm>
            <a:off x="2483767" y="3577580"/>
            <a:ext cx="4176464" cy="307777"/>
          </a:xfrm>
          <a:prstGeom prst="rect">
            <a:avLst/>
          </a:prstGeom>
          <a:noFill/>
        </p:spPr>
        <p:txBody>
          <a:bodyPr wrap="square" rtlCol="0">
            <a:spAutoFit/>
          </a:bodyPr>
          <a:lstStyle/>
          <a:p>
            <a:pPr algn="ctr"/>
            <a:r>
              <a:rPr lang="zh-CN" altLang="en-US" sz="1400" dirty="0" smtClean="0">
                <a:latin typeface="+mj-ea"/>
                <a:ea typeface="+mj-ea"/>
              </a:rPr>
              <a:t>现场演示：</a:t>
            </a:r>
            <a:r>
              <a:rPr lang="en-US" altLang="zh-CN" sz="1400" dirty="0" smtClean="0">
                <a:latin typeface="+mj-ea"/>
                <a:ea typeface="+mj-ea"/>
              </a:rPr>
              <a:t>Fiddler</a:t>
            </a:r>
            <a:r>
              <a:rPr lang="zh-CN" altLang="en-US" sz="1400" dirty="0" smtClean="0">
                <a:latin typeface="+mj-ea"/>
                <a:ea typeface="+mj-ea"/>
              </a:rPr>
              <a:t>进行</a:t>
            </a:r>
            <a:r>
              <a:rPr lang="en-US" altLang="zh-CN" sz="1400" dirty="0" smtClean="0">
                <a:latin typeface="+mj-ea"/>
                <a:ea typeface="+mj-ea"/>
              </a:rPr>
              <a:t>HTTP</a:t>
            </a:r>
            <a:r>
              <a:rPr lang="zh-CN" altLang="en-US" sz="1400" dirty="0" smtClean="0">
                <a:latin typeface="+mj-ea"/>
                <a:ea typeface="+mj-ea"/>
              </a:rPr>
              <a:t>分析</a:t>
            </a:r>
            <a:endParaRPr lang="zh-CN" altLang="en-US" sz="1400" dirty="0">
              <a:latin typeface="+mj-ea"/>
              <a:ea typeface="+mj-ea"/>
            </a:endParaRPr>
          </a:p>
        </p:txBody>
      </p:sp>
    </p:spTree>
    <p:extLst>
      <p:ext uri="{BB962C8B-B14F-4D97-AF65-F5344CB8AC3E}">
        <p14:creationId xmlns:p14="http://schemas.microsoft.com/office/powerpoint/2010/main" val="8789581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smtClean="0"/>
              <a:t>万维网站点使用</a:t>
            </a:r>
            <a:r>
              <a:rPr lang="en-US" altLang="zh-CN" dirty="0" smtClean="0"/>
              <a:t>Cookie</a:t>
            </a:r>
            <a:r>
              <a:rPr lang="zh-CN" altLang="en-US" dirty="0" smtClean="0"/>
              <a:t>来跟踪用户。</a:t>
            </a:r>
          </a:p>
          <a:p>
            <a:r>
              <a:rPr lang="en-US" altLang="zh-CN" dirty="0" smtClean="0"/>
              <a:t>Cookie</a:t>
            </a:r>
            <a:r>
              <a:rPr lang="zh-CN" altLang="en-US" dirty="0" smtClean="0"/>
              <a:t>表示在</a:t>
            </a:r>
            <a:r>
              <a:rPr lang="en-US" altLang="zh-CN" dirty="0" smtClean="0"/>
              <a:t>HTTP</a:t>
            </a:r>
            <a:r>
              <a:rPr lang="zh-CN" altLang="en-US" dirty="0" smtClean="0"/>
              <a:t>服务器和客户之间传递的状态信息。</a:t>
            </a:r>
          </a:p>
          <a:p>
            <a:r>
              <a:rPr lang="zh-CN" altLang="en-US" dirty="0" smtClean="0"/>
              <a:t>使用</a:t>
            </a:r>
            <a:r>
              <a:rPr lang="en-US" altLang="zh-CN" dirty="0" smtClean="0"/>
              <a:t>Cookie</a:t>
            </a:r>
            <a:r>
              <a:rPr lang="zh-CN" altLang="en-US" dirty="0" smtClean="0"/>
              <a:t>的网站服务器为用户产生一个唯一的识别码。利用此识别码，网站就能够跟踪该用户在该网站的活动。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105</a:t>
            </a:fld>
            <a:endParaRPr lang="en-US" altLang="zh-CN"/>
          </a:p>
        </p:txBody>
      </p:sp>
      <p:sp>
        <p:nvSpPr>
          <p:cNvPr id="5" name="文本占位符 4"/>
          <p:cNvSpPr>
            <a:spLocks noGrp="1"/>
          </p:cNvSpPr>
          <p:nvPr>
            <p:ph type="body" sz="quarter" idx="13"/>
          </p:nvPr>
        </p:nvSpPr>
        <p:spPr>
          <a:xfrm>
            <a:off x="5436097" y="770533"/>
            <a:ext cx="3168352" cy="358775"/>
          </a:xfrm>
        </p:spPr>
        <p:txBody>
          <a:bodyPr/>
          <a:lstStyle/>
          <a:p>
            <a:r>
              <a:rPr lang="en-US" altLang="zh-CN" dirty="0" smtClean="0"/>
              <a:t>4.6</a:t>
            </a:r>
            <a:r>
              <a:rPr lang="zh-CN" altLang="en-US" dirty="0" smtClean="0"/>
              <a:t>在服务器上存放用户的信息</a:t>
            </a:r>
            <a:endParaRPr lang="zh-CN" altLang="en-US" dirty="0"/>
          </a:p>
        </p:txBody>
      </p:sp>
    </p:spTree>
    <p:extLst>
      <p:ext uri="{BB962C8B-B14F-4D97-AF65-F5344CB8AC3E}">
        <p14:creationId xmlns:p14="http://schemas.microsoft.com/office/powerpoint/2010/main" val="2690958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106</a:t>
            </a:fld>
            <a:endParaRPr lang="en-US" altLang="zh-CN"/>
          </a:p>
        </p:txBody>
      </p:sp>
      <p:sp>
        <p:nvSpPr>
          <p:cNvPr id="5" name="文本占位符 4"/>
          <p:cNvSpPr>
            <a:spLocks noGrp="1"/>
          </p:cNvSpPr>
          <p:nvPr>
            <p:ph type="body" sz="quarter" idx="13"/>
          </p:nvPr>
        </p:nvSpPr>
        <p:spPr>
          <a:xfrm>
            <a:off x="5436097" y="770533"/>
            <a:ext cx="3168352" cy="358775"/>
          </a:xfrm>
        </p:spPr>
        <p:txBody>
          <a:bodyPr/>
          <a:lstStyle/>
          <a:p>
            <a:r>
              <a:rPr lang="en-US" altLang="zh-CN" dirty="0" smtClean="0"/>
              <a:t>4.6</a:t>
            </a:r>
            <a:r>
              <a:rPr lang="zh-CN" altLang="en-US" dirty="0" smtClean="0"/>
              <a:t>在服务器上存放用户的信息</a:t>
            </a:r>
            <a:endParaRPr lang="zh-CN" altLang="en-US" dirty="0"/>
          </a:p>
        </p:txBody>
      </p:sp>
      <p:pic>
        <p:nvPicPr>
          <p:cNvPr id="6" name="图片 5"/>
          <p:cNvPicPr>
            <a:picLocks noChangeAspect="1"/>
          </p:cNvPicPr>
          <p:nvPr/>
        </p:nvPicPr>
        <p:blipFill>
          <a:blip r:embed="rId2"/>
          <a:stretch>
            <a:fillRect/>
          </a:stretch>
        </p:blipFill>
        <p:spPr>
          <a:xfrm>
            <a:off x="692475" y="1"/>
            <a:ext cx="7759050" cy="5714999"/>
          </a:xfrm>
          <a:prstGeom prst="rect">
            <a:avLst/>
          </a:prstGeom>
        </p:spPr>
      </p:pic>
    </p:spTree>
    <p:extLst>
      <p:ext uri="{BB962C8B-B14F-4D97-AF65-F5344CB8AC3E}">
        <p14:creationId xmlns:p14="http://schemas.microsoft.com/office/powerpoint/2010/main" val="35243111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107</a:t>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561356"/>
            <a:ext cx="3333750" cy="333375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217" y="1570501"/>
            <a:ext cx="3356507" cy="3356507"/>
          </a:xfrm>
          <a:prstGeom prst="rect">
            <a:avLst/>
          </a:prstGeom>
        </p:spPr>
      </p:pic>
    </p:spTree>
    <p:extLst>
      <p:ext uri="{BB962C8B-B14F-4D97-AF65-F5344CB8AC3E}">
        <p14:creationId xmlns:p14="http://schemas.microsoft.com/office/powerpoint/2010/main" val="30791782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a:t>
            </a:r>
            <a:r>
              <a:rPr lang="en-US" altLang="zh-CN" dirty="0"/>
              <a:t>(e-mail)</a:t>
            </a:r>
            <a:r>
              <a:rPr lang="zh-CN" altLang="en-US" dirty="0"/>
              <a:t>是因特网上使用得最多的和最受用户欢迎的一种应用。</a:t>
            </a:r>
          </a:p>
          <a:p>
            <a:r>
              <a:rPr lang="zh-CN" altLang="en-US" dirty="0"/>
              <a:t>电子邮件把邮件发送到收件人使用的邮件服务器，并放在其中的收件人邮箱中，收件人可随时上网到自己使用的邮件服务器进行读取。</a:t>
            </a:r>
          </a:p>
          <a:p>
            <a:r>
              <a:rPr lang="zh-CN" altLang="en-US" dirty="0"/>
              <a:t>电子邮件不仅使用方便，而且还具有传递迅速和费用低廉的优点。</a:t>
            </a:r>
          </a:p>
          <a:p>
            <a:r>
              <a:rPr lang="zh-CN" altLang="en-US" dirty="0"/>
              <a:t>现在电子邮件不仅可传送文字信息，而且还可附上声音和图像。</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108</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15650990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smtClean="0"/>
              <a:t>电子邮件的一些标准：</a:t>
            </a:r>
            <a:endParaRPr lang="en-US" altLang="zh-CN" dirty="0" smtClean="0"/>
          </a:p>
          <a:p>
            <a:pPr lvl="1"/>
            <a:r>
              <a:rPr lang="zh-CN" altLang="en-US" dirty="0" smtClean="0"/>
              <a:t>发送</a:t>
            </a:r>
            <a:r>
              <a:rPr lang="zh-CN" altLang="en-US" dirty="0"/>
              <a:t>邮件的协议：</a:t>
            </a:r>
            <a:r>
              <a:rPr lang="en-US" altLang="zh-CN" dirty="0"/>
              <a:t>SMTP</a:t>
            </a:r>
          </a:p>
          <a:p>
            <a:pPr lvl="1"/>
            <a:r>
              <a:rPr lang="zh-CN" altLang="en-US" dirty="0"/>
              <a:t>读取邮件的协议：</a:t>
            </a:r>
            <a:r>
              <a:rPr lang="en-US" altLang="zh-CN" dirty="0"/>
              <a:t>POP3 </a:t>
            </a:r>
            <a:r>
              <a:rPr lang="zh-CN" altLang="en-US" dirty="0"/>
              <a:t>和 </a:t>
            </a:r>
            <a:r>
              <a:rPr lang="en-US" altLang="zh-CN" dirty="0"/>
              <a:t>IMAP</a:t>
            </a:r>
          </a:p>
          <a:p>
            <a:pPr lvl="1"/>
            <a:r>
              <a:rPr lang="en-US" altLang="zh-CN" dirty="0" smtClean="0"/>
              <a:t>MIME</a:t>
            </a:r>
            <a:r>
              <a:rPr lang="zh-CN" altLang="en-US" dirty="0" smtClean="0"/>
              <a:t>：在</a:t>
            </a:r>
            <a:r>
              <a:rPr lang="zh-CN" altLang="en-US" dirty="0"/>
              <a:t>其邮件首部中说明了邮件的数据类型</a:t>
            </a:r>
            <a:r>
              <a:rPr lang="en-US" altLang="zh-CN" dirty="0"/>
              <a:t>(</a:t>
            </a:r>
            <a:r>
              <a:rPr lang="zh-CN" altLang="en-US" dirty="0"/>
              <a:t>如文本、声音、图像、视像等</a:t>
            </a:r>
            <a:r>
              <a:rPr lang="en-US" altLang="zh-CN" dirty="0"/>
              <a:t>)</a:t>
            </a:r>
            <a:r>
              <a:rPr lang="zh-CN" altLang="en-US" dirty="0"/>
              <a:t>，使用 </a:t>
            </a:r>
            <a:r>
              <a:rPr lang="en-US" altLang="zh-CN" dirty="0"/>
              <a:t>MIME </a:t>
            </a:r>
            <a:r>
              <a:rPr lang="zh-CN" altLang="en-US" dirty="0"/>
              <a:t>可在邮件中同时传送多种类型的数据。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109</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135275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314"/>
            <a:ext cx="9144000" cy="147637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8425"/>
            <a:ext cx="9144000" cy="147161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62662"/>
            <a:ext cx="9144000" cy="1281780"/>
          </a:xfrm>
          <a:prstGeom prst="rect">
            <a:avLst/>
          </a:prstGeom>
        </p:spPr>
      </p:pic>
    </p:spTree>
    <p:extLst>
      <p:ext uri="{BB962C8B-B14F-4D97-AF65-F5344CB8AC3E}">
        <p14:creationId xmlns:p14="http://schemas.microsoft.com/office/powerpoint/2010/main" val="24049037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110</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grpSp>
        <p:nvGrpSpPr>
          <p:cNvPr id="6" name="组合 5"/>
          <p:cNvGrpSpPr/>
          <p:nvPr/>
        </p:nvGrpSpPr>
        <p:grpSpPr>
          <a:xfrm>
            <a:off x="839987" y="1273324"/>
            <a:ext cx="7520817" cy="4073730"/>
            <a:chOff x="-466810" y="881572"/>
            <a:chExt cx="10264505" cy="5559878"/>
          </a:xfrm>
        </p:grpSpPr>
        <p:sp>
          <p:nvSpPr>
            <p:cNvPr id="7" name="Line 3"/>
            <p:cNvSpPr>
              <a:spLocks noChangeShapeType="1"/>
            </p:cNvSpPr>
            <p:nvPr/>
          </p:nvSpPr>
          <p:spPr bwMode="auto">
            <a:xfrm flipH="1" flipV="1">
              <a:off x="1098550" y="4886325"/>
              <a:ext cx="762000" cy="76200"/>
            </a:xfrm>
            <a:prstGeom prst="line">
              <a:avLst/>
            </a:prstGeom>
            <a:noFill/>
            <a:ln w="381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8" name="Freeform 4"/>
            <p:cNvSpPr>
              <a:spLocks/>
            </p:cNvSpPr>
            <p:nvPr/>
          </p:nvSpPr>
          <p:spPr bwMode="auto">
            <a:xfrm>
              <a:off x="7480300" y="4821238"/>
              <a:ext cx="762000" cy="142875"/>
            </a:xfrm>
            <a:custGeom>
              <a:avLst/>
              <a:gdLst>
                <a:gd name="T0" fmla="*/ 480 w 480"/>
                <a:gd name="T1" fmla="*/ 0 h 90"/>
                <a:gd name="T2" fmla="*/ 0 w 480"/>
                <a:gd name="T3" fmla="*/ 90 h 90"/>
              </a:gdLst>
              <a:ahLst/>
              <a:cxnLst>
                <a:cxn ang="0">
                  <a:pos x="T0" y="T1"/>
                </a:cxn>
                <a:cxn ang="0">
                  <a:pos x="T2" y="T3"/>
                </a:cxn>
              </a:cxnLst>
              <a:rect l="0" t="0" r="r" b="b"/>
              <a:pathLst>
                <a:path w="480" h="90">
                  <a:moveTo>
                    <a:pt x="480" y="0"/>
                  </a:moveTo>
                  <a:lnTo>
                    <a:pt x="0" y="90"/>
                  </a:lnTo>
                </a:path>
              </a:pathLst>
            </a:custGeom>
            <a:noFill/>
            <a:ln w="38100" cmpd="sng">
              <a:solidFill>
                <a:schemeClr val="tx1"/>
              </a:solidFill>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9" name="Line 5"/>
            <p:cNvSpPr>
              <a:spLocks noChangeShapeType="1"/>
            </p:cNvSpPr>
            <p:nvPr/>
          </p:nvSpPr>
          <p:spPr bwMode="auto">
            <a:xfrm flipH="1" flipV="1">
              <a:off x="5880100" y="5038725"/>
              <a:ext cx="781050" cy="0"/>
            </a:xfrm>
            <a:prstGeom prst="line">
              <a:avLst/>
            </a:prstGeom>
            <a:noFill/>
            <a:ln w="381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10" name="Line 6"/>
            <p:cNvSpPr>
              <a:spLocks noChangeShapeType="1"/>
            </p:cNvSpPr>
            <p:nvPr/>
          </p:nvSpPr>
          <p:spPr bwMode="auto">
            <a:xfrm flipH="1" flipV="1">
              <a:off x="2851150" y="5026025"/>
              <a:ext cx="781050" cy="0"/>
            </a:xfrm>
            <a:prstGeom prst="line">
              <a:avLst/>
            </a:prstGeom>
            <a:noFill/>
            <a:ln w="381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12" name="Text Box 7"/>
            <p:cNvSpPr txBox="1">
              <a:spLocks noChangeArrowheads="1"/>
            </p:cNvSpPr>
            <p:nvPr/>
          </p:nvSpPr>
          <p:spPr bwMode="auto">
            <a:xfrm>
              <a:off x="-466810" y="4865451"/>
              <a:ext cx="803360"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发送方</a:t>
              </a:r>
            </a:p>
          </p:txBody>
        </p:sp>
        <p:sp>
          <p:nvSpPr>
            <p:cNvPr id="13" name="Text Box 8"/>
            <p:cNvSpPr txBox="1">
              <a:spLocks noChangeArrowheads="1"/>
            </p:cNvSpPr>
            <p:nvPr/>
          </p:nvSpPr>
          <p:spPr bwMode="auto">
            <a:xfrm>
              <a:off x="1092200" y="5926137"/>
              <a:ext cx="987135"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a:latin typeface="+mj-ea"/>
                  <a:ea typeface="+mj-ea"/>
                </a:rPr>
                <a:t>邮件缓存</a:t>
              </a:r>
            </a:p>
          </p:txBody>
        </p:sp>
        <p:sp>
          <p:nvSpPr>
            <p:cNvPr id="14" name="Text Box 9"/>
            <p:cNvSpPr txBox="1">
              <a:spLocks noChangeArrowheads="1"/>
            </p:cNvSpPr>
            <p:nvPr/>
          </p:nvSpPr>
          <p:spPr bwMode="auto">
            <a:xfrm>
              <a:off x="6445148" y="5874372"/>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   </a:t>
              </a:r>
              <a:r>
                <a:rPr kumimoji="1" lang="zh-CN" altLang="en-US" sz="1050" dirty="0">
                  <a:latin typeface="+mj-ea"/>
                  <a:ea typeface="+mj-ea"/>
                </a:rPr>
                <a:t>接收端</a:t>
              </a:r>
            </a:p>
            <a:p>
              <a:r>
                <a:rPr kumimoji="1" lang="zh-CN" altLang="en-US" sz="1050" dirty="0">
                  <a:latin typeface="+mj-ea"/>
                  <a:ea typeface="+mj-ea"/>
                </a:rPr>
                <a:t>邮件服务器</a:t>
              </a:r>
            </a:p>
          </p:txBody>
        </p:sp>
        <p:sp>
          <p:nvSpPr>
            <p:cNvPr id="15" name="Oval 10"/>
            <p:cNvSpPr>
              <a:spLocks noChangeArrowheads="1"/>
            </p:cNvSpPr>
            <p:nvPr/>
          </p:nvSpPr>
          <p:spPr bwMode="auto">
            <a:xfrm>
              <a:off x="6356350" y="4351338"/>
              <a:ext cx="1296988" cy="1296987"/>
            </a:xfrm>
            <a:prstGeom prst="ellipse">
              <a:avLst/>
            </a:prstGeom>
            <a:solidFill>
              <a:srgbClr val="66FF66"/>
            </a:solidFill>
            <a:ln w="19050">
              <a:solidFill>
                <a:schemeClr val="folHlink"/>
              </a:solidFill>
              <a:round/>
              <a:headEnd/>
              <a:tailEnd/>
            </a:ln>
            <a:effectLst/>
          </p:spPr>
          <p:txBody>
            <a:bodyPr wrap="none" anchor="ctr"/>
            <a:lstStyle/>
            <a:p>
              <a:endParaRPr lang="zh-CN" altLang="en-US" sz="1050">
                <a:latin typeface="+mj-ea"/>
                <a:ea typeface="+mj-ea"/>
              </a:endParaRPr>
            </a:p>
          </p:txBody>
        </p:sp>
        <p:grpSp>
          <p:nvGrpSpPr>
            <p:cNvPr id="16" name="Group 11"/>
            <p:cNvGrpSpPr>
              <a:grpSpLocks/>
            </p:cNvGrpSpPr>
            <p:nvPr/>
          </p:nvGrpSpPr>
          <p:grpSpPr bwMode="auto">
            <a:xfrm>
              <a:off x="6738938" y="4460875"/>
              <a:ext cx="457200" cy="457200"/>
              <a:chOff x="2351" y="2975"/>
              <a:chExt cx="481" cy="433"/>
            </a:xfrm>
          </p:grpSpPr>
          <p:sp>
            <p:nvSpPr>
              <p:cNvPr id="17" name="Rectangle 12"/>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headEnd/>
                <a:tailEnd/>
              </a:ln>
              <a:effectLst/>
            </p:spPr>
            <p:txBody>
              <a:bodyPr wrap="none" anchor="ctr"/>
              <a:lstStyle/>
              <a:p>
                <a:endParaRPr lang="zh-CN" altLang="en-US" sz="1050">
                  <a:latin typeface="+mj-ea"/>
                  <a:ea typeface="+mj-ea"/>
                </a:endParaRPr>
              </a:p>
            </p:txBody>
          </p:sp>
          <p:sp>
            <p:nvSpPr>
              <p:cNvPr id="18" name="Line 13"/>
              <p:cNvSpPr>
                <a:spLocks noChangeShapeType="1"/>
              </p:cNvSpPr>
              <p:nvPr/>
            </p:nvSpPr>
            <p:spPr bwMode="auto">
              <a:xfrm rot="-10800000">
                <a:off x="2351" y="332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19" name="Line 14"/>
              <p:cNvSpPr>
                <a:spLocks noChangeShapeType="1"/>
              </p:cNvSpPr>
              <p:nvPr/>
            </p:nvSpPr>
            <p:spPr bwMode="auto">
              <a:xfrm rot="-10800000">
                <a:off x="2351" y="3234"/>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0" name="Line 15"/>
              <p:cNvSpPr>
                <a:spLocks noChangeShapeType="1"/>
              </p:cNvSpPr>
              <p:nvPr/>
            </p:nvSpPr>
            <p:spPr bwMode="auto">
              <a:xfrm rot="-10800000">
                <a:off x="2351" y="3148"/>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1" name="Line 16"/>
              <p:cNvSpPr>
                <a:spLocks noChangeShapeType="1"/>
              </p:cNvSpPr>
              <p:nvPr/>
            </p:nvSpPr>
            <p:spPr bwMode="auto">
              <a:xfrm rot="-10800000">
                <a:off x="2351" y="306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2" name="Line 17"/>
              <p:cNvSpPr>
                <a:spLocks noChangeShapeType="1"/>
              </p:cNvSpPr>
              <p:nvPr/>
            </p:nvSpPr>
            <p:spPr bwMode="auto">
              <a:xfrm rot="-16200000">
                <a:off x="2519"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3" name="Line 18"/>
              <p:cNvSpPr>
                <a:spLocks noChangeShapeType="1"/>
              </p:cNvSpPr>
              <p:nvPr/>
            </p:nvSpPr>
            <p:spPr bwMode="auto">
              <a:xfrm rot="-16200000">
                <a:off x="2423"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4" name="Line 19"/>
              <p:cNvSpPr>
                <a:spLocks noChangeShapeType="1"/>
              </p:cNvSpPr>
              <p:nvPr/>
            </p:nvSpPr>
            <p:spPr bwMode="auto">
              <a:xfrm rot="-16200000">
                <a:off x="2327"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5" name="Line 20"/>
              <p:cNvSpPr>
                <a:spLocks noChangeShapeType="1"/>
              </p:cNvSpPr>
              <p:nvPr/>
            </p:nvSpPr>
            <p:spPr bwMode="auto">
              <a:xfrm rot="-16200000">
                <a:off x="2231"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26" name="Group 21"/>
            <p:cNvGrpSpPr>
              <a:grpSpLocks/>
            </p:cNvGrpSpPr>
            <p:nvPr/>
          </p:nvGrpSpPr>
          <p:grpSpPr bwMode="auto">
            <a:xfrm>
              <a:off x="6634163" y="5013325"/>
              <a:ext cx="730250" cy="457200"/>
              <a:chOff x="1296" y="768"/>
              <a:chExt cx="556" cy="336"/>
            </a:xfrm>
          </p:grpSpPr>
          <p:sp>
            <p:nvSpPr>
              <p:cNvPr id="27" name="Rectangle 22"/>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p:spPr>
            <p:txBody>
              <a:bodyPr wrap="none" anchor="ctr"/>
              <a:lstStyle/>
              <a:p>
                <a:pPr algn="ctr"/>
                <a:endParaRPr kumimoji="1" lang="zh-CN" altLang="zh-CN" sz="1050">
                  <a:latin typeface="+mj-ea"/>
                  <a:ea typeface="+mj-ea"/>
                </a:endParaRPr>
              </a:p>
            </p:txBody>
          </p:sp>
          <p:grpSp>
            <p:nvGrpSpPr>
              <p:cNvPr id="28" name="Group 23"/>
              <p:cNvGrpSpPr>
                <a:grpSpLocks/>
              </p:cNvGrpSpPr>
              <p:nvPr/>
            </p:nvGrpSpPr>
            <p:grpSpPr bwMode="auto">
              <a:xfrm>
                <a:off x="1367" y="829"/>
                <a:ext cx="393" cy="214"/>
                <a:chOff x="2928" y="3744"/>
                <a:chExt cx="528" cy="336"/>
              </a:xfrm>
            </p:grpSpPr>
            <p:grpSp>
              <p:nvGrpSpPr>
                <p:cNvPr id="29" name="Group 24"/>
                <p:cNvGrpSpPr>
                  <a:grpSpLocks/>
                </p:cNvGrpSpPr>
                <p:nvPr/>
              </p:nvGrpSpPr>
              <p:grpSpPr bwMode="auto">
                <a:xfrm>
                  <a:off x="3024" y="3744"/>
                  <a:ext cx="432" cy="240"/>
                  <a:chOff x="2736" y="3648"/>
                  <a:chExt cx="432" cy="240"/>
                </a:xfrm>
              </p:grpSpPr>
              <p:grpSp>
                <p:nvGrpSpPr>
                  <p:cNvPr id="44" name="Group 25"/>
                  <p:cNvGrpSpPr>
                    <a:grpSpLocks/>
                  </p:cNvGrpSpPr>
                  <p:nvPr/>
                </p:nvGrpSpPr>
                <p:grpSpPr bwMode="auto">
                  <a:xfrm>
                    <a:off x="2736" y="3648"/>
                    <a:ext cx="432" cy="240"/>
                    <a:chOff x="2592" y="3504"/>
                    <a:chExt cx="576" cy="384"/>
                  </a:xfrm>
                </p:grpSpPr>
                <p:sp>
                  <p:nvSpPr>
                    <p:cNvPr id="46" name="Rectangle 26"/>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7" name="Freeform 27"/>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8" name="Line 28"/>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9" name="Line 29"/>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45" name="Line 30"/>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0" name="Group 31"/>
                <p:cNvGrpSpPr>
                  <a:grpSpLocks/>
                </p:cNvGrpSpPr>
                <p:nvPr/>
              </p:nvGrpSpPr>
              <p:grpSpPr bwMode="auto">
                <a:xfrm>
                  <a:off x="2976" y="3792"/>
                  <a:ext cx="432" cy="240"/>
                  <a:chOff x="2736" y="3648"/>
                  <a:chExt cx="432" cy="240"/>
                </a:xfrm>
              </p:grpSpPr>
              <p:grpSp>
                <p:nvGrpSpPr>
                  <p:cNvPr id="38" name="Group 32"/>
                  <p:cNvGrpSpPr>
                    <a:grpSpLocks/>
                  </p:cNvGrpSpPr>
                  <p:nvPr/>
                </p:nvGrpSpPr>
                <p:grpSpPr bwMode="auto">
                  <a:xfrm>
                    <a:off x="2736" y="3648"/>
                    <a:ext cx="432" cy="240"/>
                    <a:chOff x="2592" y="3504"/>
                    <a:chExt cx="576" cy="384"/>
                  </a:xfrm>
                </p:grpSpPr>
                <p:sp>
                  <p:nvSpPr>
                    <p:cNvPr id="40" name="Rectangle 33"/>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1" name="Freeform 34"/>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2" name="Line 35"/>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3" name="Line 36"/>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9" name="Line 37"/>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1" name="Group 38"/>
                <p:cNvGrpSpPr>
                  <a:grpSpLocks/>
                </p:cNvGrpSpPr>
                <p:nvPr/>
              </p:nvGrpSpPr>
              <p:grpSpPr bwMode="auto">
                <a:xfrm>
                  <a:off x="2928" y="3840"/>
                  <a:ext cx="432" cy="240"/>
                  <a:chOff x="2736" y="3648"/>
                  <a:chExt cx="432" cy="240"/>
                </a:xfrm>
              </p:grpSpPr>
              <p:grpSp>
                <p:nvGrpSpPr>
                  <p:cNvPr id="32" name="Group 39"/>
                  <p:cNvGrpSpPr>
                    <a:grpSpLocks/>
                  </p:cNvGrpSpPr>
                  <p:nvPr/>
                </p:nvGrpSpPr>
                <p:grpSpPr bwMode="auto">
                  <a:xfrm>
                    <a:off x="2736" y="3648"/>
                    <a:ext cx="432" cy="240"/>
                    <a:chOff x="2592" y="3504"/>
                    <a:chExt cx="576" cy="384"/>
                  </a:xfrm>
                </p:grpSpPr>
                <p:sp>
                  <p:nvSpPr>
                    <p:cNvPr id="34" name="Rectangle 40"/>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 name="Freeform 41"/>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 name="Line 42"/>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7" name="Line 43"/>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3" name="Line 44"/>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grpSp>
        <p:grpSp>
          <p:nvGrpSpPr>
            <p:cNvPr id="50" name="Group 45"/>
            <p:cNvGrpSpPr>
              <a:grpSpLocks/>
            </p:cNvGrpSpPr>
            <p:nvPr/>
          </p:nvGrpSpPr>
          <p:grpSpPr bwMode="auto">
            <a:xfrm>
              <a:off x="422275" y="4567238"/>
              <a:ext cx="884238" cy="1014412"/>
              <a:chOff x="246" y="1767"/>
              <a:chExt cx="557" cy="639"/>
            </a:xfrm>
          </p:grpSpPr>
          <p:grpSp>
            <p:nvGrpSpPr>
              <p:cNvPr id="51" name="Group 46"/>
              <p:cNvGrpSpPr>
                <a:grpSpLocks/>
              </p:cNvGrpSpPr>
              <p:nvPr/>
            </p:nvGrpSpPr>
            <p:grpSpPr bwMode="auto">
              <a:xfrm>
                <a:off x="246" y="1943"/>
                <a:ext cx="557" cy="463"/>
                <a:chOff x="246" y="1943"/>
                <a:chExt cx="557" cy="463"/>
              </a:xfrm>
            </p:grpSpPr>
            <p:sp>
              <p:nvSpPr>
                <p:cNvPr id="104" name="Freeform 47"/>
                <p:cNvSpPr>
                  <a:spLocks/>
                </p:cNvSpPr>
                <p:nvPr/>
              </p:nvSpPr>
              <p:spPr bwMode="auto">
                <a:xfrm>
                  <a:off x="373" y="2005"/>
                  <a:ext cx="196" cy="295"/>
                </a:xfrm>
                <a:custGeom>
                  <a:avLst/>
                  <a:gdLst>
                    <a:gd name="T0" fmla="*/ 652 w 982"/>
                    <a:gd name="T1" fmla="*/ 26 h 1477"/>
                    <a:gd name="T2" fmla="*/ 982 w 982"/>
                    <a:gd name="T3" fmla="*/ 1347 h 1477"/>
                    <a:gd name="T4" fmla="*/ 0 w 982"/>
                    <a:gd name="T5" fmla="*/ 1477 h 1477"/>
                    <a:gd name="T6" fmla="*/ 252 w 982"/>
                    <a:gd name="T7" fmla="*/ 0 h 1477"/>
                  </a:gdLst>
                  <a:ahLst/>
                  <a:cxnLst>
                    <a:cxn ang="0">
                      <a:pos x="T0" y="T1"/>
                    </a:cxn>
                    <a:cxn ang="0">
                      <a:pos x="T2" y="T3"/>
                    </a:cxn>
                    <a:cxn ang="0">
                      <a:pos x="T4" y="T5"/>
                    </a:cxn>
                    <a:cxn ang="0">
                      <a:pos x="T6" y="T7"/>
                    </a:cxn>
                  </a:cxnLst>
                  <a:rect l="0" t="0" r="r" b="b"/>
                  <a:pathLst>
                    <a:path w="982" h="1477">
                      <a:moveTo>
                        <a:pt x="652" y="26"/>
                      </a:moveTo>
                      <a:lnTo>
                        <a:pt x="982" y="1347"/>
                      </a:lnTo>
                      <a:lnTo>
                        <a:pt x="0" y="1477"/>
                      </a:lnTo>
                      <a:lnTo>
                        <a:pt x="252"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050">
                    <a:latin typeface="+mj-ea"/>
                    <a:ea typeface="+mj-ea"/>
                  </a:endParaRPr>
                </a:p>
              </p:txBody>
            </p:sp>
            <p:grpSp>
              <p:nvGrpSpPr>
                <p:cNvPr id="105" name="Group 48"/>
                <p:cNvGrpSpPr>
                  <a:grpSpLocks/>
                </p:cNvGrpSpPr>
                <p:nvPr/>
              </p:nvGrpSpPr>
              <p:grpSpPr bwMode="auto">
                <a:xfrm>
                  <a:off x="246" y="1943"/>
                  <a:ext cx="551" cy="121"/>
                  <a:chOff x="246" y="1943"/>
                  <a:chExt cx="551" cy="121"/>
                </a:xfrm>
              </p:grpSpPr>
              <p:sp>
                <p:nvSpPr>
                  <p:cNvPr id="107" name="Freeform 49"/>
                  <p:cNvSpPr>
                    <a:spLocks/>
                  </p:cNvSpPr>
                  <p:nvPr/>
                </p:nvSpPr>
                <p:spPr bwMode="auto">
                  <a:xfrm>
                    <a:off x="246" y="1943"/>
                    <a:ext cx="551" cy="104"/>
                  </a:xfrm>
                  <a:custGeom>
                    <a:avLst/>
                    <a:gdLst>
                      <a:gd name="T0" fmla="*/ 2751 w 2751"/>
                      <a:gd name="T1" fmla="*/ 270 h 522"/>
                      <a:gd name="T2" fmla="*/ 1016 w 2751"/>
                      <a:gd name="T3" fmla="*/ 522 h 522"/>
                      <a:gd name="T4" fmla="*/ 0 w 2751"/>
                      <a:gd name="T5" fmla="*/ 132 h 522"/>
                      <a:gd name="T6" fmla="*/ 1302 w 2751"/>
                      <a:gd name="T7" fmla="*/ 0 h 522"/>
                      <a:gd name="T8" fmla="*/ 2751 w 2751"/>
                      <a:gd name="T9" fmla="*/ 270 h 522"/>
                    </a:gdLst>
                    <a:ahLst/>
                    <a:cxnLst>
                      <a:cxn ang="0">
                        <a:pos x="T0" y="T1"/>
                      </a:cxn>
                      <a:cxn ang="0">
                        <a:pos x="T2" y="T3"/>
                      </a:cxn>
                      <a:cxn ang="0">
                        <a:pos x="T4" y="T5"/>
                      </a:cxn>
                      <a:cxn ang="0">
                        <a:pos x="T6" y="T7"/>
                      </a:cxn>
                      <a:cxn ang="0">
                        <a:pos x="T8" y="T9"/>
                      </a:cxn>
                    </a:cxnLst>
                    <a:rect l="0" t="0" r="r" b="b"/>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prstDash val="solid"/>
                    <a:round/>
                    <a:headEnd/>
                    <a:tailEnd/>
                  </a:ln>
                </p:spPr>
                <p:txBody>
                  <a:bodyPr/>
                  <a:lstStyle/>
                  <a:p>
                    <a:endParaRPr lang="zh-CN" altLang="en-US" sz="1050">
                      <a:latin typeface="+mj-ea"/>
                      <a:ea typeface="+mj-ea"/>
                    </a:endParaRPr>
                  </a:p>
                </p:txBody>
              </p:sp>
              <p:sp>
                <p:nvSpPr>
                  <p:cNvPr id="108" name="Freeform 50"/>
                  <p:cNvSpPr>
                    <a:spLocks/>
                  </p:cNvSpPr>
                  <p:nvPr/>
                </p:nvSpPr>
                <p:spPr bwMode="auto">
                  <a:xfrm>
                    <a:off x="450" y="1997"/>
                    <a:ext cx="345" cy="67"/>
                  </a:xfrm>
                  <a:custGeom>
                    <a:avLst/>
                    <a:gdLst>
                      <a:gd name="T0" fmla="*/ 1728 w 1728"/>
                      <a:gd name="T1" fmla="*/ 0 h 337"/>
                      <a:gd name="T2" fmla="*/ 0 w 1728"/>
                      <a:gd name="T3" fmla="*/ 251 h 337"/>
                      <a:gd name="T4" fmla="*/ 0 w 1728"/>
                      <a:gd name="T5" fmla="*/ 337 h 337"/>
                      <a:gd name="T6" fmla="*/ 1728 w 1728"/>
                      <a:gd name="T7" fmla="*/ 88 h 337"/>
                      <a:gd name="T8" fmla="*/ 1728 w 1728"/>
                      <a:gd name="T9" fmla="*/ 0 h 337"/>
                    </a:gdLst>
                    <a:ahLst/>
                    <a:cxnLst>
                      <a:cxn ang="0">
                        <a:pos x="T0" y="T1"/>
                      </a:cxn>
                      <a:cxn ang="0">
                        <a:pos x="T2" y="T3"/>
                      </a:cxn>
                      <a:cxn ang="0">
                        <a:pos x="T4" y="T5"/>
                      </a:cxn>
                      <a:cxn ang="0">
                        <a:pos x="T6" y="T7"/>
                      </a:cxn>
                      <a:cxn ang="0">
                        <a:pos x="T8" y="T9"/>
                      </a:cxn>
                    </a:cxnLst>
                    <a:rect l="0" t="0" r="r" b="b"/>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prstDash val="solid"/>
                    <a:round/>
                    <a:headEnd/>
                    <a:tailEnd/>
                  </a:ln>
                </p:spPr>
                <p:txBody>
                  <a:bodyPr/>
                  <a:lstStyle/>
                  <a:p>
                    <a:endParaRPr lang="zh-CN" altLang="en-US" sz="1050">
                      <a:latin typeface="+mj-ea"/>
                      <a:ea typeface="+mj-ea"/>
                    </a:endParaRPr>
                  </a:p>
                </p:txBody>
              </p:sp>
              <p:sp>
                <p:nvSpPr>
                  <p:cNvPr id="109" name="Freeform 51"/>
                  <p:cNvSpPr>
                    <a:spLocks/>
                  </p:cNvSpPr>
                  <p:nvPr/>
                </p:nvSpPr>
                <p:spPr bwMode="auto">
                  <a:xfrm>
                    <a:off x="246" y="1969"/>
                    <a:ext cx="204" cy="95"/>
                  </a:xfrm>
                  <a:custGeom>
                    <a:avLst/>
                    <a:gdLst>
                      <a:gd name="T0" fmla="*/ 1016 w 1016"/>
                      <a:gd name="T1" fmla="*/ 476 h 476"/>
                      <a:gd name="T2" fmla="*/ 1016 w 1016"/>
                      <a:gd name="T3" fmla="*/ 390 h 476"/>
                      <a:gd name="T4" fmla="*/ 0 w 1016"/>
                      <a:gd name="T5" fmla="*/ 0 h 476"/>
                      <a:gd name="T6" fmla="*/ 0 w 1016"/>
                      <a:gd name="T7" fmla="*/ 60 h 476"/>
                      <a:gd name="T8" fmla="*/ 1016 w 1016"/>
                      <a:gd name="T9" fmla="*/ 476 h 476"/>
                    </a:gdLst>
                    <a:ahLst/>
                    <a:cxnLst>
                      <a:cxn ang="0">
                        <a:pos x="T0" y="T1"/>
                      </a:cxn>
                      <a:cxn ang="0">
                        <a:pos x="T2" y="T3"/>
                      </a:cxn>
                      <a:cxn ang="0">
                        <a:pos x="T4" y="T5"/>
                      </a:cxn>
                      <a:cxn ang="0">
                        <a:pos x="T6" y="T7"/>
                      </a:cxn>
                      <a:cxn ang="0">
                        <a:pos x="T8" y="T9"/>
                      </a:cxn>
                    </a:cxnLst>
                    <a:rect l="0" t="0" r="r" b="b"/>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grpSp>
            <p:sp>
              <p:nvSpPr>
                <p:cNvPr id="106" name="Freeform 52"/>
                <p:cNvSpPr>
                  <a:spLocks/>
                </p:cNvSpPr>
                <p:nvPr/>
              </p:nvSpPr>
              <p:spPr bwMode="auto">
                <a:xfrm>
                  <a:off x="564" y="2028"/>
                  <a:ext cx="239" cy="378"/>
                </a:xfrm>
                <a:custGeom>
                  <a:avLst/>
                  <a:gdLst>
                    <a:gd name="T0" fmla="*/ 660 w 1195"/>
                    <a:gd name="T1" fmla="*/ 0 h 1893"/>
                    <a:gd name="T2" fmla="*/ 1195 w 1195"/>
                    <a:gd name="T3" fmla="*/ 1747 h 1893"/>
                    <a:gd name="T4" fmla="*/ 0 w 1195"/>
                    <a:gd name="T5" fmla="*/ 1893 h 1893"/>
                    <a:gd name="T6" fmla="*/ 191 w 1195"/>
                    <a:gd name="T7" fmla="*/ 35 h 1893"/>
                  </a:gdLst>
                  <a:ahLst/>
                  <a:cxnLst>
                    <a:cxn ang="0">
                      <a:pos x="T0" y="T1"/>
                    </a:cxn>
                    <a:cxn ang="0">
                      <a:pos x="T2" y="T3"/>
                    </a:cxn>
                    <a:cxn ang="0">
                      <a:pos x="T4" y="T5"/>
                    </a:cxn>
                    <a:cxn ang="0">
                      <a:pos x="T6" y="T7"/>
                    </a:cxn>
                  </a:cxnLst>
                  <a:rect l="0" t="0" r="r" b="b"/>
                  <a:pathLst>
                    <a:path w="1195" h="1893">
                      <a:moveTo>
                        <a:pt x="660" y="0"/>
                      </a:moveTo>
                      <a:lnTo>
                        <a:pt x="1195" y="1747"/>
                      </a:lnTo>
                      <a:lnTo>
                        <a:pt x="0" y="1893"/>
                      </a:lnTo>
                      <a:lnTo>
                        <a:pt x="191" y="35"/>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050">
                    <a:latin typeface="+mj-ea"/>
                    <a:ea typeface="+mj-ea"/>
                  </a:endParaRPr>
                </a:p>
              </p:txBody>
            </p:sp>
          </p:grpSp>
          <p:grpSp>
            <p:nvGrpSpPr>
              <p:cNvPr id="52" name="Group 53"/>
              <p:cNvGrpSpPr>
                <a:grpSpLocks/>
              </p:cNvGrpSpPr>
              <p:nvPr/>
            </p:nvGrpSpPr>
            <p:grpSpPr bwMode="auto">
              <a:xfrm>
                <a:off x="325" y="1767"/>
                <a:ext cx="383" cy="268"/>
                <a:chOff x="325" y="1767"/>
                <a:chExt cx="383" cy="268"/>
              </a:xfrm>
            </p:grpSpPr>
            <p:grpSp>
              <p:nvGrpSpPr>
                <p:cNvPr id="53" name="Group 54"/>
                <p:cNvGrpSpPr>
                  <a:grpSpLocks/>
                </p:cNvGrpSpPr>
                <p:nvPr/>
              </p:nvGrpSpPr>
              <p:grpSpPr bwMode="auto">
                <a:xfrm>
                  <a:off x="412" y="1767"/>
                  <a:ext cx="296" cy="243"/>
                  <a:chOff x="412" y="1767"/>
                  <a:chExt cx="296" cy="243"/>
                </a:xfrm>
              </p:grpSpPr>
              <p:grpSp>
                <p:nvGrpSpPr>
                  <p:cNvPr id="86" name="Group 55"/>
                  <p:cNvGrpSpPr>
                    <a:grpSpLocks/>
                  </p:cNvGrpSpPr>
                  <p:nvPr/>
                </p:nvGrpSpPr>
                <p:grpSpPr bwMode="auto">
                  <a:xfrm>
                    <a:off x="412" y="1767"/>
                    <a:ext cx="296" cy="243"/>
                    <a:chOff x="412" y="1767"/>
                    <a:chExt cx="296" cy="243"/>
                  </a:xfrm>
                </p:grpSpPr>
                <p:grpSp>
                  <p:nvGrpSpPr>
                    <p:cNvPr id="95" name="Group 56"/>
                    <p:cNvGrpSpPr>
                      <a:grpSpLocks/>
                    </p:cNvGrpSpPr>
                    <p:nvPr/>
                  </p:nvGrpSpPr>
                  <p:grpSpPr bwMode="auto">
                    <a:xfrm>
                      <a:off x="412" y="1904"/>
                      <a:ext cx="296" cy="106"/>
                      <a:chOff x="412" y="1904"/>
                      <a:chExt cx="296" cy="106"/>
                    </a:xfrm>
                  </p:grpSpPr>
                  <p:sp>
                    <p:nvSpPr>
                      <p:cNvPr id="101" name="Freeform 57"/>
                      <p:cNvSpPr>
                        <a:spLocks/>
                      </p:cNvSpPr>
                      <p:nvPr/>
                    </p:nvSpPr>
                    <p:spPr bwMode="auto">
                      <a:xfrm>
                        <a:off x="412" y="1904"/>
                        <a:ext cx="170" cy="106"/>
                      </a:xfrm>
                      <a:custGeom>
                        <a:avLst/>
                        <a:gdLst>
                          <a:gd name="T0" fmla="*/ 848 w 848"/>
                          <a:gd name="T1" fmla="*/ 162 h 530"/>
                          <a:gd name="T2" fmla="*/ 848 w 848"/>
                          <a:gd name="T3" fmla="*/ 530 h 530"/>
                          <a:gd name="T4" fmla="*/ 0 w 848"/>
                          <a:gd name="T5" fmla="*/ 258 h 530"/>
                          <a:gd name="T6" fmla="*/ 0 w 848"/>
                          <a:gd name="T7" fmla="*/ 0 h 530"/>
                          <a:gd name="T8" fmla="*/ 848 w 848"/>
                          <a:gd name="T9" fmla="*/ 162 h 530"/>
                        </a:gdLst>
                        <a:ahLst/>
                        <a:cxnLst>
                          <a:cxn ang="0">
                            <a:pos x="T0" y="T1"/>
                          </a:cxn>
                          <a:cxn ang="0">
                            <a:pos x="T2" y="T3"/>
                          </a:cxn>
                          <a:cxn ang="0">
                            <a:pos x="T4" y="T5"/>
                          </a:cxn>
                          <a:cxn ang="0">
                            <a:pos x="T6" y="T7"/>
                          </a:cxn>
                          <a:cxn ang="0">
                            <a:pos x="T8" y="T9"/>
                          </a:cxn>
                        </a:cxnLst>
                        <a:rect l="0" t="0" r="r" b="b"/>
                        <a:pathLst>
                          <a:path w="848" h="530">
                            <a:moveTo>
                              <a:pt x="848" y="162"/>
                            </a:moveTo>
                            <a:lnTo>
                              <a:pt x="848" y="530"/>
                            </a:lnTo>
                            <a:lnTo>
                              <a:pt x="0" y="258"/>
                            </a:lnTo>
                            <a:lnTo>
                              <a:pt x="0" y="0"/>
                            </a:lnTo>
                            <a:lnTo>
                              <a:pt x="848" y="162"/>
                            </a:lnTo>
                            <a:close/>
                          </a:path>
                        </a:pathLst>
                      </a:custGeom>
                      <a:solidFill>
                        <a:srgbClr val="A0A0A0"/>
                      </a:solidFill>
                      <a:ln w="3175">
                        <a:solidFill>
                          <a:srgbClr val="000000"/>
                        </a:solidFill>
                        <a:prstDash val="solid"/>
                        <a:round/>
                        <a:headEnd/>
                        <a:tailEnd/>
                      </a:ln>
                    </p:spPr>
                    <p:txBody>
                      <a:bodyPr/>
                      <a:lstStyle/>
                      <a:p>
                        <a:endParaRPr lang="zh-CN" altLang="en-US" sz="1050">
                          <a:latin typeface="+mj-ea"/>
                          <a:ea typeface="+mj-ea"/>
                        </a:endParaRPr>
                      </a:p>
                    </p:txBody>
                  </p:sp>
                  <p:sp>
                    <p:nvSpPr>
                      <p:cNvPr id="102" name="Freeform 58"/>
                      <p:cNvSpPr>
                        <a:spLocks/>
                      </p:cNvSpPr>
                      <p:nvPr/>
                    </p:nvSpPr>
                    <p:spPr bwMode="auto">
                      <a:xfrm>
                        <a:off x="582" y="1929"/>
                        <a:ext cx="126" cy="81"/>
                      </a:xfrm>
                      <a:custGeom>
                        <a:avLst/>
                        <a:gdLst>
                          <a:gd name="T0" fmla="*/ 0 w 631"/>
                          <a:gd name="T1" fmla="*/ 36 h 404"/>
                          <a:gd name="T2" fmla="*/ 0 w 631"/>
                          <a:gd name="T3" fmla="*/ 404 h 404"/>
                          <a:gd name="T4" fmla="*/ 631 w 631"/>
                          <a:gd name="T5" fmla="*/ 312 h 404"/>
                          <a:gd name="T6" fmla="*/ 631 w 631"/>
                          <a:gd name="T7" fmla="*/ 0 h 404"/>
                          <a:gd name="T8" fmla="*/ 0 w 631"/>
                          <a:gd name="T9" fmla="*/ 36 h 404"/>
                        </a:gdLst>
                        <a:ahLst/>
                        <a:cxnLst>
                          <a:cxn ang="0">
                            <a:pos x="T0" y="T1"/>
                          </a:cxn>
                          <a:cxn ang="0">
                            <a:pos x="T2" y="T3"/>
                          </a:cxn>
                          <a:cxn ang="0">
                            <a:pos x="T4" y="T5"/>
                          </a:cxn>
                          <a:cxn ang="0">
                            <a:pos x="T6" y="T7"/>
                          </a:cxn>
                          <a:cxn ang="0">
                            <a:pos x="T8" y="T9"/>
                          </a:cxn>
                        </a:cxnLst>
                        <a:rect l="0" t="0" r="r" b="b"/>
                        <a:pathLst>
                          <a:path w="631" h="404">
                            <a:moveTo>
                              <a:pt x="0" y="36"/>
                            </a:moveTo>
                            <a:lnTo>
                              <a:pt x="0" y="404"/>
                            </a:lnTo>
                            <a:lnTo>
                              <a:pt x="631" y="312"/>
                            </a:lnTo>
                            <a:lnTo>
                              <a:pt x="631" y="0"/>
                            </a:lnTo>
                            <a:lnTo>
                              <a:pt x="0" y="36"/>
                            </a:lnTo>
                            <a:close/>
                          </a:path>
                        </a:pathLst>
                      </a:custGeom>
                      <a:solidFill>
                        <a:srgbClr val="808080"/>
                      </a:solidFill>
                      <a:ln w="3175">
                        <a:solidFill>
                          <a:srgbClr val="000000"/>
                        </a:solidFill>
                        <a:prstDash val="solid"/>
                        <a:round/>
                        <a:headEnd/>
                        <a:tailEnd/>
                      </a:ln>
                    </p:spPr>
                    <p:txBody>
                      <a:bodyPr/>
                      <a:lstStyle/>
                      <a:p>
                        <a:endParaRPr lang="zh-CN" altLang="en-US" sz="1050">
                          <a:latin typeface="+mj-ea"/>
                          <a:ea typeface="+mj-ea"/>
                        </a:endParaRPr>
                      </a:p>
                    </p:txBody>
                  </p:sp>
                  <p:sp>
                    <p:nvSpPr>
                      <p:cNvPr id="103" name="Freeform 59"/>
                      <p:cNvSpPr>
                        <a:spLocks/>
                      </p:cNvSpPr>
                      <p:nvPr/>
                    </p:nvSpPr>
                    <p:spPr bwMode="auto">
                      <a:xfrm>
                        <a:off x="412" y="1904"/>
                        <a:ext cx="296" cy="32"/>
                      </a:xfrm>
                      <a:custGeom>
                        <a:avLst/>
                        <a:gdLst>
                          <a:gd name="T0" fmla="*/ 1479 w 1479"/>
                          <a:gd name="T1" fmla="*/ 126 h 162"/>
                          <a:gd name="T2" fmla="*/ 842 w 1479"/>
                          <a:gd name="T3" fmla="*/ 162 h 162"/>
                          <a:gd name="T4" fmla="*/ 0 w 1479"/>
                          <a:gd name="T5" fmla="*/ 0 h 162"/>
                          <a:gd name="T6" fmla="*/ 619 w 1479"/>
                          <a:gd name="T7" fmla="*/ 0 h 162"/>
                          <a:gd name="T8" fmla="*/ 1479 w 1479"/>
                          <a:gd name="T9" fmla="*/ 126 h 162"/>
                        </a:gdLst>
                        <a:ahLst/>
                        <a:cxnLst>
                          <a:cxn ang="0">
                            <a:pos x="T0" y="T1"/>
                          </a:cxn>
                          <a:cxn ang="0">
                            <a:pos x="T2" y="T3"/>
                          </a:cxn>
                          <a:cxn ang="0">
                            <a:pos x="T4" y="T5"/>
                          </a:cxn>
                          <a:cxn ang="0">
                            <a:pos x="T6" y="T7"/>
                          </a:cxn>
                          <a:cxn ang="0">
                            <a:pos x="T8" y="T9"/>
                          </a:cxn>
                        </a:cxnLst>
                        <a:rect l="0" t="0" r="r" b="b"/>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grpSp>
                <p:sp>
                  <p:nvSpPr>
                    <p:cNvPr id="96" name="Freeform 60"/>
                    <p:cNvSpPr>
                      <a:spLocks/>
                    </p:cNvSpPr>
                    <p:nvPr/>
                  </p:nvSpPr>
                  <p:spPr bwMode="auto">
                    <a:xfrm>
                      <a:off x="504" y="1895"/>
                      <a:ext cx="108" cy="30"/>
                    </a:xfrm>
                    <a:custGeom>
                      <a:avLst/>
                      <a:gdLst>
                        <a:gd name="T0" fmla="*/ 538 w 538"/>
                        <a:gd name="T1" fmla="*/ 86 h 151"/>
                        <a:gd name="T2" fmla="*/ 538 w 538"/>
                        <a:gd name="T3" fmla="*/ 135 h 151"/>
                        <a:gd name="T4" fmla="*/ 287 w 538"/>
                        <a:gd name="T5" fmla="*/ 151 h 151"/>
                        <a:gd name="T6" fmla="*/ 0 w 538"/>
                        <a:gd name="T7" fmla="*/ 97 h 151"/>
                        <a:gd name="T8" fmla="*/ 0 w 538"/>
                        <a:gd name="T9" fmla="*/ 0 h 151"/>
                        <a:gd name="T10" fmla="*/ 538 w 538"/>
                        <a:gd name="T11" fmla="*/ 86 h 151"/>
                      </a:gdLst>
                      <a:ahLst/>
                      <a:cxnLst>
                        <a:cxn ang="0">
                          <a:pos x="T0" y="T1"/>
                        </a:cxn>
                        <a:cxn ang="0">
                          <a:pos x="T2" y="T3"/>
                        </a:cxn>
                        <a:cxn ang="0">
                          <a:pos x="T4" y="T5"/>
                        </a:cxn>
                        <a:cxn ang="0">
                          <a:pos x="T6" y="T7"/>
                        </a:cxn>
                        <a:cxn ang="0">
                          <a:pos x="T8" y="T9"/>
                        </a:cxn>
                        <a:cxn ang="0">
                          <a:pos x="T10" y="T11"/>
                        </a:cxn>
                      </a:cxnLst>
                      <a:rect l="0" t="0" r="r" b="b"/>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grpSp>
                  <p:nvGrpSpPr>
                    <p:cNvPr id="97" name="Group 61"/>
                    <p:cNvGrpSpPr>
                      <a:grpSpLocks/>
                    </p:cNvGrpSpPr>
                    <p:nvPr/>
                  </p:nvGrpSpPr>
                  <p:grpSpPr bwMode="auto">
                    <a:xfrm>
                      <a:off x="446" y="1767"/>
                      <a:ext cx="239" cy="151"/>
                      <a:chOff x="446" y="1767"/>
                      <a:chExt cx="239" cy="151"/>
                    </a:xfrm>
                  </p:grpSpPr>
                  <p:sp>
                    <p:nvSpPr>
                      <p:cNvPr id="98" name="Freeform 62"/>
                      <p:cNvSpPr>
                        <a:spLocks/>
                      </p:cNvSpPr>
                      <p:nvPr/>
                    </p:nvSpPr>
                    <p:spPr bwMode="auto">
                      <a:xfrm>
                        <a:off x="446" y="1767"/>
                        <a:ext cx="137" cy="148"/>
                      </a:xfrm>
                      <a:custGeom>
                        <a:avLst/>
                        <a:gdLst>
                          <a:gd name="T0" fmla="*/ 589 w 686"/>
                          <a:gd name="T1" fmla="*/ 740 h 740"/>
                          <a:gd name="T2" fmla="*/ 686 w 686"/>
                          <a:gd name="T3" fmla="*/ 24 h 740"/>
                          <a:gd name="T4" fmla="*/ 95 w 686"/>
                          <a:gd name="T5" fmla="*/ 0 h 740"/>
                          <a:gd name="T6" fmla="*/ 0 w 686"/>
                          <a:gd name="T7" fmla="*/ 638 h 740"/>
                          <a:gd name="T8" fmla="*/ 589 w 686"/>
                          <a:gd name="T9" fmla="*/ 740 h 740"/>
                        </a:gdLst>
                        <a:ahLst/>
                        <a:cxnLst>
                          <a:cxn ang="0">
                            <a:pos x="T0" y="T1"/>
                          </a:cxn>
                          <a:cxn ang="0">
                            <a:pos x="T2" y="T3"/>
                          </a:cxn>
                          <a:cxn ang="0">
                            <a:pos x="T4" y="T5"/>
                          </a:cxn>
                          <a:cxn ang="0">
                            <a:pos x="T6" y="T7"/>
                          </a:cxn>
                          <a:cxn ang="0">
                            <a:pos x="T8" y="T9"/>
                          </a:cxn>
                        </a:cxnLst>
                        <a:rect l="0" t="0" r="r" b="b"/>
                        <a:pathLst>
                          <a:path w="686" h="740">
                            <a:moveTo>
                              <a:pt x="589" y="740"/>
                            </a:moveTo>
                            <a:lnTo>
                              <a:pt x="686" y="24"/>
                            </a:lnTo>
                            <a:lnTo>
                              <a:pt x="95" y="0"/>
                            </a:lnTo>
                            <a:lnTo>
                              <a:pt x="0" y="638"/>
                            </a:lnTo>
                            <a:lnTo>
                              <a:pt x="589" y="740"/>
                            </a:lnTo>
                            <a:close/>
                          </a:path>
                        </a:pathLst>
                      </a:custGeom>
                      <a:solidFill>
                        <a:srgbClr val="A0A0A0"/>
                      </a:solidFill>
                      <a:ln w="3175">
                        <a:solidFill>
                          <a:srgbClr val="000000"/>
                        </a:solidFill>
                        <a:prstDash val="solid"/>
                        <a:round/>
                        <a:headEnd/>
                        <a:tailEnd/>
                      </a:ln>
                    </p:spPr>
                    <p:txBody>
                      <a:bodyPr/>
                      <a:lstStyle/>
                      <a:p>
                        <a:endParaRPr lang="zh-CN" altLang="en-US" sz="1050">
                          <a:latin typeface="+mj-ea"/>
                          <a:ea typeface="+mj-ea"/>
                        </a:endParaRPr>
                      </a:p>
                    </p:txBody>
                  </p:sp>
                  <p:sp>
                    <p:nvSpPr>
                      <p:cNvPr id="99" name="Freeform 63"/>
                      <p:cNvSpPr>
                        <a:spLocks/>
                      </p:cNvSpPr>
                      <p:nvPr/>
                    </p:nvSpPr>
                    <p:spPr bwMode="auto">
                      <a:xfrm>
                        <a:off x="564" y="1771"/>
                        <a:ext cx="121" cy="147"/>
                      </a:xfrm>
                      <a:custGeom>
                        <a:avLst/>
                        <a:gdLst>
                          <a:gd name="T0" fmla="*/ 97 w 608"/>
                          <a:gd name="T1" fmla="*/ 0 h 735"/>
                          <a:gd name="T2" fmla="*/ 608 w 608"/>
                          <a:gd name="T3" fmla="*/ 163 h 735"/>
                          <a:gd name="T4" fmla="*/ 536 w 608"/>
                          <a:gd name="T5" fmla="*/ 735 h 735"/>
                          <a:gd name="T6" fmla="*/ 0 w 608"/>
                          <a:gd name="T7" fmla="*/ 717 h 735"/>
                          <a:gd name="T8" fmla="*/ 97 w 608"/>
                          <a:gd name="T9" fmla="*/ 0 h 735"/>
                        </a:gdLst>
                        <a:ahLst/>
                        <a:cxnLst>
                          <a:cxn ang="0">
                            <a:pos x="T0" y="T1"/>
                          </a:cxn>
                          <a:cxn ang="0">
                            <a:pos x="T2" y="T3"/>
                          </a:cxn>
                          <a:cxn ang="0">
                            <a:pos x="T4" y="T5"/>
                          </a:cxn>
                          <a:cxn ang="0">
                            <a:pos x="T6" y="T7"/>
                          </a:cxn>
                          <a:cxn ang="0">
                            <a:pos x="T8" y="T9"/>
                          </a:cxn>
                        </a:cxnLst>
                        <a:rect l="0" t="0" r="r" b="b"/>
                        <a:pathLst>
                          <a:path w="608" h="735">
                            <a:moveTo>
                              <a:pt x="97" y="0"/>
                            </a:moveTo>
                            <a:lnTo>
                              <a:pt x="608" y="163"/>
                            </a:lnTo>
                            <a:lnTo>
                              <a:pt x="536" y="735"/>
                            </a:lnTo>
                            <a:lnTo>
                              <a:pt x="0" y="717"/>
                            </a:lnTo>
                            <a:lnTo>
                              <a:pt x="97" y="0"/>
                            </a:lnTo>
                            <a:close/>
                          </a:path>
                        </a:pathLst>
                      </a:custGeom>
                      <a:solidFill>
                        <a:srgbClr val="808080"/>
                      </a:solidFill>
                      <a:ln w="3175">
                        <a:solidFill>
                          <a:srgbClr val="000000"/>
                        </a:solidFill>
                        <a:prstDash val="solid"/>
                        <a:round/>
                        <a:headEnd/>
                        <a:tailEnd/>
                      </a:ln>
                    </p:spPr>
                    <p:txBody>
                      <a:bodyPr/>
                      <a:lstStyle/>
                      <a:p>
                        <a:endParaRPr lang="zh-CN" altLang="en-US" sz="1050">
                          <a:latin typeface="+mj-ea"/>
                          <a:ea typeface="+mj-ea"/>
                        </a:endParaRPr>
                      </a:p>
                    </p:txBody>
                  </p:sp>
                  <p:sp>
                    <p:nvSpPr>
                      <p:cNvPr id="100" name="Freeform 64"/>
                      <p:cNvSpPr>
                        <a:spLocks/>
                      </p:cNvSpPr>
                      <p:nvPr/>
                    </p:nvSpPr>
                    <p:spPr bwMode="auto">
                      <a:xfrm>
                        <a:off x="462" y="1781"/>
                        <a:ext cx="98" cy="112"/>
                      </a:xfrm>
                      <a:custGeom>
                        <a:avLst/>
                        <a:gdLst>
                          <a:gd name="T0" fmla="*/ 493 w 493"/>
                          <a:gd name="T1" fmla="*/ 25 h 557"/>
                          <a:gd name="T2" fmla="*/ 423 w 493"/>
                          <a:gd name="T3" fmla="*/ 557 h 557"/>
                          <a:gd name="T4" fmla="*/ 0 w 493"/>
                          <a:gd name="T5" fmla="*/ 494 h 557"/>
                          <a:gd name="T6" fmla="*/ 73 w 493"/>
                          <a:gd name="T7" fmla="*/ 0 h 557"/>
                          <a:gd name="T8" fmla="*/ 493 w 493"/>
                          <a:gd name="T9" fmla="*/ 25 h 557"/>
                        </a:gdLst>
                        <a:ahLst/>
                        <a:cxnLst>
                          <a:cxn ang="0">
                            <a:pos x="T0" y="T1"/>
                          </a:cxn>
                          <a:cxn ang="0">
                            <a:pos x="T2" y="T3"/>
                          </a:cxn>
                          <a:cxn ang="0">
                            <a:pos x="T4" y="T5"/>
                          </a:cxn>
                          <a:cxn ang="0">
                            <a:pos x="T6" y="T7"/>
                          </a:cxn>
                          <a:cxn ang="0">
                            <a:pos x="T8" y="T9"/>
                          </a:cxn>
                        </a:cxnLst>
                        <a:rect l="0" t="0" r="r" b="b"/>
                        <a:pathLst>
                          <a:path w="493" h="557">
                            <a:moveTo>
                              <a:pt x="493" y="25"/>
                            </a:moveTo>
                            <a:lnTo>
                              <a:pt x="423" y="557"/>
                            </a:lnTo>
                            <a:lnTo>
                              <a:pt x="0" y="494"/>
                            </a:lnTo>
                            <a:lnTo>
                              <a:pt x="73" y="0"/>
                            </a:lnTo>
                            <a:lnTo>
                              <a:pt x="493" y="25"/>
                            </a:lnTo>
                            <a:close/>
                          </a:path>
                        </a:pathLst>
                      </a:custGeom>
                      <a:solidFill>
                        <a:srgbClr val="00C0C0"/>
                      </a:solidFill>
                      <a:ln w="3175">
                        <a:solidFill>
                          <a:srgbClr val="000000"/>
                        </a:solidFill>
                        <a:prstDash val="solid"/>
                        <a:round/>
                        <a:headEnd/>
                        <a:tailEnd/>
                      </a:ln>
                    </p:spPr>
                    <p:txBody>
                      <a:bodyPr/>
                      <a:lstStyle/>
                      <a:p>
                        <a:endParaRPr lang="zh-CN" altLang="en-US" sz="1050">
                          <a:latin typeface="+mj-ea"/>
                          <a:ea typeface="+mj-ea"/>
                        </a:endParaRPr>
                      </a:p>
                    </p:txBody>
                  </p:sp>
                </p:grpSp>
              </p:grpSp>
              <p:grpSp>
                <p:nvGrpSpPr>
                  <p:cNvPr id="87" name="Group 65"/>
                  <p:cNvGrpSpPr>
                    <a:grpSpLocks/>
                  </p:cNvGrpSpPr>
                  <p:nvPr/>
                </p:nvGrpSpPr>
                <p:grpSpPr bwMode="auto">
                  <a:xfrm>
                    <a:off x="424" y="1915"/>
                    <a:ext cx="97" cy="69"/>
                    <a:chOff x="424" y="1915"/>
                    <a:chExt cx="97" cy="69"/>
                  </a:xfrm>
                </p:grpSpPr>
                <p:sp>
                  <p:nvSpPr>
                    <p:cNvPr id="88" name="Freeform 66"/>
                    <p:cNvSpPr>
                      <a:spLocks/>
                    </p:cNvSpPr>
                    <p:nvPr/>
                  </p:nvSpPr>
                  <p:spPr bwMode="auto">
                    <a:xfrm>
                      <a:off x="424" y="1915"/>
                      <a:ext cx="97" cy="69"/>
                    </a:xfrm>
                    <a:custGeom>
                      <a:avLst/>
                      <a:gdLst>
                        <a:gd name="T0" fmla="*/ 0 w 483"/>
                        <a:gd name="T1" fmla="*/ 0 h 346"/>
                        <a:gd name="T2" fmla="*/ 483 w 483"/>
                        <a:gd name="T3" fmla="*/ 104 h 346"/>
                        <a:gd name="T4" fmla="*/ 483 w 483"/>
                        <a:gd name="T5" fmla="*/ 346 h 346"/>
                        <a:gd name="T6" fmla="*/ 0 w 483"/>
                        <a:gd name="T7" fmla="*/ 195 h 346"/>
                        <a:gd name="T8" fmla="*/ 0 w 483"/>
                        <a:gd name="T9" fmla="*/ 0 h 346"/>
                      </a:gdLst>
                      <a:ahLst/>
                      <a:cxnLst>
                        <a:cxn ang="0">
                          <a:pos x="T0" y="T1"/>
                        </a:cxn>
                        <a:cxn ang="0">
                          <a:pos x="T2" y="T3"/>
                        </a:cxn>
                        <a:cxn ang="0">
                          <a:pos x="T4" y="T5"/>
                        </a:cxn>
                        <a:cxn ang="0">
                          <a:pos x="T6" y="T7"/>
                        </a:cxn>
                        <a:cxn ang="0">
                          <a:pos x="T8" y="T9"/>
                        </a:cxn>
                      </a:cxnLst>
                      <a:rect l="0" t="0" r="r" b="b"/>
                      <a:pathLst>
                        <a:path w="483" h="346">
                          <a:moveTo>
                            <a:pt x="0" y="0"/>
                          </a:moveTo>
                          <a:lnTo>
                            <a:pt x="483" y="104"/>
                          </a:lnTo>
                          <a:lnTo>
                            <a:pt x="483" y="346"/>
                          </a:lnTo>
                          <a:lnTo>
                            <a:pt x="0" y="195"/>
                          </a:lnTo>
                          <a:lnTo>
                            <a:pt x="0" y="0"/>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89" name="Line 67"/>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0" name="Line 68"/>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1" name="Line 69"/>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2" name="Line 70"/>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3" name="Line 71"/>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4" name="Line 72"/>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nvGrpSpPr>
                <p:cNvPr id="54" name="Group 73"/>
                <p:cNvGrpSpPr>
                  <a:grpSpLocks/>
                </p:cNvGrpSpPr>
                <p:nvPr/>
              </p:nvGrpSpPr>
              <p:grpSpPr bwMode="auto">
                <a:xfrm>
                  <a:off x="325" y="1917"/>
                  <a:ext cx="231" cy="118"/>
                  <a:chOff x="325" y="1917"/>
                  <a:chExt cx="231" cy="118"/>
                </a:xfrm>
              </p:grpSpPr>
              <p:grpSp>
                <p:nvGrpSpPr>
                  <p:cNvPr id="55" name="Group 74"/>
                  <p:cNvGrpSpPr>
                    <a:grpSpLocks/>
                  </p:cNvGrpSpPr>
                  <p:nvPr/>
                </p:nvGrpSpPr>
                <p:grpSpPr bwMode="auto">
                  <a:xfrm>
                    <a:off x="504" y="1981"/>
                    <a:ext cx="37" cy="28"/>
                    <a:chOff x="504" y="1981"/>
                    <a:chExt cx="37" cy="28"/>
                  </a:xfrm>
                </p:grpSpPr>
                <p:sp>
                  <p:nvSpPr>
                    <p:cNvPr id="84" name="Freeform 75"/>
                    <p:cNvSpPr>
                      <a:spLocks/>
                    </p:cNvSpPr>
                    <p:nvPr/>
                  </p:nvSpPr>
                  <p:spPr bwMode="auto">
                    <a:xfrm>
                      <a:off x="531" y="1981"/>
                      <a:ext cx="10" cy="28"/>
                    </a:xfrm>
                    <a:custGeom>
                      <a:avLst/>
                      <a:gdLst>
                        <a:gd name="T0" fmla="*/ 37 w 53"/>
                        <a:gd name="T1" fmla="*/ 0 h 140"/>
                        <a:gd name="T2" fmla="*/ 53 w 53"/>
                        <a:gd name="T3" fmla="*/ 131 h 140"/>
                        <a:gd name="T4" fmla="*/ 14 w 53"/>
                        <a:gd name="T5" fmla="*/ 140 h 140"/>
                        <a:gd name="T6" fmla="*/ 0 w 53"/>
                        <a:gd name="T7" fmla="*/ 6 h 140"/>
                        <a:gd name="T8" fmla="*/ 37 w 53"/>
                        <a:gd name="T9" fmla="*/ 0 h 140"/>
                      </a:gdLst>
                      <a:ahLst/>
                      <a:cxnLst>
                        <a:cxn ang="0">
                          <a:pos x="T0" y="T1"/>
                        </a:cxn>
                        <a:cxn ang="0">
                          <a:pos x="T2" y="T3"/>
                        </a:cxn>
                        <a:cxn ang="0">
                          <a:pos x="T4" y="T5"/>
                        </a:cxn>
                        <a:cxn ang="0">
                          <a:pos x="T6" y="T7"/>
                        </a:cxn>
                        <a:cxn ang="0">
                          <a:pos x="T8" y="T9"/>
                        </a:cxn>
                      </a:cxnLst>
                      <a:rect l="0" t="0" r="r" b="b"/>
                      <a:pathLst>
                        <a:path w="53" h="140">
                          <a:moveTo>
                            <a:pt x="37" y="0"/>
                          </a:moveTo>
                          <a:lnTo>
                            <a:pt x="53" y="131"/>
                          </a:lnTo>
                          <a:lnTo>
                            <a:pt x="14" y="140"/>
                          </a:lnTo>
                          <a:lnTo>
                            <a:pt x="0" y="6"/>
                          </a:lnTo>
                          <a:lnTo>
                            <a:pt x="37" y="0"/>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85" name="Freeform 76"/>
                    <p:cNvSpPr>
                      <a:spLocks/>
                    </p:cNvSpPr>
                    <p:nvPr/>
                  </p:nvSpPr>
                  <p:spPr bwMode="auto">
                    <a:xfrm>
                      <a:off x="504" y="1985"/>
                      <a:ext cx="29" cy="24"/>
                    </a:xfrm>
                    <a:custGeom>
                      <a:avLst/>
                      <a:gdLst>
                        <a:gd name="T0" fmla="*/ 136 w 148"/>
                        <a:gd name="T1" fmla="*/ 5 h 122"/>
                        <a:gd name="T2" fmla="*/ 148 w 148"/>
                        <a:gd name="T3" fmla="*/ 122 h 122"/>
                        <a:gd name="T4" fmla="*/ 0 w 148"/>
                        <a:gd name="T5" fmla="*/ 61 h 122"/>
                        <a:gd name="T6" fmla="*/ 58 w 148"/>
                        <a:gd name="T7" fmla="*/ 43 h 122"/>
                        <a:gd name="T8" fmla="*/ 111 w 148"/>
                        <a:gd name="T9" fmla="*/ 70 h 122"/>
                        <a:gd name="T10" fmla="*/ 94 w 148"/>
                        <a:gd name="T11" fmla="*/ 0 h 122"/>
                        <a:gd name="T12" fmla="*/ 136 w 148"/>
                        <a:gd name="T13" fmla="*/ 5 h 122"/>
                      </a:gdLst>
                      <a:ahLst/>
                      <a:cxnLst>
                        <a:cxn ang="0">
                          <a:pos x="T0" y="T1"/>
                        </a:cxn>
                        <a:cxn ang="0">
                          <a:pos x="T2" y="T3"/>
                        </a:cxn>
                        <a:cxn ang="0">
                          <a:pos x="T4" y="T5"/>
                        </a:cxn>
                        <a:cxn ang="0">
                          <a:pos x="T6" y="T7"/>
                        </a:cxn>
                        <a:cxn ang="0">
                          <a:pos x="T8" y="T9"/>
                        </a:cxn>
                        <a:cxn ang="0">
                          <a:pos x="T10" y="T11"/>
                        </a:cxn>
                        <a:cxn ang="0">
                          <a:pos x="T12" y="T13"/>
                        </a:cxn>
                      </a:cxnLst>
                      <a:rect l="0" t="0" r="r" b="b"/>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grpSp>
              <p:grpSp>
                <p:nvGrpSpPr>
                  <p:cNvPr id="56" name="Group 77"/>
                  <p:cNvGrpSpPr>
                    <a:grpSpLocks/>
                  </p:cNvGrpSpPr>
                  <p:nvPr/>
                </p:nvGrpSpPr>
                <p:grpSpPr bwMode="auto">
                  <a:xfrm>
                    <a:off x="325" y="1917"/>
                    <a:ext cx="231" cy="118"/>
                    <a:chOff x="325" y="1917"/>
                    <a:chExt cx="231" cy="118"/>
                  </a:xfrm>
                </p:grpSpPr>
                <p:sp>
                  <p:nvSpPr>
                    <p:cNvPr id="57" name="Freeform 78"/>
                    <p:cNvSpPr>
                      <a:spLocks/>
                    </p:cNvSpPr>
                    <p:nvPr/>
                  </p:nvSpPr>
                  <p:spPr bwMode="auto">
                    <a:xfrm>
                      <a:off x="326" y="1917"/>
                      <a:ext cx="226" cy="105"/>
                    </a:xfrm>
                    <a:custGeom>
                      <a:avLst/>
                      <a:gdLst>
                        <a:gd name="T0" fmla="*/ 1132 w 1132"/>
                        <a:gd name="T1" fmla="*/ 223 h 525"/>
                        <a:gd name="T2" fmla="*/ 589 w 1132"/>
                        <a:gd name="T3" fmla="*/ 525 h 525"/>
                        <a:gd name="T4" fmla="*/ 0 w 1132"/>
                        <a:gd name="T5" fmla="*/ 230 h 525"/>
                        <a:gd name="T6" fmla="*/ 452 w 1132"/>
                        <a:gd name="T7" fmla="*/ 0 h 525"/>
                        <a:gd name="T8" fmla="*/ 1132 w 1132"/>
                        <a:gd name="T9" fmla="*/ 223 h 525"/>
                      </a:gdLst>
                      <a:ahLst/>
                      <a:cxnLst>
                        <a:cxn ang="0">
                          <a:pos x="T0" y="T1"/>
                        </a:cxn>
                        <a:cxn ang="0">
                          <a:pos x="T2" y="T3"/>
                        </a:cxn>
                        <a:cxn ang="0">
                          <a:pos x="T4" y="T5"/>
                        </a:cxn>
                        <a:cxn ang="0">
                          <a:pos x="T6" y="T7"/>
                        </a:cxn>
                        <a:cxn ang="0">
                          <a:pos x="T8" y="T9"/>
                        </a:cxn>
                      </a:cxnLst>
                      <a:rect l="0" t="0" r="r" b="b"/>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prstDash val="solid"/>
                      <a:round/>
                      <a:headEnd/>
                      <a:tailEnd/>
                    </a:ln>
                  </p:spPr>
                  <p:txBody>
                    <a:bodyPr/>
                    <a:lstStyle/>
                    <a:p>
                      <a:endParaRPr lang="zh-CN" altLang="en-US" sz="1050">
                        <a:latin typeface="+mj-ea"/>
                        <a:ea typeface="+mj-ea"/>
                      </a:endParaRPr>
                    </a:p>
                  </p:txBody>
                </p:sp>
                <p:sp>
                  <p:nvSpPr>
                    <p:cNvPr id="58" name="Freeform 79"/>
                    <p:cNvSpPr>
                      <a:spLocks/>
                    </p:cNvSpPr>
                    <p:nvPr/>
                  </p:nvSpPr>
                  <p:spPr bwMode="auto">
                    <a:xfrm>
                      <a:off x="443" y="1961"/>
                      <a:ext cx="113" cy="74"/>
                    </a:xfrm>
                    <a:custGeom>
                      <a:avLst/>
                      <a:gdLst>
                        <a:gd name="T0" fmla="*/ 547 w 566"/>
                        <a:gd name="T1" fmla="*/ 0 h 371"/>
                        <a:gd name="T2" fmla="*/ 0 w 566"/>
                        <a:gd name="T3" fmla="*/ 307 h 371"/>
                        <a:gd name="T4" fmla="*/ 16 w 566"/>
                        <a:gd name="T5" fmla="*/ 371 h 371"/>
                        <a:gd name="T6" fmla="*/ 566 w 566"/>
                        <a:gd name="T7" fmla="*/ 60 h 371"/>
                        <a:gd name="T8" fmla="*/ 547 w 566"/>
                        <a:gd name="T9" fmla="*/ 0 h 371"/>
                      </a:gdLst>
                      <a:ahLst/>
                      <a:cxnLst>
                        <a:cxn ang="0">
                          <a:pos x="T0" y="T1"/>
                        </a:cxn>
                        <a:cxn ang="0">
                          <a:pos x="T2" y="T3"/>
                        </a:cxn>
                        <a:cxn ang="0">
                          <a:pos x="T4" y="T5"/>
                        </a:cxn>
                        <a:cxn ang="0">
                          <a:pos x="T6" y="T7"/>
                        </a:cxn>
                        <a:cxn ang="0">
                          <a:pos x="T8" y="T9"/>
                        </a:cxn>
                      </a:cxnLst>
                      <a:rect l="0" t="0" r="r" b="b"/>
                      <a:pathLst>
                        <a:path w="566" h="371">
                          <a:moveTo>
                            <a:pt x="547" y="0"/>
                          </a:moveTo>
                          <a:lnTo>
                            <a:pt x="0" y="307"/>
                          </a:lnTo>
                          <a:lnTo>
                            <a:pt x="16" y="371"/>
                          </a:lnTo>
                          <a:lnTo>
                            <a:pt x="566" y="60"/>
                          </a:lnTo>
                          <a:lnTo>
                            <a:pt x="547" y="0"/>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59" name="Freeform 80"/>
                    <p:cNvSpPr>
                      <a:spLocks/>
                    </p:cNvSpPr>
                    <p:nvPr/>
                  </p:nvSpPr>
                  <p:spPr bwMode="auto">
                    <a:xfrm>
                      <a:off x="325" y="1963"/>
                      <a:ext cx="121" cy="72"/>
                    </a:xfrm>
                    <a:custGeom>
                      <a:avLst/>
                      <a:gdLst>
                        <a:gd name="T0" fmla="*/ 605 w 605"/>
                        <a:gd name="T1" fmla="*/ 363 h 363"/>
                        <a:gd name="T2" fmla="*/ 587 w 605"/>
                        <a:gd name="T3" fmla="*/ 295 h 363"/>
                        <a:gd name="T4" fmla="*/ 0 w 605"/>
                        <a:gd name="T5" fmla="*/ 0 h 363"/>
                        <a:gd name="T6" fmla="*/ 21 w 605"/>
                        <a:gd name="T7" fmla="*/ 53 h 363"/>
                        <a:gd name="T8" fmla="*/ 605 w 605"/>
                        <a:gd name="T9" fmla="*/ 363 h 363"/>
                      </a:gdLst>
                      <a:ahLst/>
                      <a:cxnLst>
                        <a:cxn ang="0">
                          <a:pos x="T0" y="T1"/>
                        </a:cxn>
                        <a:cxn ang="0">
                          <a:pos x="T2" y="T3"/>
                        </a:cxn>
                        <a:cxn ang="0">
                          <a:pos x="T4" y="T5"/>
                        </a:cxn>
                        <a:cxn ang="0">
                          <a:pos x="T6" y="T7"/>
                        </a:cxn>
                        <a:cxn ang="0">
                          <a:pos x="T8" y="T9"/>
                        </a:cxn>
                      </a:cxnLst>
                      <a:rect l="0" t="0" r="r" b="b"/>
                      <a:pathLst>
                        <a:path w="605" h="363">
                          <a:moveTo>
                            <a:pt x="605" y="363"/>
                          </a:moveTo>
                          <a:lnTo>
                            <a:pt x="587" y="295"/>
                          </a:lnTo>
                          <a:lnTo>
                            <a:pt x="0" y="0"/>
                          </a:lnTo>
                          <a:lnTo>
                            <a:pt x="21" y="53"/>
                          </a:lnTo>
                          <a:lnTo>
                            <a:pt x="605" y="363"/>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60" name="Freeform 81"/>
                    <p:cNvSpPr>
                      <a:spLocks/>
                    </p:cNvSpPr>
                    <p:nvPr/>
                  </p:nvSpPr>
                  <p:spPr bwMode="auto">
                    <a:xfrm>
                      <a:off x="417" y="1966"/>
                      <a:ext cx="90" cy="46"/>
                    </a:xfrm>
                    <a:custGeom>
                      <a:avLst/>
                      <a:gdLst>
                        <a:gd name="T0" fmla="*/ 454 w 454"/>
                        <a:gd name="T1" fmla="*/ 59 h 230"/>
                        <a:gd name="T2" fmla="*/ 297 w 454"/>
                        <a:gd name="T3" fmla="*/ 0 h 230"/>
                        <a:gd name="T4" fmla="*/ 0 w 454"/>
                        <a:gd name="T5" fmla="*/ 161 h 230"/>
                        <a:gd name="T6" fmla="*/ 151 w 454"/>
                        <a:gd name="T7" fmla="*/ 230 h 230"/>
                        <a:gd name="T8" fmla="*/ 454 w 454"/>
                        <a:gd name="T9" fmla="*/ 59 h 230"/>
                      </a:gdLst>
                      <a:ahLst/>
                      <a:cxnLst>
                        <a:cxn ang="0">
                          <a:pos x="T0" y="T1"/>
                        </a:cxn>
                        <a:cxn ang="0">
                          <a:pos x="T2" y="T3"/>
                        </a:cxn>
                        <a:cxn ang="0">
                          <a:pos x="T4" y="T5"/>
                        </a:cxn>
                        <a:cxn ang="0">
                          <a:pos x="T6" y="T7"/>
                        </a:cxn>
                        <a:cxn ang="0">
                          <a:pos x="T8" y="T9"/>
                        </a:cxn>
                      </a:cxnLst>
                      <a:rect l="0" t="0" r="r" b="b"/>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61" name="Freeform 82"/>
                    <p:cNvSpPr>
                      <a:spLocks/>
                    </p:cNvSpPr>
                    <p:nvPr/>
                  </p:nvSpPr>
                  <p:spPr bwMode="auto">
                    <a:xfrm>
                      <a:off x="336" y="1934"/>
                      <a:ext cx="134" cy="61"/>
                    </a:xfrm>
                    <a:custGeom>
                      <a:avLst/>
                      <a:gdLst>
                        <a:gd name="T0" fmla="*/ 669 w 669"/>
                        <a:gd name="T1" fmla="*/ 150 h 309"/>
                        <a:gd name="T2" fmla="*/ 377 w 669"/>
                        <a:gd name="T3" fmla="*/ 309 h 309"/>
                        <a:gd name="T4" fmla="*/ 0 w 669"/>
                        <a:gd name="T5" fmla="*/ 132 h 309"/>
                        <a:gd name="T6" fmla="*/ 273 w 669"/>
                        <a:gd name="T7" fmla="*/ 0 h 309"/>
                        <a:gd name="T8" fmla="*/ 669 w 669"/>
                        <a:gd name="T9" fmla="*/ 150 h 309"/>
                      </a:gdLst>
                      <a:ahLst/>
                      <a:cxnLst>
                        <a:cxn ang="0">
                          <a:pos x="T0" y="T1"/>
                        </a:cxn>
                        <a:cxn ang="0">
                          <a:pos x="T2" y="T3"/>
                        </a:cxn>
                        <a:cxn ang="0">
                          <a:pos x="T4" y="T5"/>
                        </a:cxn>
                        <a:cxn ang="0">
                          <a:pos x="T6" y="T7"/>
                        </a:cxn>
                        <a:cxn ang="0">
                          <a:pos x="T8" y="T9"/>
                        </a:cxn>
                      </a:cxnLst>
                      <a:rect l="0" t="0" r="r" b="b"/>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62" name="Freeform 83"/>
                    <p:cNvSpPr>
                      <a:spLocks/>
                    </p:cNvSpPr>
                    <p:nvPr/>
                  </p:nvSpPr>
                  <p:spPr bwMode="auto">
                    <a:xfrm>
                      <a:off x="393" y="1920"/>
                      <a:ext cx="148" cy="57"/>
                    </a:xfrm>
                    <a:custGeom>
                      <a:avLst/>
                      <a:gdLst>
                        <a:gd name="T0" fmla="*/ 584 w 738"/>
                        <a:gd name="T1" fmla="*/ 283 h 283"/>
                        <a:gd name="T2" fmla="*/ 738 w 738"/>
                        <a:gd name="T3" fmla="*/ 205 h 283"/>
                        <a:gd name="T4" fmla="*/ 118 w 738"/>
                        <a:gd name="T5" fmla="*/ 0 h 283"/>
                        <a:gd name="T6" fmla="*/ 0 w 738"/>
                        <a:gd name="T7" fmla="*/ 60 h 283"/>
                        <a:gd name="T8" fmla="*/ 584 w 738"/>
                        <a:gd name="T9" fmla="*/ 283 h 283"/>
                      </a:gdLst>
                      <a:ahLst/>
                      <a:cxnLst>
                        <a:cxn ang="0">
                          <a:pos x="T0" y="T1"/>
                        </a:cxn>
                        <a:cxn ang="0">
                          <a:pos x="T2" y="T3"/>
                        </a:cxn>
                        <a:cxn ang="0">
                          <a:pos x="T4" y="T5"/>
                        </a:cxn>
                        <a:cxn ang="0">
                          <a:pos x="T6" y="T7"/>
                        </a:cxn>
                        <a:cxn ang="0">
                          <a:pos x="T8" y="T9"/>
                        </a:cxn>
                      </a:cxnLst>
                      <a:rect l="0" t="0" r="r" b="b"/>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63" name="Line 84"/>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4" name="Line 85"/>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5" name="Line 86"/>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6" name="Line 87"/>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7" name="Line 88"/>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8" name="Line 89"/>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9" name="Line 90"/>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0" name="Line 91"/>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1" name="Line 92"/>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2" name="Line 93"/>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3" name="Line 94"/>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4" name="Line 95"/>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5" name="Line 96"/>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6" name="Line 97"/>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7" name="Line 98"/>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8" name="Line 99"/>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9" name="Line 100"/>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0" name="Line 101"/>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1" name="Line 102"/>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2" name="Line 103"/>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3" name="Line 104"/>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grpSp>
        <p:grpSp>
          <p:nvGrpSpPr>
            <p:cNvPr id="110" name="Group 105"/>
            <p:cNvGrpSpPr>
              <a:grpSpLocks/>
            </p:cNvGrpSpPr>
            <p:nvPr/>
          </p:nvGrpSpPr>
          <p:grpSpPr bwMode="auto">
            <a:xfrm>
              <a:off x="487363" y="4733925"/>
              <a:ext cx="87312" cy="171450"/>
              <a:chOff x="287" y="1872"/>
              <a:chExt cx="55" cy="108"/>
            </a:xfrm>
          </p:grpSpPr>
          <p:sp>
            <p:nvSpPr>
              <p:cNvPr id="111" name="Freeform 106"/>
              <p:cNvSpPr>
                <a:spLocks/>
              </p:cNvSpPr>
              <p:nvPr/>
            </p:nvSpPr>
            <p:spPr bwMode="auto">
              <a:xfrm>
                <a:off x="287" y="1872"/>
                <a:ext cx="55" cy="108"/>
              </a:xfrm>
              <a:custGeom>
                <a:avLst/>
                <a:gdLst>
                  <a:gd name="T0" fmla="*/ 0 w 276"/>
                  <a:gd name="T1" fmla="*/ 192 h 540"/>
                  <a:gd name="T2" fmla="*/ 53 w 276"/>
                  <a:gd name="T3" fmla="*/ 121 h 540"/>
                  <a:gd name="T4" fmla="*/ 104 w 276"/>
                  <a:gd name="T5" fmla="*/ 84 h 540"/>
                  <a:gd name="T6" fmla="*/ 125 w 276"/>
                  <a:gd name="T7" fmla="*/ 30 h 540"/>
                  <a:gd name="T8" fmla="*/ 137 w 276"/>
                  <a:gd name="T9" fmla="*/ 6 h 540"/>
                  <a:gd name="T10" fmla="*/ 195 w 276"/>
                  <a:gd name="T11" fmla="*/ 0 h 540"/>
                  <a:gd name="T12" fmla="*/ 276 w 276"/>
                  <a:gd name="T13" fmla="*/ 45 h 540"/>
                  <a:gd name="T14" fmla="*/ 255 w 276"/>
                  <a:gd name="T15" fmla="*/ 143 h 540"/>
                  <a:gd name="T16" fmla="*/ 232 w 276"/>
                  <a:gd name="T17" fmla="*/ 198 h 540"/>
                  <a:gd name="T18" fmla="*/ 179 w 276"/>
                  <a:gd name="T19" fmla="*/ 365 h 540"/>
                  <a:gd name="T20" fmla="*/ 92 w 276"/>
                  <a:gd name="T21" fmla="*/ 540 h 540"/>
                  <a:gd name="T22" fmla="*/ 0 w 276"/>
                  <a:gd name="T23" fmla="*/ 19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sp>
            <p:nvSpPr>
              <p:cNvPr id="112" name="Freeform 107"/>
              <p:cNvSpPr>
                <a:spLocks/>
              </p:cNvSpPr>
              <p:nvPr/>
            </p:nvSpPr>
            <p:spPr bwMode="auto">
              <a:xfrm>
                <a:off x="296" y="1880"/>
                <a:ext cx="43" cy="77"/>
              </a:xfrm>
              <a:custGeom>
                <a:avLst/>
                <a:gdLst>
                  <a:gd name="T0" fmla="*/ 91 w 216"/>
                  <a:gd name="T1" fmla="*/ 0 h 385"/>
                  <a:gd name="T2" fmla="*/ 115 w 216"/>
                  <a:gd name="T3" fmla="*/ 25 h 385"/>
                  <a:gd name="T4" fmla="*/ 165 w 216"/>
                  <a:gd name="T5" fmla="*/ 46 h 385"/>
                  <a:gd name="T6" fmla="*/ 216 w 216"/>
                  <a:gd name="T7" fmla="*/ 44 h 385"/>
                  <a:gd name="T8" fmla="*/ 185 w 216"/>
                  <a:gd name="T9" fmla="*/ 132 h 385"/>
                  <a:gd name="T10" fmla="*/ 147 w 216"/>
                  <a:gd name="T11" fmla="*/ 128 h 385"/>
                  <a:gd name="T12" fmla="*/ 118 w 216"/>
                  <a:gd name="T13" fmla="*/ 112 h 385"/>
                  <a:gd name="T14" fmla="*/ 134 w 216"/>
                  <a:gd name="T15" fmla="*/ 138 h 385"/>
                  <a:gd name="T16" fmla="*/ 177 w 216"/>
                  <a:gd name="T17" fmla="*/ 146 h 385"/>
                  <a:gd name="T18" fmla="*/ 145 w 216"/>
                  <a:gd name="T19" fmla="*/ 242 h 385"/>
                  <a:gd name="T20" fmla="*/ 124 w 216"/>
                  <a:gd name="T21" fmla="*/ 312 h 385"/>
                  <a:gd name="T22" fmla="*/ 115 w 216"/>
                  <a:gd name="T23" fmla="*/ 271 h 385"/>
                  <a:gd name="T24" fmla="*/ 103 w 216"/>
                  <a:gd name="T25" fmla="*/ 197 h 385"/>
                  <a:gd name="T26" fmla="*/ 102 w 216"/>
                  <a:gd name="T27" fmla="*/ 155 h 385"/>
                  <a:gd name="T28" fmla="*/ 94 w 216"/>
                  <a:gd name="T29" fmla="*/ 173 h 385"/>
                  <a:gd name="T30" fmla="*/ 94 w 216"/>
                  <a:gd name="T31" fmla="*/ 222 h 385"/>
                  <a:gd name="T32" fmla="*/ 103 w 216"/>
                  <a:gd name="T33" fmla="*/ 290 h 385"/>
                  <a:gd name="T34" fmla="*/ 110 w 216"/>
                  <a:gd name="T35" fmla="*/ 333 h 385"/>
                  <a:gd name="T36" fmla="*/ 91 w 216"/>
                  <a:gd name="T37" fmla="*/ 385 h 385"/>
                  <a:gd name="T38" fmla="*/ 55 w 216"/>
                  <a:gd name="T39" fmla="*/ 250 h 385"/>
                  <a:gd name="T40" fmla="*/ 39 w 216"/>
                  <a:gd name="T41" fmla="*/ 204 h 385"/>
                  <a:gd name="T42" fmla="*/ 12 w 216"/>
                  <a:gd name="T43" fmla="*/ 135 h 385"/>
                  <a:gd name="T44" fmla="*/ 0 w 216"/>
                  <a:gd name="T45" fmla="*/ 115 h 385"/>
                  <a:gd name="T46" fmla="*/ 16 w 216"/>
                  <a:gd name="T47" fmla="*/ 88 h 385"/>
                  <a:gd name="T48" fmla="*/ 64 w 216"/>
                  <a:gd name="T49" fmla="*/ 64 h 385"/>
                  <a:gd name="T50" fmla="*/ 81 w 216"/>
                  <a:gd name="T51" fmla="*/ 87 h 385"/>
                  <a:gd name="T52" fmla="*/ 71 w 216"/>
                  <a:gd name="T53" fmla="*/ 46 h 385"/>
                  <a:gd name="T54" fmla="*/ 91 w 216"/>
                  <a:gd name="T5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13" name="Group 108"/>
            <p:cNvGrpSpPr>
              <a:grpSpLocks/>
            </p:cNvGrpSpPr>
            <p:nvPr/>
          </p:nvGrpSpPr>
          <p:grpSpPr bwMode="auto">
            <a:xfrm>
              <a:off x="473075" y="4635500"/>
              <a:ext cx="111125" cy="120650"/>
              <a:chOff x="278" y="1810"/>
              <a:chExt cx="70" cy="76"/>
            </a:xfrm>
          </p:grpSpPr>
          <p:sp>
            <p:nvSpPr>
              <p:cNvPr id="114" name="Freeform 109"/>
              <p:cNvSpPr>
                <a:spLocks/>
              </p:cNvSpPr>
              <p:nvPr/>
            </p:nvSpPr>
            <p:spPr bwMode="auto">
              <a:xfrm>
                <a:off x="297" y="1815"/>
                <a:ext cx="51" cy="71"/>
              </a:xfrm>
              <a:custGeom>
                <a:avLst/>
                <a:gdLst>
                  <a:gd name="T0" fmla="*/ 3 w 256"/>
                  <a:gd name="T1" fmla="*/ 130 h 356"/>
                  <a:gd name="T2" fmla="*/ 11 w 256"/>
                  <a:gd name="T3" fmla="*/ 155 h 356"/>
                  <a:gd name="T4" fmla="*/ 26 w 256"/>
                  <a:gd name="T5" fmla="*/ 167 h 356"/>
                  <a:gd name="T6" fmla="*/ 35 w 256"/>
                  <a:gd name="T7" fmla="*/ 187 h 356"/>
                  <a:gd name="T8" fmla="*/ 45 w 256"/>
                  <a:gd name="T9" fmla="*/ 203 h 356"/>
                  <a:gd name="T10" fmla="*/ 61 w 256"/>
                  <a:gd name="T11" fmla="*/ 218 h 356"/>
                  <a:gd name="T12" fmla="*/ 73 w 256"/>
                  <a:gd name="T13" fmla="*/ 227 h 356"/>
                  <a:gd name="T14" fmla="*/ 93 w 256"/>
                  <a:gd name="T15" fmla="*/ 238 h 356"/>
                  <a:gd name="T16" fmla="*/ 96 w 256"/>
                  <a:gd name="T17" fmla="*/ 252 h 356"/>
                  <a:gd name="T18" fmla="*/ 96 w 256"/>
                  <a:gd name="T19" fmla="*/ 270 h 356"/>
                  <a:gd name="T20" fmla="*/ 91 w 256"/>
                  <a:gd name="T21" fmla="*/ 315 h 356"/>
                  <a:gd name="T22" fmla="*/ 127 w 256"/>
                  <a:gd name="T23" fmla="*/ 341 h 356"/>
                  <a:gd name="T24" fmla="*/ 157 w 256"/>
                  <a:gd name="T25" fmla="*/ 354 h 356"/>
                  <a:gd name="T26" fmla="*/ 182 w 256"/>
                  <a:gd name="T27" fmla="*/ 356 h 356"/>
                  <a:gd name="T28" fmla="*/ 207 w 256"/>
                  <a:gd name="T29" fmla="*/ 354 h 356"/>
                  <a:gd name="T30" fmla="*/ 216 w 256"/>
                  <a:gd name="T31" fmla="*/ 325 h 356"/>
                  <a:gd name="T32" fmla="*/ 222 w 256"/>
                  <a:gd name="T33" fmla="*/ 260 h 356"/>
                  <a:gd name="T34" fmla="*/ 237 w 256"/>
                  <a:gd name="T35" fmla="*/ 237 h 356"/>
                  <a:gd name="T36" fmla="*/ 248 w 256"/>
                  <a:gd name="T37" fmla="*/ 204 h 356"/>
                  <a:gd name="T38" fmla="*/ 250 w 256"/>
                  <a:gd name="T39" fmla="*/ 173 h 356"/>
                  <a:gd name="T40" fmla="*/ 255 w 256"/>
                  <a:gd name="T41" fmla="*/ 131 h 356"/>
                  <a:gd name="T42" fmla="*/ 256 w 256"/>
                  <a:gd name="T43" fmla="*/ 107 h 356"/>
                  <a:gd name="T44" fmla="*/ 255 w 256"/>
                  <a:gd name="T45" fmla="*/ 92 h 356"/>
                  <a:gd name="T46" fmla="*/ 248 w 256"/>
                  <a:gd name="T47" fmla="*/ 66 h 356"/>
                  <a:gd name="T48" fmla="*/ 234 w 256"/>
                  <a:gd name="T49" fmla="*/ 52 h 356"/>
                  <a:gd name="T50" fmla="*/ 215 w 256"/>
                  <a:gd name="T51" fmla="*/ 48 h 356"/>
                  <a:gd name="T52" fmla="*/ 208 w 256"/>
                  <a:gd name="T53" fmla="*/ 33 h 356"/>
                  <a:gd name="T54" fmla="*/ 191 w 256"/>
                  <a:gd name="T55" fmla="*/ 23 h 356"/>
                  <a:gd name="T56" fmla="*/ 173 w 256"/>
                  <a:gd name="T57" fmla="*/ 33 h 356"/>
                  <a:gd name="T58" fmla="*/ 160 w 256"/>
                  <a:gd name="T59" fmla="*/ 12 h 356"/>
                  <a:gd name="T60" fmla="*/ 140 w 256"/>
                  <a:gd name="T61" fmla="*/ 5 h 356"/>
                  <a:gd name="T62" fmla="*/ 118 w 256"/>
                  <a:gd name="T63" fmla="*/ 24 h 356"/>
                  <a:gd name="T64" fmla="*/ 108 w 256"/>
                  <a:gd name="T65" fmla="*/ 0 h 356"/>
                  <a:gd name="T66" fmla="*/ 78 w 256"/>
                  <a:gd name="T67" fmla="*/ 3 h 356"/>
                  <a:gd name="T68" fmla="*/ 63 w 256"/>
                  <a:gd name="T69" fmla="*/ 42 h 356"/>
                  <a:gd name="T70" fmla="*/ 60 w 256"/>
                  <a:gd name="T71" fmla="*/ 64 h 356"/>
                  <a:gd name="T72" fmla="*/ 57 w 256"/>
                  <a:gd name="T73" fmla="*/ 93 h 356"/>
                  <a:gd name="T74" fmla="*/ 51 w 256"/>
                  <a:gd name="T75" fmla="*/ 131 h 356"/>
                  <a:gd name="T76" fmla="*/ 43 w 256"/>
                  <a:gd name="T77" fmla="*/ 116 h 356"/>
                  <a:gd name="T78" fmla="*/ 39 w 256"/>
                  <a:gd name="T79" fmla="*/ 89 h 356"/>
                  <a:gd name="T80" fmla="*/ 34 w 256"/>
                  <a:gd name="T81" fmla="*/ 70 h 356"/>
                  <a:gd name="T82" fmla="*/ 27 w 256"/>
                  <a:gd name="T83" fmla="*/ 61 h 356"/>
                  <a:gd name="T84" fmla="*/ 12 w 256"/>
                  <a:gd name="T85" fmla="*/ 54 h 356"/>
                  <a:gd name="T86" fmla="*/ 4 w 256"/>
                  <a:gd name="T87" fmla="*/ 57 h 356"/>
                  <a:gd name="T88" fmla="*/ 0 w 256"/>
                  <a:gd name="T89" fmla="*/ 66 h 356"/>
                  <a:gd name="T90" fmla="*/ 5 w 256"/>
                  <a:gd name="T91" fmla="*/ 80 h 356"/>
                  <a:gd name="T92" fmla="*/ 7 w 256"/>
                  <a:gd name="T93" fmla="*/ 107 h 356"/>
                  <a:gd name="T94" fmla="*/ 3 w 256"/>
                  <a:gd name="T95" fmla="*/ 13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15" name="Freeform 110"/>
              <p:cNvSpPr>
                <a:spLocks/>
              </p:cNvSpPr>
              <p:nvPr/>
            </p:nvSpPr>
            <p:spPr bwMode="auto">
              <a:xfrm>
                <a:off x="320" y="1820"/>
                <a:ext cx="26" cy="27"/>
              </a:xfrm>
              <a:custGeom>
                <a:avLst/>
                <a:gdLst>
                  <a:gd name="T0" fmla="*/ 6 w 129"/>
                  <a:gd name="T1" fmla="*/ 2 h 134"/>
                  <a:gd name="T2" fmla="*/ 13 w 129"/>
                  <a:gd name="T3" fmla="*/ 30 h 134"/>
                  <a:gd name="T4" fmla="*/ 22 w 129"/>
                  <a:gd name="T5" fmla="*/ 49 h 134"/>
                  <a:gd name="T6" fmla="*/ 11 w 129"/>
                  <a:gd name="T7" fmla="*/ 91 h 134"/>
                  <a:gd name="T8" fmla="*/ 18 w 129"/>
                  <a:gd name="T9" fmla="*/ 100 h 134"/>
                  <a:gd name="T10" fmla="*/ 28 w 129"/>
                  <a:gd name="T11" fmla="*/ 104 h 134"/>
                  <a:gd name="T12" fmla="*/ 41 w 129"/>
                  <a:gd name="T13" fmla="*/ 102 h 134"/>
                  <a:gd name="T14" fmla="*/ 51 w 129"/>
                  <a:gd name="T15" fmla="*/ 79 h 134"/>
                  <a:gd name="T16" fmla="*/ 60 w 129"/>
                  <a:gd name="T17" fmla="*/ 61 h 134"/>
                  <a:gd name="T18" fmla="*/ 55 w 129"/>
                  <a:gd name="T19" fmla="*/ 36 h 134"/>
                  <a:gd name="T20" fmla="*/ 53 w 129"/>
                  <a:gd name="T21" fmla="*/ 9 h 134"/>
                  <a:gd name="T22" fmla="*/ 60 w 129"/>
                  <a:gd name="T23" fmla="*/ 12 h 134"/>
                  <a:gd name="T24" fmla="*/ 62 w 129"/>
                  <a:gd name="T25" fmla="*/ 37 h 134"/>
                  <a:gd name="T26" fmla="*/ 65 w 129"/>
                  <a:gd name="T27" fmla="*/ 54 h 134"/>
                  <a:gd name="T28" fmla="*/ 65 w 129"/>
                  <a:gd name="T29" fmla="*/ 68 h 134"/>
                  <a:gd name="T30" fmla="*/ 56 w 129"/>
                  <a:gd name="T31" fmla="*/ 83 h 134"/>
                  <a:gd name="T32" fmla="*/ 47 w 129"/>
                  <a:gd name="T33" fmla="*/ 100 h 134"/>
                  <a:gd name="T34" fmla="*/ 46 w 129"/>
                  <a:gd name="T35" fmla="*/ 116 h 134"/>
                  <a:gd name="T36" fmla="*/ 56 w 129"/>
                  <a:gd name="T37" fmla="*/ 123 h 134"/>
                  <a:gd name="T38" fmla="*/ 75 w 129"/>
                  <a:gd name="T39" fmla="*/ 120 h 134"/>
                  <a:gd name="T40" fmla="*/ 86 w 129"/>
                  <a:gd name="T41" fmla="*/ 106 h 134"/>
                  <a:gd name="T42" fmla="*/ 104 w 129"/>
                  <a:gd name="T43" fmla="*/ 84 h 134"/>
                  <a:gd name="T44" fmla="*/ 103 w 129"/>
                  <a:gd name="T45" fmla="*/ 70 h 134"/>
                  <a:gd name="T46" fmla="*/ 101 w 129"/>
                  <a:gd name="T47" fmla="*/ 45 h 134"/>
                  <a:gd name="T48" fmla="*/ 107 w 129"/>
                  <a:gd name="T49" fmla="*/ 65 h 134"/>
                  <a:gd name="T50" fmla="*/ 108 w 129"/>
                  <a:gd name="T51" fmla="*/ 84 h 134"/>
                  <a:gd name="T52" fmla="*/ 94 w 129"/>
                  <a:gd name="T53" fmla="*/ 103 h 134"/>
                  <a:gd name="T54" fmla="*/ 93 w 129"/>
                  <a:gd name="T55" fmla="*/ 117 h 134"/>
                  <a:gd name="T56" fmla="*/ 96 w 129"/>
                  <a:gd name="T57" fmla="*/ 128 h 134"/>
                  <a:gd name="T58" fmla="*/ 104 w 129"/>
                  <a:gd name="T59" fmla="*/ 131 h 134"/>
                  <a:gd name="T60" fmla="*/ 113 w 129"/>
                  <a:gd name="T61" fmla="*/ 125 h 134"/>
                  <a:gd name="T62" fmla="*/ 129 w 129"/>
                  <a:gd name="T63" fmla="*/ 109 h 134"/>
                  <a:gd name="T64" fmla="*/ 116 w 129"/>
                  <a:gd name="T65" fmla="*/ 127 h 134"/>
                  <a:gd name="T66" fmla="*/ 111 w 129"/>
                  <a:gd name="T67" fmla="*/ 134 h 134"/>
                  <a:gd name="T68" fmla="*/ 97 w 129"/>
                  <a:gd name="T69" fmla="*/ 134 h 134"/>
                  <a:gd name="T70" fmla="*/ 91 w 129"/>
                  <a:gd name="T71" fmla="*/ 126 h 134"/>
                  <a:gd name="T72" fmla="*/ 87 w 129"/>
                  <a:gd name="T73" fmla="*/ 114 h 134"/>
                  <a:gd name="T74" fmla="*/ 79 w 129"/>
                  <a:gd name="T75" fmla="*/ 125 h 134"/>
                  <a:gd name="T76" fmla="*/ 63 w 129"/>
                  <a:gd name="T77" fmla="*/ 127 h 134"/>
                  <a:gd name="T78" fmla="*/ 49 w 129"/>
                  <a:gd name="T79" fmla="*/ 127 h 134"/>
                  <a:gd name="T80" fmla="*/ 43 w 129"/>
                  <a:gd name="T81" fmla="*/ 116 h 134"/>
                  <a:gd name="T82" fmla="*/ 41 w 129"/>
                  <a:gd name="T83" fmla="*/ 106 h 134"/>
                  <a:gd name="T84" fmla="*/ 35 w 129"/>
                  <a:gd name="T85" fmla="*/ 109 h 134"/>
                  <a:gd name="T86" fmla="*/ 24 w 129"/>
                  <a:gd name="T87" fmla="*/ 109 h 134"/>
                  <a:gd name="T88" fmla="*/ 11 w 129"/>
                  <a:gd name="T89" fmla="*/ 101 h 134"/>
                  <a:gd name="T90" fmla="*/ 8 w 129"/>
                  <a:gd name="T91" fmla="*/ 86 h 134"/>
                  <a:gd name="T92" fmla="*/ 18 w 129"/>
                  <a:gd name="T93" fmla="*/ 51 h 134"/>
                  <a:gd name="T94" fmla="*/ 7 w 129"/>
                  <a:gd name="T95" fmla="*/ 29 h 134"/>
                  <a:gd name="T96" fmla="*/ 0 w 129"/>
                  <a:gd name="T97" fmla="*/ 0 h 134"/>
                  <a:gd name="T98" fmla="*/ 6 w 129"/>
                  <a:gd name="T9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6" name="Freeform 111"/>
              <p:cNvSpPr>
                <a:spLocks/>
              </p:cNvSpPr>
              <p:nvPr/>
            </p:nvSpPr>
            <p:spPr bwMode="auto">
              <a:xfrm>
                <a:off x="325" y="1834"/>
                <a:ext cx="4" cy="1"/>
              </a:xfrm>
              <a:custGeom>
                <a:avLst/>
                <a:gdLst>
                  <a:gd name="T0" fmla="*/ 0 w 20"/>
                  <a:gd name="T1" fmla="*/ 5 h 5"/>
                  <a:gd name="T2" fmla="*/ 6 w 20"/>
                  <a:gd name="T3" fmla="*/ 4 h 5"/>
                  <a:gd name="T4" fmla="*/ 20 w 20"/>
                  <a:gd name="T5" fmla="*/ 4 h 5"/>
                  <a:gd name="T6" fmla="*/ 5 w 20"/>
                  <a:gd name="T7" fmla="*/ 0 h 5"/>
                  <a:gd name="T8" fmla="*/ 0 w 20"/>
                  <a:gd name="T9" fmla="*/ 5 h 5"/>
                </a:gdLst>
                <a:ahLst/>
                <a:cxnLst>
                  <a:cxn ang="0">
                    <a:pos x="T0" y="T1"/>
                  </a:cxn>
                  <a:cxn ang="0">
                    <a:pos x="T2" y="T3"/>
                  </a:cxn>
                  <a:cxn ang="0">
                    <a:pos x="T4" y="T5"/>
                  </a:cxn>
                  <a:cxn ang="0">
                    <a:pos x="T6" y="T7"/>
                  </a:cxn>
                  <a:cxn ang="0">
                    <a:pos x="T8" y="T9"/>
                  </a:cxn>
                </a:cxnLst>
                <a:rect l="0" t="0" r="r" b="b"/>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7" name="Freeform 112"/>
              <p:cNvSpPr>
                <a:spLocks/>
              </p:cNvSpPr>
              <p:nvPr/>
            </p:nvSpPr>
            <p:spPr bwMode="auto">
              <a:xfrm>
                <a:off x="330" y="1838"/>
                <a:ext cx="6" cy="2"/>
              </a:xfrm>
              <a:custGeom>
                <a:avLst/>
                <a:gdLst>
                  <a:gd name="T0" fmla="*/ 27 w 27"/>
                  <a:gd name="T1" fmla="*/ 7 h 9"/>
                  <a:gd name="T2" fmla="*/ 23 w 27"/>
                  <a:gd name="T3" fmla="*/ 3 h 9"/>
                  <a:gd name="T4" fmla="*/ 17 w 27"/>
                  <a:gd name="T5" fmla="*/ 1 h 9"/>
                  <a:gd name="T6" fmla="*/ 6 w 27"/>
                  <a:gd name="T7" fmla="*/ 0 h 9"/>
                  <a:gd name="T8" fmla="*/ 0 w 27"/>
                  <a:gd name="T9" fmla="*/ 9 h 9"/>
                  <a:gd name="T10" fmla="*/ 8 w 27"/>
                  <a:gd name="T11" fmla="*/ 3 h 9"/>
                  <a:gd name="T12" fmla="*/ 15 w 27"/>
                  <a:gd name="T13" fmla="*/ 2 h 9"/>
                  <a:gd name="T14" fmla="*/ 27 w 27"/>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8" name="Freeform 113"/>
              <p:cNvSpPr>
                <a:spLocks/>
              </p:cNvSpPr>
              <p:nvPr/>
            </p:nvSpPr>
            <p:spPr bwMode="auto">
              <a:xfrm>
                <a:off x="340" y="1841"/>
                <a:ext cx="4" cy="1"/>
              </a:xfrm>
              <a:custGeom>
                <a:avLst/>
                <a:gdLst>
                  <a:gd name="T0" fmla="*/ 0 w 20"/>
                  <a:gd name="T1" fmla="*/ 2 h 4"/>
                  <a:gd name="T2" fmla="*/ 4 w 20"/>
                  <a:gd name="T3" fmla="*/ 0 h 4"/>
                  <a:gd name="T4" fmla="*/ 11 w 20"/>
                  <a:gd name="T5" fmla="*/ 0 h 4"/>
                  <a:gd name="T6" fmla="*/ 20 w 20"/>
                  <a:gd name="T7" fmla="*/ 4 h 4"/>
                  <a:gd name="T8" fmla="*/ 15 w 20"/>
                  <a:gd name="T9" fmla="*/ 3 h 4"/>
                  <a:gd name="T10" fmla="*/ 11 w 20"/>
                  <a:gd name="T11" fmla="*/ 1 h 4"/>
                  <a:gd name="T12" fmla="*/ 0 w 2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9" name="Freeform 114"/>
              <p:cNvSpPr>
                <a:spLocks/>
              </p:cNvSpPr>
              <p:nvPr/>
            </p:nvSpPr>
            <p:spPr bwMode="auto">
              <a:xfrm>
                <a:off x="323" y="1845"/>
                <a:ext cx="6" cy="15"/>
              </a:xfrm>
              <a:custGeom>
                <a:avLst/>
                <a:gdLst>
                  <a:gd name="T0" fmla="*/ 0 w 31"/>
                  <a:gd name="T1" fmla="*/ 0 h 74"/>
                  <a:gd name="T2" fmla="*/ 17 w 31"/>
                  <a:gd name="T3" fmla="*/ 19 h 74"/>
                  <a:gd name="T4" fmla="*/ 25 w 31"/>
                  <a:gd name="T5" fmla="*/ 42 h 74"/>
                  <a:gd name="T6" fmla="*/ 26 w 31"/>
                  <a:gd name="T7" fmla="*/ 74 h 74"/>
                  <a:gd name="T8" fmla="*/ 31 w 31"/>
                  <a:gd name="T9" fmla="*/ 49 h 74"/>
                  <a:gd name="T10" fmla="*/ 29 w 31"/>
                  <a:gd name="T11" fmla="*/ 29 h 74"/>
                  <a:gd name="T12" fmla="*/ 24 w 31"/>
                  <a:gd name="T13" fmla="*/ 20 h 74"/>
                  <a:gd name="T14" fmla="*/ 0 w 3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0" name="Freeform 115"/>
              <p:cNvSpPr>
                <a:spLocks/>
              </p:cNvSpPr>
              <p:nvPr/>
            </p:nvSpPr>
            <p:spPr bwMode="auto">
              <a:xfrm>
                <a:off x="308" y="1839"/>
                <a:ext cx="10" cy="5"/>
              </a:xfrm>
              <a:custGeom>
                <a:avLst/>
                <a:gdLst>
                  <a:gd name="T0" fmla="*/ 0 w 50"/>
                  <a:gd name="T1" fmla="*/ 11 h 25"/>
                  <a:gd name="T2" fmla="*/ 19 w 50"/>
                  <a:gd name="T3" fmla="*/ 13 h 25"/>
                  <a:gd name="T4" fmla="*/ 50 w 50"/>
                  <a:gd name="T5" fmla="*/ 25 h 25"/>
                  <a:gd name="T6" fmla="*/ 28 w 50"/>
                  <a:gd name="T7" fmla="*/ 9 h 25"/>
                  <a:gd name="T8" fmla="*/ 1 w 50"/>
                  <a:gd name="T9" fmla="*/ 0 h 25"/>
                  <a:gd name="T10" fmla="*/ 0 w 50"/>
                  <a:gd name="T11" fmla="*/ 11 h 25"/>
                </a:gdLst>
                <a:ahLst/>
                <a:cxnLst>
                  <a:cxn ang="0">
                    <a:pos x="T0" y="T1"/>
                  </a:cxn>
                  <a:cxn ang="0">
                    <a:pos x="T2" y="T3"/>
                  </a:cxn>
                  <a:cxn ang="0">
                    <a:pos x="T4" y="T5"/>
                  </a:cxn>
                  <a:cxn ang="0">
                    <a:pos x="T6" y="T7"/>
                  </a:cxn>
                  <a:cxn ang="0">
                    <a:pos x="T8" y="T9"/>
                  </a:cxn>
                  <a:cxn ang="0">
                    <a:pos x="T10" y="T11"/>
                  </a:cxn>
                </a:cxnLst>
                <a:rect l="0" t="0" r="r" b="b"/>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1" name="Freeform 116"/>
              <p:cNvSpPr>
                <a:spLocks/>
              </p:cNvSpPr>
              <p:nvPr/>
            </p:nvSpPr>
            <p:spPr bwMode="auto">
              <a:xfrm>
                <a:off x="321" y="1862"/>
                <a:ext cx="7" cy="7"/>
              </a:xfrm>
              <a:custGeom>
                <a:avLst/>
                <a:gdLst>
                  <a:gd name="T0" fmla="*/ 39 w 39"/>
                  <a:gd name="T1" fmla="*/ 0 h 33"/>
                  <a:gd name="T2" fmla="*/ 20 w 39"/>
                  <a:gd name="T3" fmla="*/ 21 h 33"/>
                  <a:gd name="T4" fmla="*/ 0 w 39"/>
                  <a:gd name="T5" fmla="*/ 33 h 33"/>
                  <a:gd name="T6" fmla="*/ 26 w 39"/>
                  <a:gd name="T7" fmla="*/ 25 h 33"/>
                  <a:gd name="T8" fmla="*/ 39 w 39"/>
                  <a:gd name="T9" fmla="*/ 0 h 33"/>
                </a:gdLst>
                <a:ahLst/>
                <a:cxnLst>
                  <a:cxn ang="0">
                    <a:pos x="T0" y="T1"/>
                  </a:cxn>
                  <a:cxn ang="0">
                    <a:pos x="T2" y="T3"/>
                  </a:cxn>
                  <a:cxn ang="0">
                    <a:pos x="T4" y="T5"/>
                  </a:cxn>
                  <a:cxn ang="0">
                    <a:pos x="T6" y="T7"/>
                  </a:cxn>
                  <a:cxn ang="0">
                    <a:pos x="T8" y="T9"/>
                  </a:cxn>
                </a:cxnLst>
                <a:rect l="0" t="0" r="r" b="b"/>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2" name="Freeform 117"/>
              <p:cNvSpPr>
                <a:spLocks/>
              </p:cNvSpPr>
              <p:nvPr/>
            </p:nvSpPr>
            <p:spPr bwMode="auto">
              <a:xfrm>
                <a:off x="332" y="1858"/>
                <a:ext cx="7" cy="7"/>
              </a:xfrm>
              <a:custGeom>
                <a:avLst/>
                <a:gdLst>
                  <a:gd name="T0" fmla="*/ 0 w 38"/>
                  <a:gd name="T1" fmla="*/ 0 h 35"/>
                  <a:gd name="T2" fmla="*/ 3 w 38"/>
                  <a:gd name="T3" fmla="*/ 13 h 35"/>
                  <a:gd name="T4" fmla="*/ 22 w 38"/>
                  <a:gd name="T5" fmla="*/ 29 h 35"/>
                  <a:gd name="T6" fmla="*/ 38 w 38"/>
                  <a:gd name="T7" fmla="*/ 35 h 35"/>
                  <a:gd name="T8" fmla="*/ 12 w 38"/>
                  <a:gd name="T9" fmla="*/ 32 h 35"/>
                  <a:gd name="T10" fmla="*/ 3 w 38"/>
                  <a:gd name="T11" fmla="*/ 21 h 35"/>
                  <a:gd name="T12" fmla="*/ 2 w 38"/>
                  <a:gd name="T13" fmla="*/ 9 h 35"/>
                  <a:gd name="T14" fmla="*/ 0 w 38"/>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3" name="Freeform 118"/>
              <p:cNvSpPr>
                <a:spLocks/>
              </p:cNvSpPr>
              <p:nvPr/>
            </p:nvSpPr>
            <p:spPr bwMode="auto">
              <a:xfrm>
                <a:off x="278" y="1810"/>
                <a:ext cx="41" cy="31"/>
              </a:xfrm>
              <a:custGeom>
                <a:avLst/>
                <a:gdLst>
                  <a:gd name="T0" fmla="*/ 165 w 201"/>
                  <a:gd name="T1" fmla="*/ 158 h 158"/>
                  <a:gd name="T2" fmla="*/ 201 w 201"/>
                  <a:gd name="T3" fmla="*/ 76 h 158"/>
                  <a:gd name="T4" fmla="*/ 132 w 201"/>
                  <a:gd name="T5" fmla="*/ 31 h 158"/>
                  <a:gd name="T6" fmla="*/ 29 w 201"/>
                  <a:gd name="T7" fmla="*/ 0 h 158"/>
                  <a:gd name="T8" fmla="*/ 0 w 201"/>
                  <a:gd name="T9" fmla="*/ 87 h 158"/>
                  <a:gd name="T10" fmla="*/ 94 w 201"/>
                  <a:gd name="T11" fmla="*/ 114 h 158"/>
                  <a:gd name="T12" fmla="*/ 165 w 201"/>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prstDash val="solid"/>
                <a:round/>
                <a:headEnd/>
                <a:tailEnd/>
              </a:ln>
            </p:spPr>
            <p:txBody>
              <a:bodyPr/>
              <a:lstStyle/>
              <a:p>
                <a:endParaRPr lang="zh-CN" altLang="en-US" sz="1050">
                  <a:latin typeface="+mj-ea"/>
                  <a:ea typeface="+mj-ea"/>
                </a:endParaRPr>
              </a:p>
            </p:txBody>
          </p:sp>
          <p:sp>
            <p:nvSpPr>
              <p:cNvPr id="124" name="Oval 119"/>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sz="1050">
                  <a:latin typeface="+mj-ea"/>
                  <a:ea typeface="+mj-ea"/>
                </a:endParaRPr>
              </a:p>
            </p:txBody>
          </p:sp>
          <p:sp>
            <p:nvSpPr>
              <p:cNvPr id="125" name="Freeform 120"/>
              <p:cNvSpPr>
                <a:spLocks/>
              </p:cNvSpPr>
              <p:nvPr/>
            </p:nvSpPr>
            <p:spPr bwMode="auto">
              <a:xfrm>
                <a:off x="297" y="1826"/>
                <a:ext cx="10" cy="22"/>
              </a:xfrm>
              <a:custGeom>
                <a:avLst/>
                <a:gdLst>
                  <a:gd name="T0" fmla="*/ 4 w 52"/>
                  <a:gd name="T1" fmla="*/ 74 h 111"/>
                  <a:gd name="T2" fmla="*/ 7 w 52"/>
                  <a:gd name="T3" fmla="*/ 55 h 111"/>
                  <a:gd name="T4" fmla="*/ 5 w 52"/>
                  <a:gd name="T5" fmla="*/ 36 h 111"/>
                  <a:gd name="T6" fmla="*/ 4 w 52"/>
                  <a:gd name="T7" fmla="*/ 23 h 111"/>
                  <a:gd name="T8" fmla="*/ 0 w 52"/>
                  <a:gd name="T9" fmla="*/ 13 h 111"/>
                  <a:gd name="T10" fmla="*/ 4 w 52"/>
                  <a:gd name="T11" fmla="*/ 4 h 111"/>
                  <a:gd name="T12" fmla="*/ 11 w 52"/>
                  <a:gd name="T13" fmla="*/ 0 h 111"/>
                  <a:gd name="T14" fmla="*/ 27 w 52"/>
                  <a:gd name="T15" fmla="*/ 6 h 111"/>
                  <a:gd name="T16" fmla="*/ 33 w 52"/>
                  <a:gd name="T17" fmla="*/ 16 h 111"/>
                  <a:gd name="T18" fmla="*/ 37 w 52"/>
                  <a:gd name="T19" fmla="*/ 27 h 111"/>
                  <a:gd name="T20" fmla="*/ 39 w 52"/>
                  <a:gd name="T21" fmla="*/ 39 h 111"/>
                  <a:gd name="T22" fmla="*/ 40 w 52"/>
                  <a:gd name="T23" fmla="*/ 59 h 111"/>
                  <a:gd name="T24" fmla="*/ 52 w 52"/>
                  <a:gd name="T25" fmla="*/ 79 h 111"/>
                  <a:gd name="T26" fmla="*/ 23 w 52"/>
                  <a:gd name="T27" fmla="*/ 111 h 111"/>
                  <a:gd name="T28" fmla="*/ 11 w 52"/>
                  <a:gd name="T29" fmla="*/ 103 h 111"/>
                  <a:gd name="T30" fmla="*/ 4 w 52"/>
                  <a:gd name="T31"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26" name="Freeform 121"/>
              <p:cNvSpPr>
                <a:spLocks/>
              </p:cNvSpPr>
              <p:nvPr/>
            </p:nvSpPr>
            <p:spPr bwMode="auto">
              <a:xfrm>
                <a:off x="301" y="1841"/>
                <a:ext cx="7" cy="7"/>
              </a:xfrm>
              <a:custGeom>
                <a:avLst/>
                <a:gdLst>
                  <a:gd name="T0" fmla="*/ 24 w 35"/>
                  <a:gd name="T1" fmla="*/ 0 h 34"/>
                  <a:gd name="T2" fmla="*/ 35 w 35"/>
                  <a:gd name="T3" fmla="*/ 4 h 34"/>
                  <a:gd name="T4" fmla="*/ 9 w 35"/>
                  <a:gd name="T5" fmla="*/ 34 h 34"/>
                  <a:gd name="T6" fmla="*/ 0 w 35"/>
                  <a:gd name="T7" fmla="*/ 26 h 34"/>
                  <a:gd name="T8" fmla="*/ 24 w 35"/>
                  <a:gd name="T9" fmla="*/ 0 h 34"/>
                </a:gdLst>
                <a:ahLst/>
                <a:cxnLst>
                  <a:cxn ang="0">
                    <a:pos x="T0" y="T1"/>
                  </a:cxn>
                  <a:cxn ang="0">
                    <a:pos x="T2" y="T3"/>
                  </a:cxn>
                  <a:cxn ang="0">
                    <a:pos x="T4" y="T5"/>
                  </a:cxn>
                  <a:cxn ang="0">
                    <a:pos x="T6" y="T7"/>
                  </a:cxn>
                  <a:cxn ang="0">
                    <a:pos x="T8" y="T9"/>
                  </a:cxn>
                </a:cxnLst>
                <a:rect l="0" t="0" r="r" b="b"/>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7" name="Freeform 122"/>
              <p:cNvSpPr>
                <a:spLocks/>
              </p:cNvSpPr>
              <p:nvPr/>
            </p:nvSpPr>
            <p:spPr bwMode="auto">
              <a:xfrm>
                <a:off x="312" y="1815"/>
                <a:ext cx="9" cy="20"/>
              </a:xfrm>
              <a:custGeom>
                <a:avLst/>
                <a:gdLst>
                  <a:gd name="T0" fmla="*/ 0 w 48"/>
                  <a:gd name="T1" fmla="*/ 23 h 97"/>
                  <a:gd name="T2" fmla="*/ 4 w 48"/>
                  <a:gd name="T3" fmla="*/ 43 h 97"/>
                  <a:gd name="T4" fmla="*/ 6 w 48"/>
                  <a:gd name="T5" fmla="*/ 51 h 97"/>
                  <a:gd name="T6" fmla="*/ 7 w 48"/>
                  <a:gd name="T7" fmla="*/ 64 h 97"/>
                  <a:gd name="T8" fmla="*/ 5 w 48"/>
                  <a:gd name="T9" fmla="*/ 73 h 97"/>
                  <a:gd name="T10" fmla="*/ 7 w 48"/>
                  <a:gd name="T11" fmla="*/ 84 h 97"/>
                  <a:gd name="T12" fmla="*/ 14 w 48"/>
                  <a:gd name="T13" fmla="*/ 95 h 97"/>
                  <a:gd name="T14" fmla="*/ 21 w 48"/>
                  <a:gd name="T15" fmla="*/ 96 h 97"/>
                  <a:gd name="T16" fmla="*/ 34 w 48"/>
                  <a:gd name="T17" fmla="*/ 97 h 97"/>
                  <a:gd name="T18" fmla="*/ 43 w 48"/>
                  <a:gd name="T19" fmla="*/ 91 h 97"/>
                  <a:gd name="T20" fmla="*/ 46 w 48"/>
                  <a:gd name="T21" fmla="*/ 88 h 97"/>
                  <a:gd name="T22" fmla="*/ 48 w 48"/>
                  <a:gd name="T23" fmla="*/ 77 h 97"/>
                  <a:gd name="T24" fmla="*/ 48 w 48"/>
                  <a:gd name="T25" fmla="*/ 59 h 97"/>
                  <a:gd name="T26" fmla="*/ 48 w 48"/>
                  <a:gd name="T27" fmla="*/ 48 h 97"/>
                  <a:gd name="T28" fmla="*/ 46 w 48"/>
                  <a:gd name="T29" fmla="*/ 32 h 97"/>
                  <a:gd name="T30" fmla="*/ 44 w 48"/>
                  <a:gd name="T31" fmla="*/ 22 h 97"/>
                  <a:gd name="T32" fmla="*/ 36 w 48"/>
                  <a:gd name="T33" fmla="*/ 0 h 97"/>
                  <a:gd name="T34" fmla="*/ 7 w 48"/>
                  <a:gd name="T35" fmla="*/ 1 h 97"/>
                  <a:gd name="T36" fmla="*/ 0 w 48"/>
                  <a:gd name="T37"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28" name="Freeform 123"/>
              <p:cNvSpPr>
                <a:spLocks/>
              </p:cNvSpPr>
              <p:nvPr/>
            </p:nvSpPr>
            <p:spPr bwMode="auto">
              <a:xfrm>
                <a:off x="315" y="1828"/>
                <a:ext cx="5" cy="4"/>
              </a:xfrm>
              <a:custGeom>
                <a:avLst/>
                <a:gdLst>
                  <a:gd name="T0" fmla="*/ 24 w 24"/>
                  <a:gd name="T1" fmla="*/ 5 h 20"/>
                  <a:gd name="T2" fmla="*/ 12 w 24"/>
                  <a:gd name="T3" fmla="*/ 0 h 20"/>
                  <a:gd name="T4" fmla="*/ 3 w 24"/>
                  <a:gd name="T5" fmla="*/ 1 h 20"/>
                  <a:gd name="T6" fmla="*/ 0 w 24"/>
                  <a:gd name="T7" fmla="*/ 5 h 20"/>
                  <a:gd name="T8" fmla="*/ 1 w 24"/>
                  <a:gd name="T9" fmla="*/ 20 h 20"/>
                  <a:gd name="T10" fmla="*/ 3 w 24"/>
                  <a:gd name="T11" fmla="*/ 8 h 20"/>
                  <a:gd name="T12" fmla="*/ 5 w 24"/>
                  <a:gd name="T13" fmla="*/ 4 h 20"/>
                  <a:gd name="T14" fmla="*/ 24 w 24"/>
                  <a:gd name="T15" fmla="*/ 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29" name="Group 124"/>
            <p:cNvGrpSpPr>
              <a:grpSpLocks/>
            </p:cNvGrpSpPr>
            <p:nvPr/>
          </p:nvGrpSpPr>
          <p:grpSpPr bwMode="auto">
            <a:xfrm>
              <a:off x="627063" y="5437188"/>
              <a:ext cx="220662" cy="112712"/>
              <a:chOff x="375" y="2315"/>
              <a:chExt cx="139" cy="71"/>
            </a:xfrm>
          </p:grpSpPr>
          <p:sp>
            <p:nvSpPr>
              <p:cNvPr id="130" name="Freeform 125"/>
              <p:cNvSpPr>
                <a:spLocks/>
              </p:cNvSpPr>
              <p:nvPr/>
            </p:nvSpPr>
            <p:spPr bwMode="auto">
              <a:xfrm>
                <a:off x="375" y="2315"/>
                <a:ext cx="139" cy="71"/>
              </a:xfrm>
              <a:custGeom>
                <a:avLst/>
                <a:gdLst>
                  <a:gd name="T0" fmla="*/ 279 w 691"/>
                  <a:gd name="T1" fmla="*/ 11 h 355"/>
                  <a:gd name="T2" fmla="*/ 274 w 691"/>
                  <a:gd name="T3" fmla="*/ 104 h 355"/>
                  <a:gd name="T4" fmla="*/ 455 w 691"/>
                  <a:gd name="T5" fmla="*/ 189 h 355"/>
                  <a:gd name="T6" fmla="*/ 607 w 691"/>
                  <a:gd name="T7" fmla="*/ 226 h 355"/>
                  <a:gd name="T8" fmla="*/ 691 w 691"/>
                  <a:gd name="T9" fmla="*/ 263 h 355"/>
                  <a:gd name="T10" fmla="*/ 687 w 691"/>
                  <a:gd name="T11" fmla="*/ 313 h 355"/>
                  <a:gd name="T12" fmla="*/ 577 w 691"/>
                  <a:gd name="T13" fmla="*/ 343 h 355"/>
                  <a:gd name="T14" fmla="*/ 413 w 691"/>
                  <a:gd name="T15" fmla="*/ 355 h 355"/>
                  <a:gd name="T16" fmla="*/ 274 w 691"/>
                  <a:gd name="T17" fmla="*/ 331 h 355"/>
                  <a:gd name="T18" fmla="*/ 188 w 691"/>
                  <a:gd name="T19" fmla="*/ 307 h 355"/>
                  <a:gd name="T20" fmla="*/ 183 w 691"/>
                  <a:gd name="T21" fmla="*/ 334 h 355"/>
                  <a:gd name="T22" fmla="*/ 74 w 691"/>
                  <a:gd name="T23" fmla="*/ 331 h 355"/>
                  <a:gd name="T24" fmla="*/ 7 w 691"/>
                  <a:gd name="T25" fmla="*/ 318 h 355"/>
                  <a:gd name="T26" fmla="*/ 7 w 691"/>
                  <a:gd name="T27" fmla="*/ 270 h 355"/>
                  <a:gd name="T28" fmla="*/ 0 w 691"/>
                  <a:gd name="T29" fmla="*/ 242 h 355"/>
                  <a:gd name="T30" fmla="*/ 0 w 691"/>
                  <a:gd name="T31" fmla="*/ 173 h 355"/>
                  <a:gd name="T32" fmla="*/ 18 w 691"/>
                  <a:gd name="T33" fmla="*/ 135 h 355"/>
                  <a:gd name="T34" fmla="*/ 53 w 691"/>
                  <a:gd name="T35" fmla="*/ 91 h 355"/>
                  <a:gd name="T36" fmla="*/ 60 w 691"/>
                  <a:gd name="T37" fmla="*/ 0 h 355"/>
                  <a:gd name="T38" fmla="*/ 279 w 691"/>
                  <a:gd name="T39" fmla="*/ 1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31" name="Freeform 126"/>
              <p:cNvSpPr>
                <a:spLocks/>
              </p:cNvSpPr>
              <p:nvPr/>
            </p:nvSpPr>
            <p:spPr bwMode="auto">
              <a:xfrm>
                <a:off x="421" y="2341"/>
                <a:ext cx="42" cy="22"/>
              </a:xfrm>
              <a:custGeom>
                <a:avLst/>
                <a:gdLst>
                  <a:gd name="T0" fmla="*/ 53 w 208"/>
                  <a:gd name="T1" fmla="*/ 0 h 110"/>
                  <a:gd name="T2" fmla="*/ 0 w 208"/>
                  <a:gd name="T3" fmla="*/ 58 h 110"/>
                  <a:gd name="T4" fmla="*/ 186 w 208"/>
                  <a:gd name="T5" fmla="*/ 110 h 110"/>
                  <a:gd name="T6" fmla="*/ 208 w 208"/>
                  <a:gd name="T7" fmla="*/ 70 h 110"/>
                  <a:gd name="T8" fmla="*/ 53 w 208"/>
                  <a:gd name="T9" fmla="*/ 0 h 110"/>
                </a:gdLst>
                <a:ahLst/>
                <a:cxnLst>
                  <a:cxn ang="0">
                    <a:pos x="T0" y="T1"/>
                  </a:cxn>
                  <a:cxn ang="0">
                    <a:pos x="T2" y="T3"/>
                  </a:cxn>
                  <a:cxn ang="0">
                    <a:pos x="T4" y="T5"/>
                  </a:cxn>
                  <a:cxn ang="0">
                    <a:pos x="T6" y="T7"/>
                  </a:cxn>
                  <a:cxn ang="0">
                    <a:pos x="T8" y="T9"/>
                  </a:cxn>
                </a:cxnLst>
                <a:rect l="0" t="0" r="r" b="b"/>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32" name="Freeform 127"/>
              <p:cNvSpPr>
                <a:spLocks/>
              </p:cNvSpPr>
              <p:nvPr/>
            </p:nvSpPr>
            <p:spPr bwMode="auto">
              <a:xfrm>
                <a:off x="463" y="2356"/>
                <a:ext cx="46" cy="13"/>
              </a:xfrm>
              <a:custGeom>
                <a:avLst/>
                <a:gdLst>
                  <a:gd name="T0" fmla="*/ 27 w 233"/>
                  <a:gd name="T1" fmla="*/ 0 h 67"/>
                  <a:gd name="T2" fmla="*/ 0 w 233"/>
                  <a:gd name="T3" fmla="*/ 32 h 67"/>
                  <a:gd name="T4" fmla="*/ 115 w 233"/>
                  <a:gd name="T5" fmla="*/ 62 h 67"/>
                  <a:gd name="T6" fmla="*/ 168 w 233"/>
                  <a:gd name="T7" fmla="*/ 67 h 67"/>
                  <a:gd name="T8" fmla="*/ 233 w 233"/>
                  <a:gd name="T9" fmla="*/ 64 h 67"/>
                  <a:gd name="T10" fmla="*/ 165 w 233"/>
                  <a:gd name="T11" fmla="*/ 30 h 67"/>
                  <a:gd name="T12" fmla="*/ 27 w 233"/>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33" name="Freeform 128"/>
              <p:cNvSpPr>
                <a:spLocks/>
              </p:cNvSpPr>
              <p:nvPr/>
            </p:nvSpPr>
            <p:spPr bwMode="auto">
              <a:xfrm>
                <a:off x="376" y="2341"/>
                <a:ext cx="134" cy="41"/>
              </a:xfrm>
              <a:custGeom>
                <a:avLst/>
                <a:gdLst>
                  <a:gd name="T0" fmla="*/ 670 w 670"/>
                  <a:gd name="T1" fmla="*/ 178 h 209"/>
                  <a:gd name="T2" fmla="*/ 670 w 670"/>
                  <a:gd name="T3" fmla="*/ 146 h 209"/>
                  <a:gd name="T4" fmla="*/ 582 w 670"/>
                  <a:gd name="T5" fmla="*/ 155 h 209"/>
                  <a:gd name="T6" fmla="*/ 442 w 670"/>
                  <a:gd name="T7" fmla="*/ 134 h 209"/>
                  <a:gd name="T8" fmla="*/ 361 w 670"/>
                  <a:gd name="T9" fmla="*/ 116 h 209"/>
                  <a:gd name="T10" fmla="*/ 206 w 670"/>
                  <a:gd name="T11" fmla="*/ 66 h 209"/>
                  <a:gd name="T12" fmla="*/ 140 w 670"/>
                  <a:gd name="T13" fmla="*/ 58 h 209"/>
                  <a:gd name="T14" fmla="*/ 73 w 670"/>
                  <a:gd name="T15" fmla="*/ 34 h 209"/>
                  <a:gd name="T16" fmla="*/ 40 w 670"/>
                  <a:gd name="T17" fmla="*/ 0 h 209"/>
                  <a:gd name="T18" fmla="*/ 0 w 670"/>
                  <a:gd name="T19" fmla="*/ 43 h 209"/>
                  <a:gd name="T20" fmla="*/ 0 w 670"/>
                  <a:gd name="T21" fmla="*/ 132 h 209"/>
                  <a:gd name="T22" fmla="*/ 49 w 670"/>
                  <a:gd name="T23" fmla="*/ 146 h 209"/>
                  <a:gd name="T24" fmla="*/ 170 w 670"/>
                  <a:gd name="T25" fmla="*/ 162 h 209"/>
                  <a:gd name="T26" fmla="*/ 218 w 670"/>
                  <a:gd name="T27" fmla="*/ 167 h 209"/>
                  <a:gd name="T28" fmla="*/ 298 w 670"/>
                  <a:gd name="T29" fmla="*/ 196 h 209"/>
                  <a:gd name="T30" fmla="*/ 388 w 670"/>
                  <a:gd name="T31" fmla="*/ 209 h 209"/>
                  <a:gd name="T32" fmla="*/ 452 w 670"/>
                  <a:gd name="T33" fmla="*/ 209 h 209"/>
                  <a:gd name="T34" fmla="*/ 553 w 670"/>
                  <a:gd name="T35" fmla="*/ 209 h 209"/>
                  <a:gd name="T36" fmla="*/ 670 w 670"/>
                  <a:gd name="T37" fmla="*/ 17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34" name="Freeform 129"/>
              <p:cNvSpPr>
                <a:spLocks/>
              </p:cNvSpPr>
              <p:nvPr/>
            </p:nvSpPr>
            <p:spPr bwMode="auto">
              <a:xfrm>
                <a:off x="386" y="2317"/>
                <a:ext cx="44" cy="34"/>
              </a:xfrm>
              <a:custGeom>
                <a:avLst/>
                <a:gdLst>
                  <a:gd name="T0" fmla="*/ 214 w 219"/>
                  <a:gd name="T1" fmla="*/ 11 h 171"/>
                  <a:gd name="T2" fmla="*/ 207 w 219"/>
                  <a:gd name="T3" fmla="*/ 96 h 171"/>
                  <a:gd name="T4" fmla="*/ 219 w 219"/>
                  <a:gd name="T5" fmla="*/ 114 h 171"/>
                  <a:gd name="T6" fmla="*/ 170 w 219"/>
                  <a:gd name="T7" fmla="*/ 171 h 171"/>
                  <a:gd name="T8" fmla="*/ 103 w 219"/>
                  <a:gd name="T9" fmla="*/ 171 h 171"/>
                  <a:gd name="T10" fmla="*/ 26 w 219"/>
                  <a:gd name="T11" fmla="*/ 146 h 171"/>
                  <a:gd name="T12" fmla="*/ 0 w 219"/>
                  <a:gd name="T13" fmla="*/ 112 h 171"/>
                  <a:gd name="T14" fmla="*/ 15 w 219"/>
                  <a:gd name="T15" fmla="*/ 89 h 171"/>
                  <a:gd name="T16" fmla="*/ 20 w 219"/>
                  <a:gd name="T17" fmla="*/ 0 h 171"/>
                  <a:gd name="T18" fmla="*/ 214 w 219"/>
                  <a:gd name="T19" fmla="*/ 1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35" name="Group 130"/>
            <p:cNvGrpSpPr>
              <a:grpSpLocks/>
            </p:cNvGrpSpPr>
            <p:nvPr/>
          </p:nvGrpSpPr>
          <p:grpSpPr bwMode="auto">
            <a:xfrm>
              <a:off x="631825" y="5240338"/>
              <a:ext cx="92075" cy="225425"/>
              <a:chOff x="378" y="2191"/>
              <a:chExt cx="58" cy="142"/>
            </a:xfrm>
          </p:grpSpPr>
          <p:sp>
            <p:nvSpPr>
              <p:cNvPr id="136" name="Freeform 131"/>
              <p:cNvSpPr>
                <a:spLocks/>
              </p:cNvSpPr>
              <p:nvPr/>
            </p:nvSpPr>
            <p:spPr bwMode="auto">
              <a:xfrm>
                <a:off x="378" y="2191"/>
                <a:ext cx="58" cy="142"/>
              </a:xfrm>
              <a:custGeom>
                <a:avLst/>
                <a:gdLst>
                  <a:gd name="T0" fmla="*/ 24 w 292"/>
                  <a:gd name="T1" fmla="*/ 15 h 710"/>
                  <a:gd name="T2" fmla="*/ 6 w 292"/>
                  <a:gd name="T3" fmla="*/ 256 h 710"/>
                  <a:gd name="T4" fmla="*/ 10 w 292"/>
                  <a:gd name="T5" fmla="*/ 454 h 710"/>
                  <a:gd name="T6" fmla="*/ 0 w 292"/>
                  <a:gd name="T7" fmla="*/ 678 h 710"/>
                  <a:gd name="T8" fmla="*/ 144 w 292"/>
                  <a:gd name="T9" fmla="*/ 710 h 710"/>
                  <a:gd name="T10" fmla="*/ 283 w 292"/>
                  <a:gd name="T11" fmla="*/ 710 h 710"/>
                  <a:gd name="T12" fmla="*/ 292 w 292"/>
                  <a:gd name="T13" fmla="*/ 0 h 710"/>
                  <a:gd name="T14" fmla="*/ 24 w 292"/>
                  <a:gd name="T15" fmla="*/ 15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37" name="Freeform 132"/>
              <p:cNvSpPr>
                <a:spLocks/>
              </p:cNvSpPr>
              <p:nvPr/>
            </p:nvSpPr>
            <p:spPr bwMode="auto">
              <a:xfrm>
                <a:off x="383" y="2193"/>
                <a:ext cx="50" cy="136"/>
              </a:xfrm>
              <a:custGeom>
                <a:avLst/>
                <a:gdLst>
                  <a:gd name="T0" fmla="*/ 23 w 252"/>
                  <a:gd name="T1" fmla="*/ 21 h 681"/>
                  <a:gd name="T2" fmla="*/ 0 w 252"/>
                  <a:gd name="T3" fmla="*/ 223 h 681"/>
                  <a:gd name="T4" fmla="*/ 5 w 252"/>
                  <a:gd name="T5" fmla="*/ 385 h 681"/>
                  <a:gd name="T6" fmla="*/ 5 w 252"/>
                  <a:gd name="T7" fmla="*/ 633 h 681"/>
                  <a:gd name="T8" fmla="*/ 128 w 252"/>
                  <a:gd name="T9" fmla="*/ 681 h 681"/>
                  <a:gd name="T10" fmla="*/ 238 w 252"/>
                  <a:gd name="T11" fmla="*/ 681 h 681"/>
                  <a:gd name="T12" fmla="*/ 252 w 252"/>
                  <a:gd name="T13" fmla="*/ 0 h 681"/>
                  <a:gd name="T14" fmla="*/ 23 w 252"/>
                  <a:gd name="T15" fmla="*/ 21 h 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38" name="Group 133"/>
            <p:cNvGrpSpPr>
              <a:grpSpLocks/>
            </p:cNvGrpSpPr>
            <p:nvPr/>
          </p:nvGrpSpPr>
          <p:grpSpPr bwMode="auto">
            <a:xfrm>
              <a:off x="679450" y="5468938"/>
              <a:ext cx="223838" cy="112712"/>
              <a:chOff x="408" y="2335"/>
              <a:chExt cx="141" cy="71"/>
            </a:xfrm>
          </p:grpSpPr>
          <p:sp>
            <p:nvSpPr>
              <p:cNvPr id="139" name="Freeform 134"/>
              <p:cNvSpPr>
                <a:spLocks/>
              </p:cNvSpPr>
              <p:nvPr/>
            </p:nvSpPr>
            <p:spPr bwMode="auto">
              <a:xfrm>
                <a:off x="408" y="2335"/>
                <a:ext cx="141" cy="71"/>
              </a:xfrm>
              <a:custGeom>
                <a:avLst/>
                <a:gdLst>
                  <a:gd name="T0" fmla="*/ 285 w 703"/>
                  <a:gd name="T1" fmla="*/ 13 h 356"/>
                  <a:gd name="T2" fmla="*/ 280 w 703"/>
                  <a:gd name="T3" fmla="*/ 104 h 356"/>
                  <a:gd name="T4" fmla="*/ 463 w 703"/>
                  <a:gd name="T5" fmla="*/ 191 h 356"/>
                  <a:gd name="T6" fmla="*/ 617 w 703"/>
                  <a:gd name="T7" fmla="*/ 227 h 356"/>
                  <a:gd name="T8" fmla="*/ 703 w 703"/>
                  <a:gd name="T9" fmla="*/ 264 h 356"/>
                  <a:gd name="T10" fmla="*/ 698 w 703"/>
                  <a:gd name="T11" fmla="*/ 314 h 356"/>
                  <a:gd name="T12" fmla="*/ 588 w 703"/>
                  <a:gd name="T13" fmla="*/ 345 h 356"/>
                  <a:gd name="T14" fmla="*/ 420 w 703"/>
                  <a:gd name="T15" fmla="*/ 356 h 356"/>
                  <a:gd name="T16" fmla="*/ 280 w 703"/>
                  <a:gd name="T17" fmla="*/ 332 h 356"/>
                  <a:gd name="T18" fmla="*/ 194 w 703"/>
                  <a:gd name="T19" fmla="*/ 307 h 356"/>
                  <a:gd name="T20" fmla="*/ 188 w 703"/>
                  <a:gd name="T21" fmla="*/ 335 h 356"/>
                  <a:gd name="T22" fmla="*/ 76 w 703"/>
                  <a:gd name="T23" fmla="*/ 332 h 356"/>
                  <a:gd name="T24" fmla="*/ 8 w 703"/>
                  <a:gd name="T25" fmla="*/ 320 h 356"/>
                  <a:gd name="T26" fmla="*/ 8 w 703"/>
                  <a:gd name="T27" fmla="*/ 271 h 356"/>
                  <a:gd name="T28" fmla="*/ 0 w 703"/>
                  <a:gd name="T29" fmla="*/ 243 h 356"/>
                  <a:gd name="T30" fmla="*/ 0 w 703"/>
                  <a:gd name="T31" fmla="*/ 174 h 356"/>
                  <a:gd name="T32" fmla="*/ 22 w 703"/>
                  <a:gd name="T33" fmla="*/ 136 h 356"/>
                  <a:gd name="T34" fmla="*/ 56 w 703"/>
                  <a:gd name="T35" fmla="*/ 94 h 356"/>
                  <a:gd name="T36" fmla="*/ 64 w 703"/>
                  <a:gd name="T37" fmla="*/ 0 h 356"/>
                  <a:gd name="T38" fmla="*/ 285 w 703"/>
                  <a:gd name="T39" fmla="*/ 1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40" name="Freeform 135"/>
              <p:cNvSpPr>
                <a:spLocks/>
              </p:cNvSpPr>
              <p:nvPr/>
            </p:nvSpPr>
            <p:spPr bwMode="auto">
              <a:xfrm>
                <a:off x="455" y="2361"/>
                <a:ext cx="42" cy="22"/>
              </a:xfrm>
              <a:custGeom>
                <a:avLst/>
                <a:gdLst>
                  <a:gd name="T0" fmla="*/ 53 w 210"/>
                  <a:gd name="T1" fmla="*/ 0 h 111"/>
                  <a:gd name="T2" fmla="*/ 0 w 210"/>
                  <a:gd name="T3" fmla="*/ 60 h 111"/>
                  <a:gd name="T4" fmla="*/ 187 w 210"/>
                  <a:gd name="T5" fmla="*/ 111 h 111"/>
                  <a:gd name="T6" fmla="*/ 210 w 210"/>
                  <a:gd name="T7" fmla="*/ 71 h 111"/>
                  <a:gd name="T8" fmla="*/ 53 w 210"/>
                  <a:gd name="T9" fmla="*/ 0 h 111"/>
                </a:gdLst>
                <a:ahLst/>
                <a:cxnLst>
                  <a:cxn ang="0">
                    <a:pos x="T0" y="T1"/>
                  </a:cxn>
                  <a:cxn ang="0">
                    <a:pos x="T2" y="T3"/>
                  </a:cxn>
                  <a:cxn ang="0">
                    <a:pos x="T4" y="T5"/>
                  </a:cxn>
                  <a:cxn ang="0">
                    <a:pos x="T6" y="T7"/>
                  </a:cxn>
                  <a:cxn ang="0">
                    <a:pos x="T8" y="T9"/>
                  </a:cxn>
                </a:cxnLst>
                <a:rect l="0" t="0" r="r" b="b"/>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41" name="Freeform 136"/>
              <p:cNvSpPr>
                <a:spLocks/>
              </p:cNvSpPr>
              <p:nvPr/>
            </p:nvSpPr>
            <p:spPr bwMode="auto">
              <a:xfrm>
                <a:off x="497" y="2377"/>
                <a:ext cx="47" cy="13"/>
              </a:xfrm>
              <a:custGeom>
                <a:avLst/>
                <a:gdLst>
                  <a:gd name="T0" fmla="*/ 27 w 237"/>
                  <a:gd name="T1" fmla="*/ 0 h 66"/>
                  <a:gd name="T2" fmla="*/ 0 w 237"/>
                  <a:gd name="T3" fmla="*/ 31 h 66"/>
                  <a:gd name="T4" fmla="*/ 116 w 237"/>
                  <a:gd name="T5" fmla="*/ 59 h 66"/>
                  <a:gd name="T6" fmla="*/ 171 w 237"/>
                  <a:gd name="T7" fmla="*/ 66 h 66"/>
                  <a:gd name="T8" fmla="*/ 237 w 237"/>
                  <a:gd name="T9" fmla="*/ 61 h 66"/>
                  <a:gd name="T10" fmla="*/ 168 w 237"/>
                  <a:gd name="T11" fmla="*/ 28 h 66"/>
                  <a:gd name="T12" fmla="*/ 27 w 23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42" name="Freeform 137"/>
              <p:cNvSpPr>
                <a:spLocks/>
              </p:cNvSpPr>
              <p:nvPr/>
            </p:nvSpPr>
            <p:spPr bwMode="auto">
              <a:xfrm>
                <a:off x="410" y="2361"/>
                <a:ext cx="135" cy="42"/>
              </a:xfrm>
              <a:custGeom>
                <a:avLst/>
                <a:gdLst>
                  <a:gd name="T0" fmla="*/ 678 w 678"/>
                  <a:gd name="T1" fmla="*/ 178 h 211"/>
                  <a:gd name="T2" fmla="*/ 678 w 678"/>
                  <a:gd name="T3" fmla="*/ 147 h 211"/>
                  <a:gd name="T4" fmla="*/ 590 w 678"/>
                  <a:gd name="T5" fmla="*/ 156 h 211"/>
                  <a:gd name="T6" fmla="*/ 446 w 678"/>
                  <a:gd name="T7" fmla="*/ 136 h 211"/>
                  <a:gd name="T8" fmla="*/ 365 w 678"/>
                  <a:gd name="T9" fmla="*/ 117 h 211"/>
                  <a:gd name="T10" fmla="*/ 209 w 678"/>
                  <a:gd name="T11" fmla="*/ 66 h 211"/>
                  <a:gd name="T12" fmla="*/ 140 w 678"/>
                  <a:gd name="T13" fmla="*/ 60 h 211"/>
                  <a:gd name="T14" fmla="*/ 74 w 678"/>
                  <a:gd name="T15" fmla="*/ 35 h 211"/>
                  <a:gd name="T16" fmla="*/ 39 w 678"/>
                  <a:gd name="T17" fmla="*/ 0 h 211"/>
                  <a:gd name="T18" fmla="*/ 0 w 678"/>
                  <a:gd name="T19" fmla="*/ 44 h 211"/>
                  <a:gd name="T20" fmla="*/ 0 w 678"/>
                  <a:gd name="T21" fmla="*/ 133 h 211"/>
                  <a:gd name="T22" fmla="*/ 50 w 678"/>
                  <a:gd name="T23" fmla="*/ 147 h 211"/>
                  <a:gd name="T24" fmla="*/ 171 w 678"/>
                  <a:gd name="T25" fmla="*/ 162 h 211"/>
                  <a:gd name="T26" fmla="*/ 220 w 678"/>
                  <a:gd name="T27" fmla="*/ 170 h 211"/>
                  <a:gd name="T28" fmla="*/ 300 w 678"/>
                  <a:gd name="T29" fmla="*/ 197 h 211"/>
                  <a:gd name="T30" fmla="*/ 392 w 678"/>
                  <a:gd name="T31" fmla="*/ 211 h 211"/>
                  <a:gd name="T32" fmla="*/ 458 w 678"/>
                  <a:gd name="T33" fmla="*/ 211 h 211"/>
                  <a:gd name="T34" fmla="*/ 560 w 678"/>
                  <a:gd name="T35" fmla="*/ 211 h 211"/>
                  <a:gd name="T36" fmla="*/ 678 w 678"/>
                  <a:gd name="T37" fmla="*/ 17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43" name="Freeform 138"/>
              <p:cNvSpPr>
                <a:spLocks/>
              </p:cNvSpPr>
              <p:nvPr/>
            </p:nvSpPr>
            <p:spPr bwMode="auto">
              <a:xfrm>
                <a:off x="419" y="2337"/>
                <a:ext cx="45" cy="34"/>
              </a:xfrm>
              <a:custGeom>
                <a:avLst/>
                <a:gdLst>
                  <a:gd name="T0" fmla="*/ 216 w 224"/>
                  <a:gd name="T1" fmla="*/ 12 h 170"/>
                  <a:gd name="T2" fmla="*/ 210 w 224"/>
                  <a:gd name="T3" fmla="*/ 95 h 170"/>
                  <a:gd name="T4" fmla="*/ 224 w 224"/>
                  <a:gd name="T5" fmla="*/ 114 h 170"/>
                  <a:gd name="T6" fmla="*/ 173 w 224"/>
                  <a:gd name="T7" fmla="*/ 170 h 170"/>
                  <a:gd name="T8" fmla="*/ 105 w 224"/>
                  <a:gd name="T9" fmla="*/ 170 h 170"/>
                  <a:gd name="T10" fmla="*/ 28 w 224"/>
                  <a:gd name="T11" fmla="*/ 145 h 170"/>
                  <a:gd name="T12" fmla="*/ 0 w 224"/>
                  <a:gd name="T13" fmla="*/ 112 h 170"/>
                  <a:gd name="T14" fmla="*/ 16 w 224"/>
                  <a:gd name="T15" fmla="*/ 89 h 170"/>
                  <a:gd name="T16" fmla="*/ 20 w 224"/>
                  <a:gd name="T17" fmla="*/ 0 h 170"/>
                  <a:gd name="T18" fmla="*/ 216 w 224"/>
                  <a:gd name="T19"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144" name="Oval 139"/>
            <p:cNvSpPr>
              <a:spLocks noChangeArrowheads="1"/>
            </p:cNvSpPr>
            <p:nvPr/>
          </p:nvSpPr>
          <p:spPr bwMode="auto">
            <a:xfrm>
              <a:off x="346075" y="5470525"/>
              <a:ext cx="265113" cy="103188"/>
            </a:xfrm>
            <a:prstGeom prst="ellipse">
              <a:avLst/>
            </a:prstGeom>
            <a:solidFill>
              <a:srgbClr val="606060"/>
            </a:solidFill>
            <a:ln w="3175">
              <a:solidFill>
                <a:srgbClr val="000000"/>
              </a:solidFill>
              <a:round/>
              <a:headEnd/>
              <a:tailEnd/>
            </a:ln>
          </p:spPr>
          <p:txBody>
            <a:bodyPr/>
            <a:lstStyle/>
            <a:p>
              <a:endParaRPr lang="zh-CN" altLang="en-US" sz="1050">
                <a:latin typeface="+mj-ea"/>
                <a:ea typeface="+mj-ea"/>
              </a:endParaRPr>
            </a:p>
          </p:txBody>
        </p:sp>
        <p:sp>
          <p:nvSpPr>
            <p:cNvPr id="145" name="Rectangle 140"/>
            <p:cNvSpPr>
              <a:spLocks noChangeArrowheads="1"/>
            </p:cNvSpPr>
            <p:nvPr/>
          </p:nvSpPr>
          <p:spPr bwMode="auto">
            <a:xfrm>
              <a:off x="442913" y="5265738"/>
              <a:ext cx="69850" cy="234950"/>
            </a:xfrm>
            <a:prstGeom prst="rect">
              <a:avLst/>
            </a:prstGeom>
            <a:solidFill>
              <a:srgbClr val="606060"/>
            </a:solidFill>
            <a:ln w="3175">
              <a:solidFill>
                <a:srgbClr val="000000"/>
              </a:solidFill>
              <a:miter lim="800000"/>
              <a:headEnd/>
              <a:tailEnd/>
            </a:ln>
          </p:spPr>
          <p:txBody>
            <a:bodyPr/>
            <a:lstStyle/>
            <a:p>
              <a:endParaRPr lang="zh-CN" altLang="en-US" sz="1050">
                <a:latin typeface="+mj-ea"/>
                <a:ea typeface="+mj-ea"/>
              </a:endParaRPr>
            </a:p>
          </p:txBody>
        </p:sp>
        <p:grpSp>
          <p:nvGrpSpPr>
            <p:cNvPr id="146" name="Group 141"/>
            <p:cNvGrpSpPr>
              <a:grpSpLocks/>
            </p:cNvGrpSpPr>
            <p:nvPr/>
          </p:nvGrpSpPr>
          <p:grpSpPr bwMode="auto">
            <a:xfrm>
              <a:off x="320675" y="5176838"/>
              <a:ext cx="350838" cy="122237"/>
              <a:chOff x="182" y="2151"/>
              <a:chExt cx="221" cy="77"/>
            </a:xfrm>
          </p:grpSpPr>
          <p:sp>
            <p:nvSpPr>
              <p:cNvPr id="147" name="Freeform 142"/>
              <p:cNvSpPr>
                <a:spLocks/>
              </p:cNvSpPr>
              <p:nvPr/>
            </p:nvSpPr>
            <p:spPr bwMode="auto">
              <a:xfrm>
                <a:off x="182" y="2151"/>
                <a:ext cx="221" cy="77"/>
              </a:xfrm>
              <a:custGeom>
                <a:avLst/>
                <a:gdLst>
                  <a:gd name="T0" fmla="*/ 1106 w 1106"/>
                  <a:gd name="T1" fmla="*/ 202 h 386"/>
                  <a:gd name="T2" fmla="*/ 1099 w 1106"/>
                  <a:gd name="T3" fmla="*/ 321 h 386"/>
                  <a:gd name="T4" fmla="*/ 735 w 1106"/>
                  <a:gd name="T5" fmla="*/ 386 h 386"/>
                  <a:gd name="T6" fmla="*/ 334 w 1106"/>
                  <a:gd name="T7" fmla="*/ 386 h 386"/>
                  <a:gd name="T8" fmla="*/ 19 w 1106"/>
                  <a:gd name="T9" fmla="*/ 288 h 386"/>
                  <a:gd name="T10" fmla="*/ 0 w 1106"/>
                  <a:gd name="T11" fmla="*/ 10 h 386"/>
                  <a:gd name="T12" fmla="*/ 625 w 1106"/>
                  <a:gd name="T13" fmla="*/ 0 h 386"/>
                  <a:gd name="T14" fmla="*/ 1106 w 1106"/>
                  <a:gd name="T15" fmla="*/ 202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148" name="Freeform 143"/>
              <p:cNvSpPr>
                <a:spLocks/>
              </p:cNvSpPr>
              <p:nvPr/>
            </p:nvSpPr>
            <p:spPr bwMode="auto">
              <a:xfrm>
                <a:off x="187" y="2180"/>
                <a:ext cx="211" cy="45"/>
              </a:xfrm>
              <a:custGeom>
                <a:avLst/>
                <a:gdLst>
                  <a:gd name="T0" fmla="*/ 1055 w 1055"/>
                  <a:gd name="T1" fmla="*/ 75 h 221"/>
                  <a:gd name="T2" fmla="*/ 1049 w 1055"/>
                  <a:gd name="T3" fmla="*/ 162 h 221"/>
                  <a:gd name="T4" fmla="*/ 721 w 1055"/>
                  <a:gd name="T5" fmla="*/ 221 h 221"/>
                  <a:gd name="T6" fmla="*/ 296 w 1055"/>
                  <a:gd name="T7" fmla="*/ 221 h 221"/>
                  <a:gd name="T8" fmla="*/ 0 w 1055"/>
                  <a:gd name="T9" fmla="*/ 119 h 221"/>
                  <a:gd name="T10" fmla="*/ 0 w 1055"/>
                  <a:gd name="T11" fmla="*/ 0 h 221"/>
                  <a:gd name="T12" fmla="*/ 283 w 1055"/>
                  <a:gd name="T13" fmla="*/ 119 h 221"/>
                  <a:gd name="T14" fmla="*/ 716 w 1055"/>
                  <a:gd name="T15" fmla="*/ 124 h 221"/>
                  <a:gd name="T16" fmla="*/ 1055 w 1055"/>
                  <a:gd name="T17" fmla="*/ 7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149" name="Freeform 144"/>
            <p:cNvSpPr>
              <a:spLocks/>
            </p:cNvSpPr>
            <p:nvPr/>
          </p:nvSpPr>
          <p:spPr bwMode="auto">
            <a:xfrm>
              <a:off x="309563" y="5048250"/>
              <a:ext cx="479425" cy="444500"/>
            </a:xfrm>
            <a:custGeom>
              <a:avLst/>
              <a:gdLst>
                <a:gd name="T0" fmla="*/ 1501 w 1507"/>
                <a:gd name="T1" fmla="*/ 789 h 1401"/>
                <a:gd name="T2" fmla="*/ 1493 w 1507"/>
                <a:gd name="T3" fmla="*/ 649 h 1401"/>
                <a:gd name="T4" fmla="*/ 1495 w 1507"/>
                <a:gd name="T5" fmla="*/ 499 h 1401"/>
                <a:gd name="T6" fmla="*/ 1489 w 1507"/>
                <a:gd name="T7" fmla="*/ 385 h 1401"/>
                <a:gd name="T8" fmla="*/ 1424 w 1507"/>
                <a:gd name="T9" fmla="*/ 317 h 1401"/>
                <a:gd name="T10" fmla="*/ 1345 w 1507"/>
                <a:gd name="T11" fmla="*/ 278 h 1401"/>
                <a:gd name="T12" fmla="*/ 1166 w 1507"/>
                <a:gd name="T13" fmla="*/ 213 h 1401"/>
                <a:gd name="T14" fmla="*/ 903 w 1507"/>
                <a:gd name="T15" fmla="*/ 149 h 1401"/>
                <a:gd name="T16" fmla="*/ 852 w 1507"/>
                <a:gd name="T17" fmla="*/ 144 h 1401"/>
                <a:gd name="T18" fmla="*/ 817 w 1507"/>
                <a:gd name="T19" fmla="*/ 149 h 1401"/>
                <a:gd name="T20" fmla="*/ 809 w 1507"/>
                <a:gd name="T21" fmla="*/ 135 h 1401"/>
                <a:gd name="T22" fmla="*/ 794 w 1507"/>
                <a:gd name="T23" fmla="*/ 122 h 1401"/>
                <a:gd name="T24" fmla="*/ 777 w 1507"/>
                <a:gd name="T25" fmla="*/ 125 h 1401"/>
                <a:gd name="T26" fmla="*/ 754 w 1507"/>
                <a:gd name="T27" fmla="*/ 126 h 1401"/>
                <a:gd name="T28" fmla="*/ 745 w 1507"/>
                <a:gd name="T29" fmla="*/ 100 h 1401"/>
                <a:gd name="T30" fmla="*/ 726 w 1507"/>
                <a:gd name="T31" fmla="*/ 85 h 1401"/>
                <a:gd name="T32" fmla="*/ 704 w 1507"/>
                <a:gd name="T33" fmla="*/ 82 h 1401"/>
                <a:gd name="T34" fmla="*/ 678 w 1507"/>
                <a:gd name="T35" fmla="*/ 82 h 1401"/>
                <a:gd name="T36" fmla="*/ 681 w 1507"/>
                <a:gd name="T37" fmla="*/ 59 h 1401"/>
                <a:gd name="T38" fmla="*/ 651 w 1507"/>
                <a:gd name="T39" fmla="*/ 0 h 1401"/>
                <a:gd name="T40" fmla="*/ 37 w 1507"/>
                <a:gd name="T41" fmla="*/ 16 h 1401"/>
                <a:gd name="T42" fmla="*/ 39 w 1507"/>
                <a:gd name="T43" fmla="*/ 79 h 1401"/>
                <a:gd name="T44" fmla="*/ 28 w 1507"/>
                <a:gd name="T45" fmla="*/ 135 h 1401"/>
                <a:gd name="T46" fmla="*/ 18 w 1507"/>
                <a:gd name="T47" fmla="*/ 175 h 1401"/>
                <a:gd name="T48" fmla="*/ 8 w 1507"/>
                <a:gd name="T49" fmla="*/ 225 h 1401"/>
                <a:gd name="T50" fmla="*/ 0 w 1507"/>
                <a:gd name="T51" fmla="*/ 306 h 1401"/>
                <a:gd name="T52" fmla="*/ 9 w 1507"/>
                <a:gd name="T53" fmla="*/ 354 h 1401"/>
                <a:gd name="T54" fmla="*/ 28 w 1507"/>
                <a:gd name="T55" fmla="*/ 399 h 1401"/>
                <a:gd name="T56" fmla="*/ 49 w 1507"/>
                <a:gd name="T57" fmla="*/ 438 h 1401"/>
                <a:gd name="T58" fmla="*/ 78 w 1507"/>
                <a:gd name="T59" fmla="*/ 451 h 1401"/>
                <a:gd name="T60" fmla="*/ 122 w 1507"/>
                <a:gd name="T61" fmla="*/ 464 h 1401"/>
                <a:gd name="T62" fmla="*/ 180 w 1507"/>
                <a:gd name="T63" fmla="*/ 483 h 1401"/>
                <a:gd name="T64" fmla="*/ 208 w 1507"/>
                <a:gd name="T65" fmla="*/ 514 h 1401"/>
                <a:gd name="T66" fmla="*/ 240 w 1507"/>
                <a:gd name="T67" fmla="*/ 541 h 1401"/>
                <a:gd name="T68" fmla="*/ 289 w 1507"/>
                <a:gd name="T69" fmla="*/ 564 h 1401"/>
                <a:gd name="T70" fmla="*/ 348 w 1507"/>
                <a:gd name="T71" fmla="*/ 582 h 1401"/>
                <a:gd name="T72" fmla="*/ 441 w 1507"/>
                <a:gd name="T73" fmla="*/ 594 h 1401"/>
                <a:gd name="T74" fmla="*/ 520 w 1507"/>
                <a:gd name="T75" fmla="*/ 594 h 1401"/>
                <a:gd name="T76" fmla="*/ 581 w 1507"/>
                <a:gd name="T77" fmla="*/ 587 h 1401"/>
                <a:gd name="T78" fmla="*/ 637 w 1507"/>
                <a:gd name="T79" fmla="*/ 582 h 1401"/>
                <a:gd name="T80" fmla="*/ 678 w 1507"/>
                <a:gd name="T81" fmla="*/ 604 h 1401"/>
                <a:gd name="T82" fmla="*/ 758 w 1507"/>
                <a:gd name="T83" fmla="*/ 600 h 1401"/>
                <a:gd name="T84" fmla="*/ 1078 w 1507"/>
                <a:gd name="T85" fmla="*/ 645 h 1401"/>
                <a:gd name="T86" fmla="*/ 1165 w 1507"/>
                <a:gd name="T87" fmla="*/ 655 h 1401"/>
                <a:gd name="T88" fmla="*/ 1133 w 1507"/>
                <a:gd name="T89" fmla="*/ 845 h 1401"/>
                <a:gd name="T90" fmla="*/ 1130 w 1507"/>
                <a:gd name="T91" fmla="*/ 942 h 1401"/>
                <a:gd name="T92" fmla="*/ 1149 w 1507"/>
                <a:gd name="T93" fmla="*/ 1066 h 1401"/>
                <a:gd name="T94" fmla="*/ 1169 w 1507"/>
                <a:gd name="T95" fmla="*/ 1212 h 1401"/>
                <a:gd name="T96" fmla="*/ 1169 w 1507"/>
                <a:gd name="T97" fmla="*/ 1363 h 1401"/>
                <a:gd name="T98" fmla="*/ 1244 w 1507"/>
                <a:gd name="T99" fmla="*/ 1385 h 1401"/>
                <a:gd name="T100" fmla="*/ 1339 w 1507"/>
                <a:gd name="T101" fmla="*/ 1395 h 1401"/>
                <a:gd name="T102" fmla="*/ 1420 w 1507"/>
                <a:gd name="T103" fmla="*/ 1401 h 1401"/>
                <a:gd name="T104" fmla="*/ 1507 w 1507"/>
                <a:gd name="T105" fmla="*/ 1391 h 1401"/>
                <a:gd name="T106" fmla="*/ 1501 w 1507"/>
                <a:gd name="T107" fmla="*/ 1252 h 1401"/>
                <a:gd name="T108" fmla="*/ 1501 w 1507"/>
                <a:gd name="T109" fmla="*/ 1024 h 1401"/>
                <a:gd name="T110" fmla="*/ 1501 w 1507"/>
                <a:gd name="T111" fmla="*/ 824 h 1401"/>
                <a:gd name="T112" fmla="*/ 1501 w 1507"/>
                <a:gd name="T113" fmla="*/ 789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50" name="Freeform 145"/>
            <p:cNvSpPr>
              <a:spLocks/>
            </p:cNvSpPr>
            <p:nvPr/>
          </p:nvSpPr>
          <p:spPr bwMode="auto">
            <a:xfrm>
              <a:off x="315913" y="5065713"/>
              <a:ext cx="468312" cy="420687"/>
            </a:xfrm>
            <a:custGeom>
              <a:avLst/>
              <a:gdLst>
                <a:gd name="T0" fmla="*/ 46 w 1473"/>
                <a:gd name="T1" fmla="*/ 66 h 1324"/>
                <a:gd name="T2" fmla="*/ 10 w 1473"/>
                <a:gd name="T3" fmla="*/ 144 h 1324"/>
                <a:gd name="T4" fmla="*/ 39 w 1473"/>
                <a:gd name="T5" fmla="*/ 367 h 1324"/>
                <a:gd name="T6" fmla="*/ 120 w 1473"/>
                <a:gd name="T7" fmla="*/ 367 h 1324"/>
                <a:gd name="T8" fmla="*/ 211 w 1473"/>
                <a:gd name="T9" fmla="*/ 449 h 1324"/>
                <a:gd name="T10" fmla="*/ 421 w 1473"/>
                <a:gd name="T11" fmla="*/ 504 h 1324"/>
                <a:gd name="T12" fmla="*/ 620 w 1473"/>
                <a:gd name="T13" fmla="*/ 504 h 1324"/>
                <a:gd name="T14" fmla="*/ 546 w 1473"/>
                <a:gd name="T15" fmla="*/ 423 h 1324"/>
                <a:gd name="T16" fmla="*/ 641 w 1473"/>
                <a:gd name="T17" fmla="*/ 501 h 1324"/>
                <a:gd name="T18" fmla="*/ 737 w 1473"/>
                <a:gd name="T19" fmla="*/ 520 h 1324"/>
                <a:gd name="T20" fmla="*/ 672 w 1473"/>
                <a:gd name="T21" fmla="*/ 469 h 1324"/>
                <a:gd name="T22" fmla="*/ 776 w 1473"/>
                <a:gd name="T23" fmla="*/ 527 h 1324"/>
                <a:gd name="T24" fmla="*/ 1114 w 1473"/>
                <a:gd name="T25" fmla="*/ 572 h 1324"/>
                <a:gd name="T26" fmla="*/ 1122 w 1473"/>
                <a:gd name="T27" fmla="*/ 833 h 1324"/>
                <a:gd name="T28" fmla="*/ 1159 w 1473"/>
                <a:gd name="T29" fmla="*/ 1288 h 1324"/>
                <a:gd name="T30" fmla="*/ 1360 w 1473"/>
                <a:gd name="T31" fmla="*/ 1324 h 1324"/>
                <a:gd name="T32" fmla="*/ 1468 w 1473"/>
                <a:gd name="T33" fmla="*/ 998 h 1324"/>
                <a:gd name="T34" fmla="*/ 1451 w 1473"/>
                <a:gd name="T35" fmla="*/ 579 h 1324"/>
                <a:gd name="T36" fmla="*/ 1455 w 1473"/>
                <a:gd name="T37" fmla="*/ 381 h 1324"/>
                <a:gd name="T38" fmla="*/ 1355 w 1473"/>
                <a:gd name="T39" fmla="*/ 261 h 1324"/>
                <a:gd name="T40" fmla="*/ 1057 w 1473"/>
                <a:gd name="T41" fmla="*/ 150 h 1324"/>
                <a:gd name="T42" fmla="*/ 809 w 1473"/>
                <a:gd name="T43" fmla="*/ 98 h 1324"/>
                <a:gd name="T44" fmla="*/ 662 w 1473"/>
                <a:gd name="T45" fmla="*/ 205 h 1324"/>
                <a:gd name="T46" fmla="*/ 767 w 1473"/>
                <a:gd name="T47" fmla="*/ 131 h 1324"/>
                <a:gd name="T48" fmla="*/ 776 w 1473"/>
                <a:gd name="T49" fmla="*/ 79 h 1324"/>
                <a:gd name="T50" fmla="*/ 725 w 1473"/>
                <a:gd name="T51" fmla="*/ 98 h 1324"/>
                <a:gd name="T52" fmla="*/ 656 w 1473"/>
                <a:gd name="T53" fmla="*/ 137 h 1324"/>
                <a:gd name="T54" fmla="*/ 722 w 1473"/>
                <a:gd name="T55" fmla="*/ 68 h 1324"/>
                <a:gd name="T56" fmla="*/ 669 w 1473"/>
                <a:gd name="T57" fmla="*/ 36 h 1324"/>
                <a:gd name="T58" fmla="*/ 569 w 1473"/>
                <a:gd name="T59" fmla="*/ 112 h 1324"/>
                <a:gd name="T60" fmla="*/ 646 w 1473"/>
                <a:gd name="T61" fmla="*/ 20 h 1324"/>
                <a:gd name="T62" fmla="*/ 597 w 1473"/>
                <a:gd name="T63" fmla="*/ 7 h 1324"/>
                <a:gd name="T64" fmla="*/ 523 w 1473"/>
                <a:gd name="T65" fmla="*/ 63 h 1324"/>
                <a:gd name="T66" fmla="*/ 386 w 1473"/>
                <a:gd name="T67" fmla="*/ 40 h 1324"/>
                <a:gd name="T68" fmla="*/ 345 w 1473"/>
                <a:gd name="T69" fmla="*/ 72 h 1324"/>
                <a:gd name="T70" fmla="*/ 211 w 1473"/>
                <a:gd name="T71" fmla="*/ 95 h 1324"/>
                <a:gd name="T72" fmla="*/ 185 w 1473"/>
                <a:gd name="T73" fmla="*/ 45 h 1324"/>
                <a:gd name="T74" fmla="*/ 130 w 1473"/>
                <a:gd name="T75" fmla="*/ 91 h 1324"/>
                <a:gd name="T76" fmla="*/ 72 w 1473"/>
                <a:gd name="T77" fmla="*/ 40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1" name="Freeform 146"/>
            <p:cNvSpPr>
              <a:spLocks/>
            </p:cNvSpPr>
            <p:nvPr/>
          </p:nvSpPr>
          <p:spPr bwMode="auto">
            <a:xfrm>
              <a:off x="381000" y="5135563"/>
              <a:ext cx="63500" cy="11112"/>
            </a:xfrm>
            <a:custGeom>
              <a:avLst/>
              <a:gdLst>
                <a:gd name="T0" fmla="*/ 0 w 199"/>
                <a:gd name="T1" fmla="*/ 0 h 33"/>
                <a:gd name="T2" fmla="*/ 93 w 199"/>
                <a:gd name="T3" fmla="*/ 33 h 33"/>
                <a:gd name="T4" fmla="*/ 199 w 199"/>
                <a:gd name="T5" fmla="*/ 25 h 33"/>
                <a:gd name="T6" fmla="*/ 0 w 199"/>
                <a:gd name="T7" fmla="*/ 0 h 33"/>
              </a:gdLst>
              <a:ahLst/>
              <a:cxnLst>
                <a:cxn ang="0">
                  <a:pos x="T0" y="T1"/>
                </a:cxn>
                <a:cxn ang="0">
                  <a:pos x="T2" y="T3"/>
                </a:cxn>
                <a:cxn ang="0">
                  <a:pos x="T4" y="T5"/>
                </a:cxn>
                <a:cxn ang="0">
                  <a:pos x="T6" y="T7"/>
                </a:cxn>
              </a:cxnLst>
              <a:rect l="0" t="0" r="r" b="b"/>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2" name="Freeform 147"/>
            <p:cNvSpPr>
              <a:spLocks/>
            </p:cNvSpPr>
            <p:nvPr/>
          </p:nvSpPr>
          <p:spPr bwMode="auto">
            <a:xfrm>
              <a:off x="317500" y="5118100"/>
              <a:ext cx="39688" cy="12700"/>
            </a:xfrm>
            <a:custGeom>
              <a:avLst/>
              <a:gdLst>
                <a:gd name="T0" fmla="*/ 0 w 122"/>
                <a:gd name="T1" fmla="*/ 0 h 40"/>
                <a:gd name="T2" fmla="*/ 32 w 122"/>
                <a:gd name="T3" fmla="*/ 25 h 40"/>
                <a:gd name="T4" fmla="*/ 122 w 122"/>
                <a:gd name="T5" fmla="*/ 38 h 40"/>
                <a:gd name="T6" fmla="*/ 30 w 122"/>
                <a:gd name="T7" fmla="*/ 40 h 40"/>
                <a:gd name="T8" fmla="*/ 0 w 122"/>
                <a:gd name="T9" fmla="*/ 0 h 40"/>
              </a:gdLst>
              <a:ahLst/>
              <a:cxnLst>
                <a:cxn ang="0">
                  <a:pos x="T0" y="T1"/>
                </a:cxn>
                <a:cxn ang="0">
                  <a:pos x="T2" y="T3"/>
                </a:cxn>
                <a:cxn ang="0">
                  <a:pos x="T4" y="T5"/>
                </a:cxn>
                <a:cxn ang="0">
                  <a:pos x="T6" y="T7"/>
                </a:cxn>
                <a:cxn ang="0">
                  <a:pos x="T8" y="T9"/>
                </a:cxn>
              </a:cxnLst>
              <a:rect l="0" t="0" r="r" b="b"/>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3" name="Freeform 148"/>
            <p:cNvSpPr>
              <a:spLocks/>
            </p:cNvSpPr>
            <p:nvPr/>
          </p:nvSpPr>
          <p:spPr bwMode="auto">
            <a:xfrm>
              <a:off x="479425" y="5108575"/>
              <a:ext cx="60325" cy="31750"/>
            </a:xfrm>
            <a:custGeom>
              <a:avLst/>
              <a:gdLst>
                <a:gd name="T0" fmla="*/ 0 w 187"/>
                <a:gd name="T1" fmla="*/ 0 h 102"/>
                <a:gd name="T2" fmla="*/ 84 w 187"/>
                <a:gd name="T3" fmla="*/ 9 h 102"/>
                <a:gd name="T4" fmla="*/ 101 w 187"/>
                <a:gd name="T5" fmla="*/ 23 h 102"/>
                <a:gd name="T6" fmla="*/ 101 w 187"/>
                <a:gd name="T7" fmla="*/ 54 h 102"/>
                <a:gd name="T8" fmla="*/ 106 w 187"/>
                <a:gd name="T9" fmla="*/ 89 h 102"/>
                <a:gd name="T10" fmla="*/ 187 w 187"/>
                <a:gd name="T11" fmla="*/ 102 h 102"/>
                <a:gd name="T12" fmla="*/ 90 w 187"/>
                <a:gd name="T13" fmla="*/ 98 h 102"/>
                <a:gd name="T14" fmla="*/ 74 w 187"/>
                <a:gd name="T15" fmla="*/ 34 h 102"/>
                <a:gd name="T16" fmla="*/ 0 w 187"/>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4" name="Freeform 149"/>
            <p:cNvSpPr>
              <a:spLocks/>
            </p:cNvSpPr>
            <p:nvPr/>
          </p:nvSpPr>
          <p:spPr bwMode="auto">
            <a:xfrm>
              <a:off x="539750" y="5181600"/>
              <a:ext cx="193675" cy="47625"/>
            </a:xfrm>
            <a:custGeom>
              <a:avLst/>
              <a:gdLst>
                <a:gd name="T0" fmla="*/ 0 w 609"/>
                <a:gd name="T1" fmla="*/ 0 h 150"/>
                <a:gd name="T2" fmla="*/ 154 w 609"/>
                <a:gd name="T3" fmla="*/ 7 h 150"/>
                <a:gd name="T4" fmla="*/ 313 w 609"/>
                <a:gd name="T5" fmla="*/ 44 h 150"/>
                <a:gd name="T6" fmla="*/ 431 w 609"/>
                <a:gd name="T7" fmla="*/ 51 h 150"/>
                <a:gd name="T8" fmla="*/ 527 w 609"/>
                <a:gd name="T9" fmla="*/ 71 h 150"/>
                <a:gd name="T10" fmla="*/ 563 w 609"/>
                <a:gd name="T11" fmla="*/ 122 h 150"/>
                <a:gd name="T12" fmla="*/ 609 w 609"/>
                <a:gd name="T13" fmla="*/ 150 h 150"/>
                <a:gd name="T14" fmla="*/ 563 w 609"/>
                <a:gd name="T15" fmla="*/ 141 h 150"/>
                <a:gd name="T16" fmla="*/ 521 w 609"/>
                <a:gd name="T17" fmla="*/ 84 h 150"/>
                <a:gd name="T18" fmla="*/ 392 w 609"/>
                <a:gd name="T19" fmla="*/ 58 h 150"/>
                <a:gd name="T20" fmla="*/ 313 w 609"/>
                <a:gd name="T21" fmla="*/ 58 h 150"/>
                <a:gd name="T22" fmla="*/ 252 w 609"/>
                <a:gd name="T23" fmla="*/ 44 h 150"/>
                <a:gd name="T24" fmla="*/ 146 w 609"/>
                <a:gd name="T25" fmla="*/ 17 h 150"/>
                <a:gd name="T26" fmla="*/ 0 w 609"/>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5" name="Freeform 150"/>
            <p:cNvSpPr>
              <a:spLocks/>
            </p:cNvSpPr>
            <p:nvPr/>
          </p:nvSpPr>
          <p:spPr bwMode="auto">
            <a:xfrm>
              <a:off x="346075" y="4530725"/>
              <a:ext cx="168275" cy="184150"/>
            </a:xfrm>
            <a:custGeom>
              <a:avLst/>
              <a:gdLst>
                <a:gd name="T0" fmla="*/ 357 w 529"/>
                <a:gd name="T1" fmla="*/ 20 h 580"/>
                <a:gd name="T2" fmla="*/ 403 w 529"/>
                <a:gd name="T3" fmla="*/ 53 h 580"/>
                <a:gd name="T4" fmla="*/ 428 w 529"/>
                <a:gd name="T5" fmla="*/ 94 h 580"/>
                <a:gd name="T6" fmla="*/ 451 w 529"/>
                <a:gd name="T7" fmla="*/ 138 h 580"/>
                <a:gd name="T8" fmla="*/ 464 w 529"/>
                <a:gd name="T9" fmla="*/ 161 h 580"/>
                <a:gd name="T10" fmla="*/ 464 w 529"/>
                <a:gd name="T11" fmla="*/ 186 h 580"/>
                <a:gd name="T12" fmla="*/ 453 w 529"/>
                <a:gd name="T13" fmla="*/ 216 h 580"/>
                <a:gd name="T14" fmla="*/ 476 w 529"/>
                <a:gd name="T15" fmla="*/ 239 h 580"/>
                <a:gd name="T16" fmla="*/ 511 w 529"/>
                <a:gd name="T17" fmla="*/ 301 h 580"/>
                <a:gd name="T18" fmla="*/ 529 w 529"/>
                <a:gd name="T19" fmla="*/ 334 h 580"/>
                <a:gd name="T20" fmla="*/ 529 w 529"/>
                <a:gd name="T21" fmla="*/ 346 h 580"/>
                <a:gd name="T22" fmla="*/ 526 w 529"/>
                <a:gd name="T23" fmla="*/ 357 h 580"/>
                <a:gd name="T24" fmla="*/ 510 w 529"/>
                <a:gd name="T25" fmla="*/ 361 h 580"/>
                <a:gd name="T26" fmla="*/ 487 w 529"/>
                <a:gd name="T27" fmla="*/ 362 h 580"/>
                <a:gd name="T28" fmla="*/ 475 w 529"/>
                <a:gd name="T29" fmla="*/ 366 h 580"/>
                <a:gd name="T30" fmla="*/ 476 w 529"/>
                <a:gd name="T31" fmla="*/ 391 h 580"/>
                <a:gd name="T32" fmla="*/ 483 w 529"/>
                <a:gd name="T33" fmla="*/ 421 h 580"/>
                <a:gd name="T34" fmla="*/ 469 w 529"/>
                <a:gd name="T35" fmla="*/ 437 h 580"/>
                <a:gd name="T36" fmla="*/ 473 w 529"/>
                <a:gd name="T37" fmla="*/ 459 h 580"/>
                <a:gd name="T38" fmla="*/ 462 w 529"/>
                <a:gd name="T39" fmla="*/ 472 h 580"/>
                <a:gd name="T40" fmla="*/ 452 w 529"/>
                <a:gd name="T41" fmla="*/ 511 h 580"/>
                <a:gd name="T42" fmla="*/ 436 w 529"/>
                <a:gd name="T43" fmla="*/ 523 h 580"/>
                <a:gd name="T44" fmla="*/ 411 w 529"/>
                <a:gd name="T45" fmla="*/ 523 h 580"/>
                <a:gd name="T46" fmla="*/ 375 w 529"/>
                <a:gd name="T47" fmla="*/ 517 h 580"/>
                <a:gd name="T48" fmla="*/ 339 w 529"/>
                <a:gd name="T49" fmla="*/ 511 h 580"/>
                <a:gd name="T50" fmla="*/ 342 w 529"/>
                <a:gd name="T51" fmla="*/ 580 h 580"/>
                <a:gd name="T52" fmla="*/ 60 w 529"/>
                <a:gd name="T53" fmla="*/ 488 h 580"/>
                <a:gd name="T54" fmla="*/ 83 w 529"/>
                <a:gd name="T55" fmla="*/ 435 h 580"/>
                <a:gd name="T56" fmla="*/ 78 w 529"/>
                <a:gd name="T57" fmla="*/ 394 h 580"/>
                <a:gd name="T58" fmla="*/ 0 w 529"/>
                <a:gd name="T59" fmla="*/ 316 h 580"/>
                <a:gd name="T60" fmla="*/ 0 w 529"/>
                <a:gd name="T61" fmla="*/ 111 h 580"/>
                <a:gd name="T62" fmla="*/ 52 w 529"/>
                <a:gd name="T63" fmla="*/ 55 h 580"/>
                <a:gd name="T64" fmla="*/ 117 w 529"/>
                <a:gd name="T65" fmla="*/ 25 h 580"/>
                <a:gd name="T66" fmla="*/ 186 w 529"/>
                <a:gd name="T67" fmla="*/ 0 h 580"/>
                <a:gd name="T68" fmla="*/ 276 w 529"/>
                <a:gd name="T69" fmla="*/ 13 h 580"/>
                <a:gd name="T70" fmla="*/ 357 w 529"/>
                <a:gd name="T71" fmla="*/ 2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56" name="Freeform 151"/>
            <p:cNvSpPr>
              <a:spLocks/>
            </p:cNvSpPr>
            <p:nvPr/>
          </p:nvSpPr>
          <p:spPr bwMode="auto">
            <a:xfrm>
              <a:off x="495300" y="4641850"/>
              <a:ext cx="9525" cy="1588"/>
            </a:xfrm>
            <a:custGeom>
              <a:avLst/>
              <a:gdLst>
                <a:gd name="T0" fmla="*/ 30 w 30"/>
                <a:gd name="T1" fmla="*/ 2 h 6"/>
                <a:gd name="T2" fmla="*/ 23 w 30"/>
                <a:gd name="T3" fmla="*/ 6 h 6"/>
                <a:gd name="T4" fmla="*/ 8 w 30"/>
                <a:gd name="T5" fmla="*/ 5 h 6"/>
                <a:gd name="T6" fmla="*/ 2 w 30"/>
                <a:gd name="T7" fmla="*/ 6 h 6"/>
                <a:gd name="T8" fmla="*/ 0 w 30"/>
                <a:gd name="T9" fmla="*/ 1 h 6"/>
                <a:gd name="T10" fmla="*/ 9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7" name="Freeform 152"/>
            <p:cNvSpPr>
              <a:spLocks/>
            </p:cNvSpPr>
            <p:nvPr/>
          </p:nvSpPr>
          <p:spPr bwMode="auto">
            <a:xfrm>
              <a:off x="492125" y="4635500"/>
              <a:ext cx="3175" cy="6350"/>
            </a:xfrm>
            <a:custGeom>
              <a:avLst/>
              <a:gdLst>
                <a:gd name="T0" fmla="*/ 11 w 11"/>
                <a:gd name="T1" fmla="*/ 0 h 22"/>
                <a:gd name="T2" fmla="*/ 3 w 11"/>
                <a:gd name="T3" fmla="*/ 6 h 22"/>
                <a:gd name="T4" fmla="*/ 3 w 11"/>
                <a:gd name="T5" fmla="*/ 12 h 22"/>
                <a:gd name="T6" fmla="*/ 2 w 11"/>
                <a:gd name="T7" fmla="*/ 22 h 22"/>
                <a:gd name="T8" fmla="*/ 0 w 11"/>
                <a:gd name="T9" fmla="*/ 8 h 22"/>
                <a:gd name="T10" fmla="*/ 0 w 11"/>
                <a:gd name="T11" fmla="*/ 1 h 22"/>
                <a:gd name="T12" fmla="*/ 11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8" name="Freeform 153"/>
            <p:cNvSpPr>
              <a:spLocks/>
            </p:cNvSpPr>
            <p:nvPr/>
          </p:nvSpPr>
          <p:spPr bwMode="auto">
            <a:xfrm>
              <a:off x="484188" y="4613275"/>
              <a:ext cx="4762" cy="12700"/>
            </a:xfrm>
            <a:custGeom>
              <a:avLst/>
              <a:gdLst>
                <a:gd name="T0" fmla="*/ 0 w 13"/>
                <a:gd name="T1" fmla="*/ 0 h 42"/>
                <a:gd name="T2" fmla="*/ 9 w 13"/>
                <a:gd name="T3" fmla="*/ 24 h 42"/>
                <a:gd name="T4" fmla="*/ 13 w 13"/>
                <a:gd name="T5" fmla="*/ 42 h 42"/>
                <a:gd name="T6" fmla="*/ 6 w 13"/>
                <a:gd name="T7" fmla="*/ 30 h 42"/>
                <a:gd name="T8" fmla="*/ 0 w 13"/>
                <a:gd name="T9" fmla="*/ 0 h 42"/>
              </a:gdLst>
              <a:ahLst/>
              <a:cxnLst>
                <a:cxn ang="0">
                  <a:pos x="T0" y="T1"/>
                </a:cxn>
                <a:cxn ang="0">
                  <a:pos x="T2" y="T3"/>
                </a:cxn>
                <a:cxn ang="0">
                  <a:pos x="T4" y="T5"/>
                </a:cxn>
                <a:cxn ang="0">
                  <a:pos x="T6" y="T7"/>
                </a:cxn>
                <a:cxn ang="0">
                  <a:pos x="T8" y="T9"/>
                </a:cxn>
              </a:cxnLst>
              <a:rect l="0" t="0" r="r" b="b"/>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9" name="Freeform 154"/>
            <p:cNvSpPr>
              <a:spLocks/>
            </p:cNvSpPr>
            <p:nvPr/>
          </p:nvSpPr>
          <p:spPr bwMode="auto">
            <a:xfrm>
              <a:off x="466725" y="4598988"/>
              <a:ext cx="19050" cy="11112"/>
            </a:xfrm>
            <a:custGeom>
              <a:avLst/>
              <a:gdLst>
                <a:gd name="T0" fmla="*/ 56 w 56"/>
                <a:gd name="T1" fmla="*/ 0 h 36"/>
                <a:gd name="T2" fmla="*/ 45 w 56"/>
                <a:gd name="T3" fmla="*/ 20 h 36"/>
                <a:gd name="T4" fmla="*/ 47 w 56"/>
                <a:gd name="T5" fmla="*/ 26 h 36"/>
                <a:gd name="T6" fmla="*/ 47 w 56"/>
                <a:gd name="T7" fmla="*/ 29 h 36"/>
                <a:gd name="T8" fmla="*/ 51 w 56"/>
                <a:gd name="T9" fmla="*/ 36 h 36"/>
                <a:gd name="T10" fmla="*/ 43 w 56"/>
                <a:gd name="T11" fmla="*/ 24 h 36"/>
                <a:gd name="T12" fmla="*/ 32 w 56"/>
                <a:gd name="T13" fmla="*/ 24 h 36"/>
                <a:gd name="T14" fmla="*/ 20 w 56"/>
                <a:gd name="T15" fmla="*/ 20 h 36"/>
                <a:gd name="T16" fmla="*/ 0 w 56"/>
                <a:gd name="T17" fmla="*/ 19 h 36"/>
                <a:gd name="T18" fmla="*/ 20 w 56"/>
                <a:gd name="T19" fmla="*/ 7 h 36"/>
                <a:gd name="T20" fmla="*/ 56 w 5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0" name="Freeform 155"/>
            <p:cNvSpPr>
              <a:spLocks/>
            </p:cNvSpPr>
            <p:nvPr/>
          </p:nvSpPr>
          <p:spPr bwMode="auto">
            <a:xfrm>
              <a:off x="458788" y="4581525"/>
              <a:ext cx="31750" cy="11113"/>
            </a:xfrm>
            <a:custGeom>
              <a:avLst/>
              <a:gdLst>
                <a:gd name="T0" fmla="*/ 96 w 96"/>
                <a:gd name="T1" fmla="*/ 17 h 34"/>
                <a:gd name="T2" fmla="*/ 92 w 96"/>
                <a:gd name="T3" fmla="*/ 29 h 34"/>
                <a:gd name="T4" fmla="*/ 81 w 96"/>
                <a:gd name="T5" fmla="*/ 34 h 34"/>
                <a:gd name="T6" fmla="*/ 66 w 96"/>
                <a:gd name="T7" fmla="*/ 24 h 34"/>
                <a:gd name="T8" fmla="*/ 47 w 96"/>
                <a:gd name="T9" fmla="*/ 17 h 34"/>
                <a:gd name="T10" fmla="*/ 15 w 96"/>
                <a:gd name="T11" fmla="*/ 17 h 34"/>
                <a:gd name="T12" fmla="*/ 0 w 96"/>
                <a:gd name="T13" fmla="*/ 18 h 34"/>
                <a:gd name="T14" fmla="*/ 24 w 96"/>
                <a:gd name="T15" fmla="*/ 9 h 34"/>
                <a:gd name="T16" fmla="*/ 41 w 96"/>
                <a:gd name="T17" fmla="*/ 4 h 34"/>
                <a:gd name="T18" fmla="*/ 39 w 96"/>
                <a:gd name="T19" fmla="*/ 0 h 34"/>
                <a:gd name="T20" fmla="*/ 56 w 96"/>
                <a:gd name="T21" fmla="*/ 7 h 34"/>
                <a:gd name="T22" fmla="*/ 54 w 96"/>
                <a:gd name="T23" fmla="*/ 2 h 34"/>
                <a:gd name="T24" fmla="*/ 68 w 96"/>
                <a:gd name="T25" fmla="*/ 9 h 34"/>
                <a:gd name="T26" fmla="*/ 79 w 96"/>
                <a:gd name="T27" fmla="*/ 9 h 34"/>
                <a:gd name="T28" fmla="*/ 96 w 96"/>
                <a:gd name="T2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1" name="Freeform 156"/>
            <p:cNvSpPr>
              <a:spLocks/>
            </p:cNvSpPr>
            <p:nvPr/>
          </p:nvSpPr>
          <p:spPr bwMode="auto">
            <a:xfrm>
              <a:off x="403225" y="4597400"/>
              <a:ext cx="17463" cy="34925"/>
            </a:xfrm>
            <a:custGeom>
              <a:avLst/>
              <a:gdLst>
                <a:gd name="T0" fmla="*/ 56 w 56"/>
                <a:gd name="T1" fmla="*/ 21 h 113"/>
                <a:gd name="T2" fmla="*/ 39 w 56"/>
                <a:gd name="T3" fmla="*/ 8 h 113"/>
                <a:gd name="T4" fmla="*/ 19 w 56"/>
                <a:gd name="T5" fmla="*/ 11 h 113"/>
                <a:gd name="T6" fmla="*/ 8 w 56"/>
                <a:gd name="T7" fmla="*/ 29 h 113"/>
                <a:gd name="T8" fmla="*/ 6 w 56"/>
                <a:gd name="T9" fmla="*/ 55 h 113"/>
                <a:gd name="T10" fmla="*/ 8 w 56"/>
                <a:gd name="T11" fmla="*/ 75 h 113"/>
                <a:gd name="T12" fmla="*/ 15 w 56"/>
                <a:gd name="T13" fmla="*/ 91 h 113"/>
                <a:gd name="T14" fmla="*/ 24 w 56"/>
                <a:gd name="T15" fmla="*/ 66 h 113"/>
                <a:gd name="T16" fmla="*/ 35 w 56"/>
                <a:gd name="T17" fmla="*/ 52 h 113"/>
                <a:gd name="T18" fmla="*/ 53 w 56"/>
                <a:gd name="T19" fmla="*/ 42 h 113"/>
                <a:gd name="T20" fmla="*/ 38 w 56"/>
                <a:gd name="T21" fmla="*/ 62 h 113"/>
                <a:gd name="T22" fmla="*/ 22 w 56"/>
                <a:gd name="T23" fmla="*/ 79 h 113"/>
                <a:gd name="T24" fmla="*/ 21 w 56"/>
                <a:gd name="T25" fmla="*/ 95 h 113"/>
                <a:gd name="T26" fmla="*/ 28 w 56"/>
                <a:gd name="T27" fmla="*/ 110 h 113"/>
                <a:gd name="T28" fmla="*/ 37 w 56"/>
                <a:gd name="T29" fmla="*/ 113 h 113"/>
                <a:gd name="T30" fmla="*/ 14 w 56"/>
                <a:gd name="T31" fmla="*/ 107 h 113"/>
                <a:gd name="T32" fmla="*/ 2 w 56"/>
                <a:gd name="T33" fmla="*/ 83 h 113"/>
                <a:gd name="T34" fmla="*/ 0 w 56"/>
                <a:gd name="T35" fmla="*/ 52 h 113"/>
                <a:gd name="T36" fmla="*/ 2 w 56"/>
                <a:gd name="T37" fmla="*/ 24 h 113"/>
                <a:gd name="T38" fmla="*/ 15 w 56"/>
                <a:gd name="T39" fmla="*/ 5 h 113"/>
                <a:gd name="T40" fmla="*/ 32 w 56"/>
                <a:gd name="T41" fmla="*/ 0 h 113"/>
                <a:gd name="T42" fmla="*/ 48 w 56"/>
                <a:gd name="T43" fmla="*/ 3 h 113"/>
                <a:gd name="T44" fmla="*/ 56 w 56"/>
                <a:gd name="T45" fmla="*/ 2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2" name="Freeform 157"/>
            <p:cNvSpPr>
              <a:spLocks/>
            </p:cNvSpPr>
            <p:nvPr/>
          </p:nvSpPr>
          <p:spPr bwMode="auto">
            <a:xfrm>
              <a:off x="396875" y="4591050"/>
              <a:ext cx="28575" cy="49213"/>
            </a:xfrm>
            <a:custGeom>
              <a:avLst/>
              <a:gdLst>
                <a:gd name="T0" fmla="*/ 91 w 91"/>
                <a:gd name="T1" fmla="*/ 38 h 153"/>
                <a:gd name="T2" fmla="*/ 76 w 91"/>
                <a:gd name="T3" fmla="*/ 13 h 153"/>
                <a:gd name="T4" fmla="*/ 54 w 91"/>
                <a:gd name="T5" fmla="*/ 7 h 153"/>
                <a:gd name="T6" fmla="*/ 24 w 91"/>
                <a:gd name="T7" fmla="*/ 12 h 153"/>
                <a:gd name="T8" fmla="*/ 14 w 91"/>
                <a:gd name="T9" fmla="*/ 25 h 153"/>
                <a:gd name="T10" fmla="*/ 7 w 91"/>
                <a:gd name="T11" fmla="*/ 48 h 153"/>
                <a:gd name="T12" fmla="*/ 7 w 91"/>
                <a:gd name="T13" fmla="*/ 66 h 153"/>
                <a:gd name="T14" fmla="*/ 11 w 91"/>
                <a:gd name="T15" fmla="*/ 79 h 153"/>
                <a:gd name="T16" fmla="*/ 11 w 91"/>
                <a:gd name="T17" fmla="*/ 98 h 153"/>
                <a:gd name="T18" fmla="*/ 15 w 91"/>
                <a:gd name="T19" fmla="*/ 120 h 153"/>
                <a:gd name="T20" fmla="*/ 34 w 91"/>
                <a:gd name="T21" fmla="*/ 142 h 153"/>
                <a:gd name="T22" fmla="*/ 47 w 91"/>
                <a:gd name="T23" fmla="*/ 142 h 153"/>
                <a:gd name="T24" fmla="*/ 63 w 91"/>
                <a:gd name="T25" fmla="*/ 142 h 153"/>
                <a:gd name="T26" fmla="*/ 63 w 91"/>
                <a:gd name="T27" fmla="*/ 144 h 153"/>
                <a:gd name="T28" fmla="*/ 51 w 91"/>
                <a:gd name="T29" fmla="*/ 153 h 153"/>
                <a:gd name="T30" fmla="*/ 36 w 91"/>
                <a:gd name="T31" fmla="*/ 151 h 153"/>
                <a:gd name="T32" fmla="*/ 19 w 91"/>
                <a:gd name="T33" fmla="*/ 144 h 153"/>
                <a:gd name="T34" fmla="*/ 6 w 91"/>
                <a:gd name="T35" fmla="*/ 121 h 153"/>
                <a:gd name="T36" fmla="*/ 5 w 91"/>
                <a:gd name="T37" fmla="*/ 86 h 153"/>
                <a:gd name="T38" fmla="*/ 0 w 91"/>
                <a:gd name="T39" fmla="*/ 62 h 153"/>
                <a:gd name="T40" fmla="*/ 0 w 91"/>
                <a:gd name="T41" fmla="*/ 41 h 153"/>
                <a:gd name="T42" fmla="*/ 9 w 91"/>
                <a:gd name="T43" fmla="*/ 23 h 153"/>
                <a:gd name="T44" fmla="*/ 18 w 91"/>
                <a:gd name="T45" fmla="*/ 7 h 153"/>
                <a:gd name="T46" fmla="*/ 42 w 91"/>
                <a:gd name="T47" fmla="*/ 0 h 153"/>
                <a:gd name="T48" fmla="*/ 76 w 91"/>
                <a:gd name="T49" fmla="*/ 5 h 153"/>
                <a:gd name="T50" fmla="*/ 89 w 91"/>
                <a:gd name="T51" fmla="*/ 13 h 153"/>
                <a:gd name="T52" fmla="*/ 91 w 91"/>
                <a:gd name="T53"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3" name="Freeform 158"/>
            <p:cNvSpPr>
              <a:spLocks/>
            </p:cNvSpPr>
            <p:nvPr/>
          </p:nvSpPr>
          <p:spPr bwMode="auto">
            <a:xfrm>
              <a:off x="414338" y="4643438"/>
              <a:ext cx="26987" cy="41275"/>
            </a:xfrm>
            <a:custGeom>
              <a:avLst/>
              <a:gdLst>
                <a:gd name="T0" fmla="*/ 0 w 83"/>
                <a:gd name="T1" fmla="*/ 0 h 127"/>
                <a:gd name="T2" fmla="*/ 10 w 83"/>
                <a:gd name="T3" fmla="*/ 27 h 127"/>
                <a:gd name="T4" fmla="*/ 27 w 83"/>
                <a:gd name="T5" fmla="*/ 57 h 127"/>
                <a:gd name="T6" fmla="*/ 45 w 83"/>
                <a:gd name="T7" fmla="*/ 83 h 127"/>
                <a:gd name="T8" fmla="*/ 70 w 83"/>
                <a:gd name="T9" fmla="*/ 116 h 127"/>
                <a:gd name="T10" fmla="*/ 83 w 83"/>
                <a:gd name="T11" fmla="*/ 127 h 127"/>
                <a:gd name="T12" fmla="*/ 55 w 83"/>
                <a:gd name="T13" fmla="*/ 113 h 127"/>
                <a:gd name="T14" fmla="*/ 33 w 83"/>
                <a:gd name="T15" fmla="*/ 82 h 127"/>
                <a:gd name="T16" fmla="*/ 12 w 83"/>
                <a:gd name="T17" fmla="*/ 46 h 127"/>
                <a:gd name="T18" fmla="*/ 0 w 83"/>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4" name="Freeform 159"/>
            <p:cNvSpPr>
              <a:spLocks/>
            </p:cNvSpPr>
            <p:nvPr/>
          </p:nvSpPr>
          <p:spPr bwMode="auto">
            <a:xfrm>
              <a:off x="333375" y="4505325"/>
              <a:ext cx="150813" cy="152400"/>
            </a:xfrm>
            <a:custGeom>
              <a:avLst/>
              <a:gdLst>
                <a:gd name="T0" fmla="*/ 440 w 478"/>
                <a:gd name="T1" fmla="*/ 138 h 480"/>
                <a:gd name="T2" fmla="*/ 367 w 478"/>
                <a:gd name="T3" fmla="*/ 127 h 480"/>
                <a:gd name="T4" fmla="*/ 320 w 478"/>
                <a:gd name="T5" fmla="*/ 133 h 480"/>
                <a:gd name="T6" fmla="*/ 290 w 478"/>
                <a:gd name="T7" fmla="*/ 168 h 480"/>
                <a:gd name="T8" fmla="*/ 308 w 478"/>
                <a:gd name="T9" fmla="*/ 209 h 480"/>
                <a:gd name="T10" fmla="*/ 331 w 478"/>
                <a:gd name="T11" fmla="*/ 224 h 480"/>
                <a:gd name="T12" fmla="*/ 338 w 478"/>
                <a:gd name="T13" fmla="*/ 262 h 480"/>
                <a:gd name="T14" fmla="*/ 324 w 478"/>
                <a:gd name="T15" fmla="*/ 287 h 480"/>
                <a:gd name="T16" fmla="*/ 335 w 478"/>
                <a:gd name="T17" fmla="*/ 325 h 480"/>
                <a:gd name="T18" fmla="*/ 306 w 478"/>
                <a:gd name="T19" fmla="*/ 325 h 480"/>
                <a:gd name="T20" fmla="*/ 298 w 478"/>
                <a:gd name="T21" fmla="*/ 282 h 480"/>
                <a:gd name="T22" fmla="*/ 280 w 478"/>
                <a:gd name="T23" fmla="*/ 262 h 480"/>
                <a:gd name="T24" fmla="*/ 243 w 478"/>
                <a:gd name="T25" fmla="*/ 262 h 480"/>
                <a:gd name="T26" fmla="*/ 209 w 478"/>
                <a:gd name="T27" fmla="*/ 271 h 480"/>
                <a:gd name="T28" fmla="*/ 197 w 478"/>
                <a:gd name="T29" fmla="*/ 301 h 480"/>
                <a:gd name="T30" fmla="*/ 193 w 478"/>
                <a:gd name="T31" fmla="*/ 341 h 480"/>
                <a:gd name="T32" fmla="*/ 197 w 478"/>
                <a:gd name="T33" fmla="*/ 370 h 480"/>
                <a:gd name="T34" fmla="*/ 197 w 478"/>
                <a:gd name="T35" fmla="*/ 391 h 480"/>
                <a:gd name="T36" fmla="*/ 195 w 478"/>
                <a:gd name="T37" fmla="*/ 416 h 480"/>
                <a:gd name="T38" fmla="*/ 172 w 478"/>
                <a:gd name="T39" fmla="*/ 439 h 480"/>
                <a:gd name="T40" fmla="*/ 156 w 478"/>
                <a:gd name="T41" fmla="*/ 453 h 480"/>
                <a:gd name="T42" fmla="*/ 115 w 478"/>
                <a:gd name="T43" fmla="*/ 480 h 480"/>
                <a:gd name="T44" fmla="*/ 37 w 478"/>
                <a:gd name="T45" fmla="*/ 399 h 480"/>
                <a:gd name="T46" fmla="*/ 14 w 478"/>
                <a:gd name="T47" fmla="*/ 334 h 480"/>
                <a:gd name="T48" fmla="*/ 5 w 478"/>
                <a:gd name="T49" fmla="*/ 229 h 480"/>
                <a:gd name="T50" fmla="*/ 0 w 478"/>
                <a:gd name="T51" fmla="*/ 154 h 480"/>
                <a:gd name="T52" fmla="*/ 9 w 478"/>
                <a:gd name="T53" fmla="*/ 82 h 480"/>
                <a:gd name="T54" fmla="*/ 30 w 478"/>
                <a:gd name="T55" fmla="*/ 42 h 480"/>
                <a:gd name="T56" fmla="*/ 78 w 478"/>
                <a:gd name="T57" fmla="*/ 15 h 480"/>
                <a:gd name="T58" fmla="*/ 121 w 478"/>
                <a:gd name="T59" fmla="*/ 7 h 480"/>
                <a:gd name="T60" fmla="*/ 204 w 478"/>
                <a:gd name="T61" fmla="*/ 0 h 480"/>
                <a:gd name="T62" fmla="*/ 285 w 478"/>
                <a:gd name="T63" fmla="*/ 5 h 480"/>
                <a:gd name="T64" fmla="*/ 387 w 478"/>
                <a:gd name="T65" fmla="*/ 22 h 480"/>
                <a:gd name="T66" fmla="*/ 432 w 478"/>
                <a:gd name="T67" fmla="*/ 44 h 480"/>
                <a:gd name="T68" fmla="*/ 455 w 478"/>
                <a:gd name="T69" fmla="*/ 67 h 480"/>
                <a:gd name="T70" fmla="*/ 478 w 478"/>
                <a:gd name="T71" fmla="*/ 102 h 480"/>
                <a:gd name="T72" fmla="*/ 475 w 478"/>
                <a:gd name="T73" fmla="*/ 120 h 480"/>
                <a:gd name="T74" fmla="*/ 440 w 478"/>
                <a:gd name="T75" fmla="*/ 13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5" name="Freeform 160"/>
            <p:cNvSpPr>
              <a:spLocks/>
            </p:cNvSpPr>
            <p:nvPr/>
          </p:nvSpPr>
          <p:spPr bwMode="auto">
            <a:xfrm>
              <a:off x="336550" y="4506913"/>
              <a:ext cx="144463" cy="146050"/>
            </a:xfrm>
            <a:custGeom>
              <a:avLst/>
              <a:gdLst>
                <a:gd name="T0" fmla="*/ 436 w 455"/>
                <a:gd name="T1" fmla="*/ 69 h 460"/>
                <a:gd name="T2" fmla="*/ 444 w 455"/>
                <a:gd name="T3" fmla="*/ 108 h 460"/>
                <a:gd name="T4" fmla="*/ 339 w 455"/>
                <a:gd name="T5" fmla="*/ 113 h 460"/>
                <a:gd name="T6" fmla="*/ 247 w 455"/>
                <a:gd name="T7" fmla="*/ 90 h 460"/>
                <a:gd name="T8" fmla="*/ 291 w 455"/>
                <a:gd name="T9" fmla="*/ 105 h 460"/>
                <a:gd name="T10" fmla="*/ 302 w 455"/>
                <a:gd name="T11" fmla="*/ 120 h 460"/>
                <a:gd name="T12" fmla="*/ 256 w 455"/>
                <a:gd name="T13" fmla="*/ 116 h 460"/>
                <a:gd name="T14" fmla="*/ 246 w 455"/>
                <a:gd name="T15" fmla="*/ 122 h 460"/>
                <a:gd name="T16" fmla="*/ 272 w 455"/>
                <a:gd name="T17" fmla="*/ 154 h 460"/>
                <a:gd name="T18" fmla="*/ 264 w 455"/>
                <a:gd name="T19" fmla="*/ 161 h 460"/>
                <a:gd name="T20" fmla="*/ 289 w 455"/>
                <a:gd name="T21" fmla="*/ 199 h 460"/>
                <a:gd name="T22" fmla="*/ 205 w 455"/>
                <a:gd name="T23" fmla="*/ 181 h 460"/>
                <a:gd name="T24" fmla="*/ 315 w 455"/>
                <a:gd name="T25" fmla="*/ 222 h 460"/>
                <a:gd name="T26" fmla="*/ 254 w 455"/>
                <a:gd name="T27" fmla="*/ 214 h 460"/>
                <a:gd name="T28" fmla="*/ 309 w 455"/>
                <a:gd name="T29" fmla="*/ 242 h 460"/>
                <a:gd name="T30" fmla="*/ 291 w 455"/>
                <a:gd name="T31" fmla="*/ 255 h 460"/>
                <a:gd name="T32" fmla="*/ 202 w 455"/>
                <a:gd name="T33" fmla="*/ 246 h 460"/>
                <a:gd name="T34" fmla="*/ 137 w 455"/>
                <a:gd name="T35" fmla="*/ 253 h 460"/>
                <a:gd name="T36" fmla="*/ 141 w 455"/>
                <a:gd name="T37" fmla="*/ 271 h 460"/>
                <a:gd name="T38" fmla="*/ 126 w 455"/>
                <a:gd name="T39" fmla="*/ 280 h 460"/>
                <a:gd name="T40" fmla="*/ 178 w 455"/>
                <a:gd name="T41" fmla="*/ 317 h 460"/>
                <a:gd name="T42" fmla="*/ 131 w 455"/>
                <a:gd name="T43" fmla="*/ 315 h 460"/>
                <a:gd name="T44" fmla="*/ 178 w 455"/>
                <a:gd name="T45" fmla="*/ 365 h 460"/>
                <a:gd name="T46" fmla="*/ 145 w 455"/>
                <a:gd name="T47" fmla="*/ 363 h 460"/>
                <a:gd name="T48" fmla="*/ 159 w 455"/>
                <a:gd name="T49" fmla="*/ 418 h 460"/>
                <a:gd name="T50" fmla="*/ 100 w 455"/>
                <a:gd name="T51" fmla="*/ 337 h 460"/>
                <a:gd name="T52" fmla="*/ 156 w 455"/>
                <a:gd name="T53" fmla="*/ 429 h 460"/>
                <a:gd name="T54" fmla="*/ 88 w 455"/>
                <a:gd name="T55" fmla="*/ 395 h 460"/>
                <a:gd name="T56" fmla="*/ 104 w 455"/>
                <a:gd name="T57" fmla="*/ 430 h 460"/>
                <a:gd name="T58" fmla="*/ 69 w 455"/>
                <a:gd name="T59" fmla="*/ 429 h 460"/>
                <a:gd name="T60" fmla="*/ 12 w 455"/>
                <a:gd name="T61" fmla="*/ 275 h 460"/>
                <a:gd name="T62" fmla="*/ 39 w 455"/>
                <a:gd name="T63" fmla="*/ 181 h 460"/>
                <a:gd name="T64" fmla="*/ 88 w 455"/>
                <a:gd name="T65" fmla="*/ 189 h 460"/>
                <a:gd name="T66" fmla="*/ 5 w 455"/>
                <a:gd name="T67" fmla="*/ 158 h 460"/>
                <a:gd name="T68" fmla="*/ 61 w 455"/>
                <a:gd name="T69" fmla="*/ 100 h 460"/>
                <a:gd name="T70" fmla="*/ 97 w 455"/>
                <a:gd name="T71" fmla="*/ 100 h 460"/>
                <a:gd name="T72" fmla="*/ 21 w 455"/>
                <a:gd name="T73" fmla="*/ 49 h 460"/>
                <a:gd name="T74" fmla="*/ 111 w 455"/>
                <a:gd name="T75" fmla="*/ 28 h 460"/>
                <a:gd name="T76" fmla="*/ 86 w 455"/>
                <a:gd name="T77" fmla="*/ 10 h 460"/>
                <a:gd name="T78" fmla="*/ 198 w 455"/>
                <a:gd name="T79" fmla="*/ 8 h 460"/>
                <a:gd name="T80" fmla="*/ 241 w 455"/>
                <a:gd name="T81" fmla="*/ 23 h 460"/>
                <a:gd name="T82" fmla="*/ 249 w 455"/>
                <a:gd name="T83" fmla="*/ 2 h 460"/>
                <a:gd name="T84" fmla="*/ 337 w 455"/>
                <a:gd name="T85" fmla="*/ 37 h 460"/>
                <a:gd name="T86" fmla="*/ 322 w 455"/>
                <a:gd name="T87" fmla="*/ 1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nvGrpSpPr>
            <p:cNvPr id="166" name="Group 161"/>
            <p:cNvGrpSpPr>
              <a:grpSpLocks/>
            </p:cNvGrpSpPr>
            <p:nvPr/>
          </p:nvGrpSpPr>
          <p:grpSpPr bwMode="auto">
            <a:xfrm>
              <a:off x="630238" y="4876800"/>
              <a:ext cx="157162" cy="96838"/>
              <a:chOff x="377" y="1962"/>
              <a:chExt cx="99" cy="61"/>
            </a:xfrm>
          </p:grpSpPr>
          <p:sp>
            <p:nvSpPr>
              <p:cNvPr id="167" name="Freeform 162"/>
              <p:cNvSpPr>
                <a:spLocks/>
              </p:cNvSpPr>
              <p:nvPr/>
            </p:nvSpPr>
            <p:spPr bwMode="auto">
              <a:xfrm>
                <a:off x="377" y="1962"/>
                <a:ext cx="99" cy="61"/>
              </a:xfrm>
              <a:custGeom>
                <a:avLst/>
                <a:gdLst>
                  <a:gd name="T0" fmla="*/ 0 w 497"/>
                  <a:gd name="T1" fmla="*/ 182 h 305"/>
                  <a:gd name="T2" fmla="*/ 61 w 497"/>
                  <a:gd name="T3" fmla="*/ 168 h 305"/>
                  <a:gd name="T4" fmla="*/ 84 w 497"/>
                  <a:gd name="T5" fmla="*/ 163 h 305"/>
                  <a:gd name="T6" fmla="*/ 98 w 497"/>
                  <a:gd name="T7" fmla="*/ 150 h 305"/>
                  <a:gd name="T8" fmla="*/ 112 w 497"/>
                  <a:gd name="T9" fmla="*/ 130 h 305"/>
                  <a:gd name="T10" fmla="*/ 142 w 497"/>
                  <a:gd name="T11" fmla="*/ 102 h 305"/>
                  <a:gd name="T12" fmla="*/ 197 w 497"/>
                  <a:gd name="T13" fmla="*/ 56 h 305"/>
                  <a:gd name="T14" fmla="*/ 206 w 497"/>
                  <a:gd name="T15" fmla="*/ 41 h 305"/>
                  <a:gd name="T16" fmla="*/ 221 w 497"/>
                  <a:gd name="T17" fmla="*/ 28 h 305"/>
                  <a:gd name="T18" fmla="*/ 249 w 497"/>
                  <a:gd name="T19" fmla="*/ 23 h 305"/>
                  <a:gd name="T20" fmla="*/ 336 w 497"/>
                  <a:gd name="T21" fmla="*/ 8 h 305"/>
                  <a:gd name="T22" fmla="*/ 360 w 497"/>
                  <a:gd name="T23" fmla="*/ 0 h 305"/>
                  <a:gd name="T24" fmla="*/ 382 w 497"/>
                  <a:gd name="T25" fmla="*/ 11 h 305"/>
                  <a:gd name="T26" fmla="*/ 393 w 497"/>
                  <a:gd name="T27" fmla="*/ 20 h 305"/>
                  <a:gd name="T28" fmla="*/ 443 w 497"/>
                  <a:gd name="T29" fmla="*/ 37 h 305"/>
                  <a:gd name="T30" fmla="*/ 464 w 497"/>
                  <a:gd name="T31" fmla="*/ 45 h 305"/>
                  <a:gd name="T32" fmla="*/ 471 w 497"/>
                  <a:gd name="T33" fmla="*/ 53 h 305"/>
                  <a:gd name="T34" fmla="*/ 481 w 497"/>
                  <a:gd name="T35" fmla="*/ 81 h 305"/>
                  <a:gd name="T36" fmla="*/ 486 w 497"/>
                  <a:gd name="T37" fmla="*/ 96 h 305"/>
                  <a:gd name="T38" fmla="*/ 490 w 497"/>
                  <a:gd name="T39" fmla="*/ 104 h 305"/>
                  <a:gd name="T40" fmla="*/ 497 w 497"/>
                  <a:gd name="T41" fmla="*/ 119 h 305"/>
                  <a:gd name="T42" fmla="*/ 497 w 497"/>
                  <a:gd name="T43" fmla="*/ 129 h 305"/>
                  <a:gd name="T44" fmla="*/ 487 w 497"/>
                  <a:gd name="T45" fmla="*/ 137 h 305"/>
                  <a:gd name="T46" fmla="*/ 466 w 497"/>
                  <a:gd name="T47" fmla="*/ 136 h 305"/>
                  <a:gd name="T48" fmla="*/ 434 w 497"/>
                  <a:gd name="T49" fmla="*/ 121 h 305"/>
                  <a:gd name="T50" fmla="*/ 393 w 497"/>
                  <a:gd name="T51" fmla="*/ 113 h 305"/>
                  <a:gd name="T52" fmla="*/ 356 w 497"/>
                  <a:gd name="T53" fmla="*/ 119 h 305"/>
                  <a:gd name="T54" fmla="*/ 395 w 497"/>
                  <a:gd name="T55" fmla="*/ 128 h 305"/>
                  <a:gd name="T56" fmla="*/ 422 w 497"/>
                  <a:gd name="T57" fmla="*/ 137 h 305"/>
                  <a:gd name="T58" fmla="*/ 454 w 497"/>
                  <a:gd name="T59" fmla="*/ 150 h 305"/>
                  <a:gd name="T60" fmla="*/ 462 w 497"/>
                  <a:gd name="T61" fmla="*/ 161 h 305"/>
                  <a:gd name="T62" fmla="*/ 462 w 497"/>
                  <a:gd name="T63" fmla="*/ 173 h 305"/>
                  <a:gd name="T64" fmla="*/ 449 w 497"/>
                  <a:gd name="T65" fmla="*/ 182 h 305"/>
                  <a:gd name="T66" fmla="*/ 435 w 497"/>
                  <a:gd name="T67" fmla="*/ 179 h 305"/>
                  <a:gd name="T68" fmla="*/ 391 w 497"/>
                  <a:gd name="T69" fmla="*/ 168 h 305"/>
                  <a:gd name="T70" fmla="*/ 351 w 497"/>
                  <a:gd name="T71" fmla="*/ 166 h 305"/>
                  <a:gd name="T72" fmla="*/ 320 w 497"/>
                  <a:gd name="T73" fmla="*/ 168 h 305"/>
                  <a:gd name="T74" fmla="*/ 303 w 497"/>
                  <a:gd name="T75" fmla="*/ 179 h 305"/>
                  <a:gd name="T76" fmla="*/ 282 w 497"/>
                  <a:gd name="T77" fmla="*/ 200 h 305"/>
                  <a:gd name="T78" fmla="*/ 267 w 497"/>
                  <a:gd name="T79" fmla="*/ 223 h 305"/>
                  <a:gd name="T80" fmla="*/ 251 w 497"/>
                  <a:gd name="T81" fmla="*/ 246 h 305"/>
                  <a:gd name="T82" fmla="*/ 237 w 497"/>
                  <a:gd name="T83" fmla="*/ 263 h 305"/>
                  <a:gd name="T84" fmla="*/ 213 w 497"/>
                  <a:gd name="T85" fmla="*/ 280 h 305"/>
                  <a:gd name="T86" fmla="*/ 190 w 497"/>
                  <a:gd name="T87" fmla="*/ 284 h 305"/>
                  <a:gd name="T88" fmla="*/ 165 w 497"/>
                  <a:gd name="T89" fmla="*/ 287 h 305"/>
                  <a:gd name="T90" fmla="*/ 135 w 497"/>
                  <a:gd name="T91" fmla="*/ 284 h 305"/>
                  <a:gd name="T92" fmla="*/ 112 w 497"/>
                  <a:gd name="T93" fmla="*/ 282 h 305"/>
                  <a:gd name="T94" fmla="*/ 82 w 497"/>
                  <a:gd name="T95" fmla="*/ 290 h 305"/>
                  <a:gd name="T96" fmla="*/ 0 w 497"/>
                  <a:gd name="T97" fmla="*/ 305 h 305"/>
                  <a:gd name="T98" fmla="*/ 0 w 497"/>
                  <a:gd name="T99" fmla="*/ 18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68" name="Freeform 163"/>
              <p:cNvSpPr>
                <a:spLocks/>
              </p:cNvSpPr>
              <p:nvPr/>
            </p:nvSpPr>
            <p:spPr bwMode="auto">
              <a:xfrm>
                <a:off x="439" y="1973"/>
                <a:ext cx="32" cy="7"/>
              </a:xfrm>
              <a:custGeom>
                <a:avLst/>
                <a:gdLst>
                  <a:gd name="T0" fmla="*/ 159 w 159"/>
                  <a:gd name="T1" fmla="*/ 37 h 37"/>
                  <a:gd name="T2" fmla="*/ 132 w 159"/>
                  <a:gd name="T3" fmla="*/ 24 h 37"/>
                  <a:gd name="T4" fmla="*/ 110 w 159"/>
                  <a:gd name="T5" fmla="*/ 21 h 37"/>
                  <a:gd name="T6" fmla="*/ 84 w 159"/>
                  <a:gd name="T7" fmla="*/ 13 h 37"/>
                  <a:gd name="T8" fmla="*/ 61 w 159"/>
                  <a:gd name="T9" fmla="*/ 7 h 37"/>
                  <a:gd name="T10" fmla="*/ 25 w 159"/>
                  <a:gd name="T11" fmla="*/ 10 h 37"/>
                  <a:gd name="T12" fmla="*/ 0 w 159"/>
                  <a:gd name="T13" fmla="*/ 13 h 37"/>
                  <a:gd name="T14" fmla="*/ 38 w 159"/>
                  <a:gd name="T15" fmla="*/ 5 h 37"/>
                  <a:gd name="T16" fmla="*/ 69 w 159"/>
                  <a:gd name="T17" fmla="*/ 0 h 37"/>
                  <a:gd name="T18" fmla="*/ 110 w 159"/>
                  <a:gd name="T19" fmla="*/ 17 h 37"/>
                  <a:gd name="T20" fmla="*/ 132 w 159"/>
                  <a:gd name="T21" fmla="*/ 19 h 37"/>
                  <a:gd name="T22" fmla="*/ 157 w 159"/>
                  <a:gd name="T23" fmla="*/ 31 h 37"/>
                  <a:gd name="T24" fmla="*/ 159 w 15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9" name="Freeform 164"/>
              <p:cNvSpPr>
                <a:spLocks/>
              </p:cNvSpPr>
              <p:nvPr/>
            </p:nvSpPr>
            <p:spPr bwMode="auto">
              <a:xfrm>
                <a:off x="427" y="1965"/>
                <a:ext cx="27" cy="5"/>
              </a:xfrm>
              <a:custGeom>
                <a:avLst/>
                <a:gdLst>
                  <a:gd name="T0" fmla="*/ 97 w 133"/>
                  <a:gd name="T1" fmla="*/ 0 h 25"/>
                  <a:gd name="T2" fmla="*/ 113 w 133"/>
                  <a:gd name="T3" fmla="*/ 1 h 25"/>
                  <a:gd name="T4" fmla="*/ 133 w 133"/>
                  <a:gd name="T5" fmla="*/ 8 h 25"/>
                  <a:gd name="T6" fmla="*/ 120 w 133"/>
                  <a:gd name="T7" fmla="*/ 7 h 25"/>
                  <a:gd name="T8" fmla="*/ 99 w 133"/>
                  <a:gd name="T9" fmla="*/ 3 h 25"/>
                  <a:gd name="T10" fmla="*/ 56 w 133"/>
                  <a:gd name="T11" fmla="*/ 15 h 25"/>
                  <a:gd name="T12" fmla="*/ 32 w 133"/>
                  <a:gd name="T13" fmla="*/ 21 h 25"/>
                  <a:gd name="T14" fmla="*/ 4 w 133"/>
                  <a:gd name="T15" fmla="*/ 25 h 25"/>
                  <a:gd name="T16" fmla="*/ 0 w 133"/>
                  <a:gd name="T17" fmla="*/ 21 h 25"/>
                  <a:gd name="T18" fmla="*/ 29 w 133"/>
                  <a:gd name="T19" fmla="*/ 16 h 25"/>
                  <a:gd name="T20" fmla="*/ 64 w 133"/>
                  <a:gd name="T21" fmla="*/ 8 h 25"/>
                  <a:gd name="T22" fmla="*/ 97 w 13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0" name="Freeform 165"/>
              <p:cNvSpPr>
                <a:spLocks/>
              </p:cNvSpPr>
              <p:nvPr/>
            </p:nvSpPr>
            <p:spPr bwMode="auto">
              <a:xfrm>
                <a:off x="438" y="1984"/>
                <a:ext cx="11" cy="2"/>
              </a:xfrm>
              <a:custGeom>
                <a:avLst/>
                <a:gdLst>
                  <a:gd name="T0" fmla="*/ 53 w 53"/>
                  <a:gd name="T1" fmla="*/ 5 h 12"/>
                  <a:gd name="T2" fmla="*/ 46 w 53"/>
                  <a:gd name="T3" fmla="*/ 12 h 12"/>
                  <a:gd name="T4" fmla="*/ 27 w 53"/>
                  <a:gd name="T5" fmla="*/ 9 h 12"/>
                  <a:gd name="T6" fmla="*/ 5 w 53"/>
                  <a:gd name="T7" fmla="*/ 9 h 12"/>
                  <a:gd name="T8" fmla="*/ 0 w 53"/>
                  <a:gd name="T9" fmla="*/ 0 h 12"/>
                  <a:gd name="T10" fmla="*/ 14 w 53"/>
                  <a:gd name="T11" fmla="*/ 3 h 12"/>
                  <a:gd name="T12" fmla="*/ 53 w 53"/>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1" name="Freeform 166"/>
              <p:cNvSpPr>
                <a:spLocks/>
              </p:cNvSpPr>
              <p:nvPr/>
            </p:nvSpPr>
            <p:spPr bwMode="auto">
              <a:xfrm>
                <a:off x="469" y="1982"/>
                <a:ext cx="3" cy="4"/>
              </a:xfrm>
              <a:custGeom>
                <a:avLst/>
                <a:gdLst>
                  <a:gd name="T0" fmla="*/ 0 w 11"/>
                  <a:gd name="T1" fmla="*/ 0 h 23"/>
                  <a:gd name="T2" fmla="*/ 0 w 11"/>
                  <a:gd name="T3" fmla="*/ 6 h 23"/>
                  <a:gd name="T4" fmla="*/ 2 w 11"/>
                  <a:gd name="T5" fmla="*/ 18 h 23"/>
                  <a:gd name="T6" fmla="*/ 11 w 11"/>
                  <a:gd name="T7" fmla="*/ 23 h 23"/>
                  <a:gd name="T8" fmla="*/ 0 w 11"/>
                  <a:gd name="T9" fmla="*/ 0 h 23"/>
                </a:gdLst>
                <a:ahLst/>
                <a:cxnLst>
                  <a:cxn ang="0">
                    <a:pos x="T0" y="T1"/>
                  </a:cxn>
                  <a:cxn ang="0">
                    <a:pos x="T2" y="T3"/>
                  </a:cxn>
                  <a:cxn ang="0">
                    <a:pos x="T4" y="T5"/>
                  </a:cxn>
                  <a:cxn ang="0">
                    <a:pos x="T6" y="T7"/>
                  </a:cxn>
                  <a:cxn ang="0">
                    <a:pos x="T8" y="T9"/>
                  </a:cxn>
                </a:cxnLst>
                <a:rect l="0" t="0" r="r" b="b"/>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2" name="Freeform 167"/>
              <p:cNvSpPr>
                <a:spLocks/>
              </p:cNvSpPr>
              <p:nvPr/>
            </p:nvSpPr>
            <p:spPr bwMode="auto">
              <a:xfrm>
                <a:off x="462" y="1993"/>
                <a:ext cx="2" cy="2"/>
              </a:xfrm>
              <a:custGeom>
                <a:avLst/>
                <a:gdLst>
                  <a:gd name="T0" fmla="*/ 0 w 11"/>
                  <a:gd name="T1" fmla="*/ 0 h 13"/>
                  <a:gd name="T2" fmla="*/ 3 w 11"/>
                  <a:gd name="T3" fmla="*/ 7 h 13"/>
                  <a:gd name="T4" fmla="*/ 11 w 11"/>
                  <a:gd name="T5" fmla="*/ 13 h 13"/>
                  <a:gd name="T6" fmla="*/ 0 w 11"/>
                  <a:gd name="T7" fmla="*/ 0 h 13"/>
                </a:gdLst>
                <a:ahLst/>
                <a:cxnLst>
                  <a:cxn ang="0">
                    <a:pos x="T0" y="T1"/>
                  </a:cxn>
                  <a:cxn ang="0">
                    <a:pos x="T2" y="T3"/>
                  </a:cxn>
                  <a:cxn ang="0">
                    <a:pos x="T4" y="T5"/>
                  </a:cxn>
                  <a:cxn ang="0">
                    <a:pos x="T6" y="T7"/>
                  </a:cxn>
                </a:cxnLst>
                <a:rect l="0" t="0" r="r" b="b"/>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3" name="Freeform 168"/>
              <p:cNvSpPr>
                <a:spLocks/>
              </p:cNvSpPr>
              <p:nvPr/>
            </p:nvSpPr>
            <p:spPr bwMode="auto">
              <a:xfrm>
                <a:off x="423" y="1977"/>
                <a:ext cx="5" cy="6"/>
              </a:xfrm>
              <a:custGeom>
                <a:avLst/>
                <a:gdLst>
                  <a:gd name="T0" fmla="*/ 25 w 25"/>
                  <a:gd name="T1" fmla="*/ 0 h 29"/>
                  <a:gd name="T2" fmla="*/ 21 w 25"/>
                  <a:gd name="T3" fmla="*/ 9 h 29"/>
                  <a:gd name="T4" fmla="*/ 21 w 25"/>
                  <a:gd name="T5" fmla="*/ 17 h 29"/>
                  <a:gd name="T6" fmla="*/ 0 w 25"/>
                  <a:gd name="T7" fmla="*/ 29 h 29"/>
                  <a:gd name="T8" fmla="*/ 25 w 25"/>
                  <a:gd name="T9" fmla="*/ 0 h 29"/>
                </a:gdLst>
                <a:ahLst/>
                <a:cxnLst>
                  <a:cxn ang="0">
                    <a:pos x="T0" y="T1"/>
                  </a:cxn>
                  <a:cxn ang="0">
                    <a:pos x="T2" y="T3"/>
                  </a:cxn>
                  <a:cxn ang="0">
                    <a:pos x="T4" y="T5"/>
                  </a:cxn>
                  <a:cxn ang="0">
                    <a:pos x="T6" y="T7"/>
                  </a:cxn>
                  <a:cxn ang="0">
                    <a:pos x="T8" y="T9"/>
                  </a:cxn>
                </a:cxnLst>
                <a:rect l="0" t="0" r="r" b="b"/>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4" name="Freeform 169"/>
              <p:cNvSpPr>
                <a:spLocks/>
              </p:cNvSpPr>
              <p:nvPr/>
            </p:nvSpPr>
            <p:spPr bwMode="auto">
              <a:xfrm>
                <a:off x="403" y="1977"/>
                <a:ext cx="16" cy="16"/>
              </a:xfrm>
              <a:custGeom>
                <a:avLst/>
                <a:gdLst>
                  <a:gd name="T0" fmla="*/ 80 w 80"/>
                  <a:gd name="T1" fmla="*/ 0 h 81"/>
                  <a:gd name="T2" fmla="*/ 66 w 80"/>
                  <a:gd name="T3" fmla="*/ 26 h 81"/>
                  <a:gd name="T4" fmla="*/ 50 w 80"/>
                  <a:gd name="T5" fmla="*/ 46 h 81"/>
                  <a:gd name="T6" fmla="*/ 0 w 80"/>
                  <a:gd name="T7" fmla="*/ 81 h 81"/>
                  <a:gd name="T8" fmla="*/ 47 w 80"/>
                  <a:gd name="T9" fmla="*/ 38 h 81"/>
                  <a:gd name="T10" fmla="*/ 80 w 80"/>
                  <a:gd name="T11" fmla="*/ 0 h 81"/>
                </a:gdLst>
                <a:ahLst/>
                <a:cxnLst>
                  <a:cxn ang="0">
                    <a:pos x="T0" y="T1"/>
                  </a:cxn>
                  <a:cxn ang="0">
                    <a:pos x="T2" y="T3"/>
                  </a:cxn>
                  <a:cxn ang="0">
                    <a:pos x="T4" y="T5"/>
                  </a:cxn>
                  <a:cxn ang="0">
                    <a:pos x="T6" y="T7"/>
                  </a:cxn>
                  <a:cxn ang="0">
                    <a:pos x="T8" y="T9"/>
                  </a:cxn>
                  <a:cxn ang="0">
                    <a:pos x="T10" y="T11"/>
                  </a:cxn>
                </a:cxnLst>
                <a:rect l="0" t="0" r="r" b="b"/>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5" name="Freeform 170"/>
              <p:cNvSpPr>
                <a:spLocks/>
              </p:cNvSpPr>
              <p:nvPr/>
            </p:nvSpPr>
            <p:spPr bwMode="auto">
              <a:xfrm>
                <a:off x="395" y="2000"/>
                <a:ext cx="4" cy="12"/>
              </a:xfrm>
              <a:custGeom>
                <a:avLst/>
                <a:gdLst>
                  <a:gd name="T0" fmla="*/ 0 w 18"/>
                  <a:gd name="T1" fmla="*/ 0 h 58"/>
                  <a:gd name="T2" fmla="*/ 11 w 18"/>
                  <a:gd name="T3" fmla="*/ 20 h 58"/>
                  <a:gd name="T4" fmla="*/ 15 w 18"/>
                  <a:gd name="T5" fmla="*/ 41 h 58"/>
                  <a:gd name="T6" fmla="*/ 16 w 18"/>
                  <a:gd name="T7" fmla="*/ 58 h 58"/>
                  <a:gd name="T8" fmla="*/ 18 w 18"/>
                  <a:gd name="T9" fmla="*/ 33 h 58"/>
                  <a:gd name="T10" fmla="*/ 16 w 18"/>
                  <a:gd name="T11" fmla="*/ 14 h 58"/>
                  <a:gd name="T12" fmla="*/ 0 w 1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6" name="Freeform 171"/>
              <p:cNvSpPr>
                <a:spLocks/>
              </p:cNvSpPr>
              <p:nvPr/>
            </p:nvSpPr>
            <p:spPr bwMode="auto">
              <a:xfrm>
                <a:off x="432" y="1988"/>
                <a:ext cx="2" cy="4"/>
              </a:xfrm>
              <a:custGeom>
                <a:avLst/>
                <a:gdLst>
                  <a:gd name="T0" fmla="*/ 2 w 9"/>
                  <a:gd name="T1" fmla="*/ 0 h 21"/>
                  <a:gd name="T2" fmla="*/ 0 w 9"/>
                  <a:gd name="T3" fmla="*/ 9 h 21"/>
                  <a:gd name="T4" fmla="*/ 9 w 9"/>
                  <a:gd name="T5" fmla="*/ 21 h 21"/>
                  <a:gd name="T6" fmla="*/ 2 w 9"/>
                  <a:gd name="T7" fmla="*/ 0 h 21"/>
                </a:gdLst>
                <a:ahLst/>
                <a:cxnLst>
                  <a:cxn ang="0">
                    <a:pos x="T0" y="T1"/>
                  </a:cxn>
                  <a:cxn ang="0">
                    <a:pos x="T2" y="T3"/>
                  </a:cxn>
                  <a:cxn ang="0">
                    <a:pos x="T4" y="T5"/>
                  </a:cxn>
                  <a:cxn ang="0">
                    <a:pos x="T6" y="T7"/>
                  </a:cxn>
                </a:cxnLst>
                <a:rect l="0" t="0" r="r" b="b"/>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77" name="Group 172"/>
            <p:cNvGrpSpPr>
              <a:grpSpLocks/>
            </p:cNvGrpSpPr>
            <p:nvPr/>
          </p:nvGrpSpPr>
          <p:grpSpPr bwMode="auto">
            <a:xfrm>
              <a:off x="288925" y="4664075"/>
              <a:ext cx="363538" cy="415925"/>
              <a:chOff x="162" y="1828"/>
              <a:chExt cx="229" cy="262"/>
            </a:xfrm>
          </p:grpSpPr>
          <p:sp>
            <p:nvSpPr>
              <p:cNvPr id="178" name="Freeform 173"/>
              <p:cNvSpPr>
                <a:spLocks/>
              </p:cNvSpPr>
              <p:nvPr/>
            </p:nvSpPr>
            <p:spPr bwMode="auto">
              <a:xfrm>
                <a:off x="286" y="1828"/>
                <a:ext cx="7" cy="5"/>
              </a:xfrm>
              <a:custGeom>
                <a:avLst/>
                <a:gdLst>
                  <a:gd name="T0" fmla="*/ 37 w 37"/>
                  <a:gd name="T1" fmla="*/ 0 h 25"/>
                  <a:gd name="T2" fmla="*/ 26 w 37"/>
                  <a:gd name="T3" fmla="*/ 7 h 25"/>
                  <a:gd name="T4" fmla="*/ 16 w 37"/>
                  <a:gd name="T5" fmla="*/ 10 h 25"/>
                  <a:gd name="T6" fmla="*/ 6 w 37"/>
                  <a:gd name="T7" fmla="*/ 16 h 25"/>
                  <a:gd name="T8" fmla="*/ 0 w 37"/>
                  <a:gd name="T9" fmla="*/ 25 h 25"/>
                  <a:gd name="T10" fmla="*/ 9 w 37"/>
                  <a:gd name="T11" fmla="*/ 22 h 25"/>
                  <a:gd name="T12" fmla="*/ 26 w 37"/>
                  <a:gd name="T13" fmla="*/ 17 h 25"/>
                  <a:gd name="T14" fmla="*/ 37 w 37"/>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9" name="Freeform 174"/>
              <p:cNvSpPr>
                <a:spLocks/>
              </p:cNvSpPr>
              <p:nvPr/>
            </p:nvSpPr>
            <p:spPr bwMode="auto">
              <a:xfrm>
                <a:off x="289" y="1837"/>
                <a:ext cx="2" cy="3"/>
              </a:xfrm>
              <a:custGeom>
                <a:avLst/>
                <a:gdLst>
                  <a:gd name="T0" fmla="*/ 9 w 9"/>
                  <a:gd name="T1" fmla="*/ 0 h 16"/>
                  <a:gd name="T2" fmla="*/ 0 w 9"/>
                  <a:gd name="T3" fmla="*/ 0 h 16"/>
                  <a:gd name="T4" fmla="*/ 0 w 9"/>
                  <a:gd name="T5" fmla="*/ 16 h 16"/>
                  <a:gd name="T6" fmla="*/ 9 w 9"/>
                  <a:gd name="T7" fmla="*/ 0 h 16"/>
                </a:gdLst>
                <a:ahLst/>
                <a:cxnLst>
                  <a:cxn ang="0">
                    <a:pos x="T0" y="T1"/>
                  </a:cxn>
                  <a:cxn ang="0">
                    <a:pos x="T2" y="T3"/>
                  </a:cxn>
                  <a:cxn ang="0">
                    <a:pos x="T4" y="T5"/>
                  </a:cxn>
                  <a:cxn ang="0">
                    <a:pos x="T6" y="T7"/>
                  </a:cxn>
                </a:cxnLst>
                <a:rect l="0" t="0" r="r" b="b"/>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0" name="Freeform 175"/>
              <p:cNvSpPr>
                <a:spLocks/>
              </p:cNvSpPr>
              <p:nvPr/>
            </p:nvSpPr>
            <p:spPr bwMode="auto">
              <a:xfrm>
                <a:off x="260" y="1863"/>
                <a:ext cx="62" cy="154"/>
              </a:xfrm>
              <a:custGeom>
                <a:avLst/>
                <a:gdLst>
                  <a:gd name="T0" fmla="*/ 46 w 309"/>
                  <a:gd name="T1" fmla="*/ 0 h 772"/>
                  <a:gd name="T2" fmla="*/ 75 w 309"/>
                  <a:gd name="T3" fmla="*/ 32 h 772"/>
                  <a:gd name="T4" fmla="*/ 84 w 309"/>
                  <a:gd name="T5" fmla="*/ 78 h 772"/>
                  <a:gd name="T6" fmla="*/ 127 w 309"/>
                  <a:gd name="T7" fmla="*/ 122 h 772"/>
                  <a:gd name="T8" fmla="*/ 218 w 309"/>
                  <a:gd name="T9" fmla="*/ 330 h 772"/>
                  <a:gd name="T10" fmla="*/ 269 w 309"/>
                  <a:gd name="T11" fmla="*/ 519 h 772"/>
                  <a:gd name="T12" fmla="*/ 309 w 309"/>
                  <a:gd name="T13" fmla="*/ 772 h 772"/>
                  <a:gd name="T14" fmla="*/ 182 w 309"/>
                  <a:gd name="T15" fmla="*/ 659 h 772"/>
                  <a:gd name="T16" fmla="*/ 0 w 309"/>
                  <a:gd name="T17" fmla="*/ 100 h 772"/>
                  <a:gd name="T18" fmla="*/ 46 w 309"/>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prstDash val="solid"/>
                <a:round/>
                <a:headEnd/>
                <a:tailEnd/>
              </a:ln>
            </p:spPr>
            <p:txBody>
              <a:bodyPr/>
              <a:lstStyle/>
              <a:p>
                <a:endParaRPr lang="zh-CN" altLang="en-US" sz="1050">
                  <a:latin typeface="+mj-ea"/>
                  <a:ea typeface="+mj-ea"/>
                </a:endParaRPr>
              </a:p>
            </p:txBody>
          </p:sp>
          <p:sp>
            <p:nvSpPr>
              <p:cNvPr id="181" name="Freeform 176"/>
              <p:cNvSpPr>
                <a:spLocks/>
              </p:cNvSpPr>
              <p:nvPr/>
            </p:nvSpPr>
            <p:spPr bwMode="auto">
              <a:xfrm>
                <a:off x="162" y="1833"/>
                <a:ext cx="229" cy="257"/>
              </a:xfrm>
              <a:custGeom>
                <a:avLst/>
                <a:gdLst>
                  <a:gd name="T0" fmla="*/ 212 w 1147"/>
                  <a:gd name="T1" fmla="*/ 67 h 1285"/>
                  <a:gd name="T2" fmla="*/ 247 w 1147"/>
                  <a:gd name="T3" fmla="*/ 0 h 1285"/>
                  <a:gd name="T4" fmla="*/ 528 w 1147"/>
                  <a:gd name="T5" fmla="*/ 116 h 1285"/>
                  <a:gd name="T6" fmla="*/ 541 w 1147"/>
                  <a:gd name="T7" fmla="*/ 206 h 1285"/>
                  <a:gd name="T8" fmla="*/ 563 w 1147"/>
                  <a:gd name="T9" fmla="*/ 238 h 1285"/>
                  <a:gd name="T10" fmla="*/ 595 w 1147"/>
                  <a:gd name="T11" fmla="*/ 274 h 1285"/>
                  <a:gd name="T12" fmla="*/ 614 w 1147"/>
                  <a:gd name="T13" fmla="*/ 339 h 1285"/>
                  <a:gd name="T14" fmla="*/ 676 w 1147"/>
                  <a:gd name="T15" fmla="*/ 487 h 1285"/>
                  <a:gd name="T16" fmla="*/ 727 w 1147"/>
                  <a:gd name="T17" fmla="*/ 663 h 1285"/>
                  <a:gd name="T18" fmla="*/ 748 w 1147"/>
                  <a:gd name="T19" fmla="*/ 780 h 1285"/>
                  <a:gd name="T20" fmla="*/ 974 w 1147"/>
                  <a:gd name="T21" fmla="*/ 785 h 1285"/>
                  <a:gd name="T22" fmla="*/ 1011 w 1147"/>
                  <a:gd name="T23" fmla="*/ 807 h 1285"/>
                  <a:gd name="T24" fmla="*/ 1115 w 1147"/>
                  <a:gd name="T25" fmla="*/ 807 h 1285"/>
                  <a:gd name="T26" fmla="*/ 1143 w 1147"/>
                  <a:gd name="T27" fmla="*/ 853 h 1285"/>
                  <a:gd name="T28" fmla="*/ 1147 w 1147"/>
                  <a:gd name="T29" fmla="*/ 907 h 1285"/>
                  <a:gd name="T30" fmla="*/ 1137 w 1147"/>
                  <a:gd name="T31" fmla="*/ 956 h 1285"/>
                  <a:gd name="T32" fmla="*/ 1042 w 1147"/>
                  <a:gd name="T33" fmla="*/ 974 h 1285"/>
                  <a:gd name="T34" fmla="*/ 997 w 1147"/>
                  <a:gd name="T35" fmla="*/ 1041 h 1285"/>
                  <a:gd name="T36" fmla="*/ 907 w 1147"/>
                  <a:gd name="T37" fmla="*/ 1064 h 1285"/>
                  <a:gd name="T38" fmla="*/ 840 w 1147"/>
                  <a:gd name="T39" fmla="*/ 1064 h 1285"/>
                  <a:gd name="T40" fmla="*/ 763 w 1147"/>
                  <a:gd name="T41" fmla="*/ 1079 h 1285"/>
                  <a:gd name="T42" fmla="*/ 759 w 1147"/>
                  <a:gd name="T43" fmla="*/ 1110 h 1285"/>
                  <a:gd name="T44" fmla="*/ 763 w 1147"/>
                  <a:gd name="T45" fmla="*/ 1177 h 1285"/>
                  <a:gd name="T46" fmla="*/ 754 w 1147"/>
                  <a:gd name="T47" fmla="*/ 1223 h 1285"/>
                  <a:gd name="T48" fmla="*/ 713 w 1147"/>
                  <a:gd name="T49" fmla="*/ 1227 h 1285"/>
                  <a:gd name="T50" fmla="*/ 663 w 1147"/>
                  <a:gd name="T51" fmla="*/ 1236 h 1285"/>
                  <a:gd name="T52" fmla="*/ 614 w 1147"/>
                  <a:gd name="T53" fmla="*/ 1282 h 1285"/>
                  <a:gd name="T54" fmla="*/ 554 w 1147"/>
                  <a:gd name="T55" fmla="*/ 1282 h 1285"/>
                  <a:gd name="T56" fmla="*/ 501 w 1147"/>
                  <a:gd name="T57" fmla="*/ 1276 h 1285"/>
                  <a:gd name="T58" fmla="*/ 420 w 1147"/>
                  <a:gd name="T59" fmla="*/ 1250 h 1285"/>
                  <a:gd name="T60" fmla="*/ 330 w 1147"/>
                  <a:gd name="T61" fmla="*/ 1259 h 1285"/>
                  <a:gd name="T62" fmla="*/ 238 w 1147"/>
                  <a:gd name="T63" fmla="*/ 1285 h 1285"/>
                  <a:gd name="T64" fmla="*/ 153 w 1147"/>
                  <a:gd name="T65" fmla="*/ 1267 h 1285"/>
                  <a:gd name="T66" fmla="*/ 95 w 1147"/>
                  <a:gd name="T67" fmla="*/ 1200 h 1285"/>
                  <a:gd name="T68" fmla="*/ 99 w 1147"/>
                  <a:gd name="T69" fmla="*/ 1128 h 1285"/>
                  <a:gd name="T70" fmla="*/ 76 w 1147"/>
                  <a:gd name="T71" fmla="*/ 1038 h 1285"/>
                  <a:gd name="T72" fmla="*/ 64 w 1147"/>
                  <a:gd name="T73" fmla="*/ 920 h 1285"/>
                  <a:gd name="T74" fmla="*/ 36 w 1147"/>
                  <a:gd name="T75" fmla="*/ 812 h 1285"/>
                  <a:gd name="T76" fmla="*/ 0 w 1147"/>
                  <a:gd name="T77" fmla="*/ 650 h 1285"/>
                  <a:gd name="T78" fmla="*/ 4 w 1147"/>
                  <a:gd name="T79" fmla="*/ 487 h 1285"/>
                  <a:gd name="T80" fmla="*/ 4 w 1147"/>
                  <a:gd name="T81" fmla="*/ 342 h 1285"/>
                  <a:gd name="T82" fmla="*/ 14 w 1147"/>
                  <a:gd name="T83" fmla="*/ 243 h 1285"/>
                  <a:gd name="T84" fmla="*/ 36 w 1147"/>
                  <a:gd name="T85" fmla="*/ 198 h 1285"/>
                  <a:gd name="T86" fmla="*/ 87 w 1147"/>
                  <a:gd name="T87" fmla="*/ 162 h 1285"/>
                  <a:gd name="T88" fmla="*/ 145 w 1147"/>
                  <a:gd name="T89" fmla="*/ 102 h 1285"/>
                  <a:gd name="T90" fmla="*/ 212 w 1147"/>
                  <a:gd name="T91" fmla="*/ 67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sp>
            <p:nvSpPr>
              <p:cNvPr id="182" name="Freeform 177"/>
              <p:cNvSpPr>
                <a:spLocks/>
              </p:cNvSpPr>
              <p:nvPr/>
            </p:nvSpPr>
            <p:spPr bwMode="auto">
              <a:xfrm>
                <a:off x="166" y="1848"/>
                <a:ext cx="145" cy="240"/>
              </a:xfrm>
              <a:custGeom>
                <a:avLst/>
                <a:gdLst>
                  <a:gd name="T0" fmla="*/ 630 w 725"/>
                  <a:gd name="T1" fmla="*/ 990 h 1198"/>
                  <a:gd name="T2" fmla="*/ 460 w 725"/>
                  <a:gd name="T3" fmla="*/ 978 h 1198"/>
                  <a:gd name="T4" fmla="*/ 314 w 725"/>
                  <a:gd name="T5" fmla="*/ 932 h 1198"/>
                  <a:gd name="T6" fmla="*/ 256 w 725"/>
                  <a:gd name="T7" fmla="*/ 825 h 1198"/>
                  <a:gd name="T8" fmla="*/ 274 w 725"/>
                  <a:gd name="T9" fmla="*/ 753 h 1198"/>
                  <a:gd name="T10" fmla="*/ 162 w 725"/>
                  <a:gd name="T11" fmla="*/ 600 h 1198"/>
                  <a:gd name="T12" fmla="*/ 266 w 725"/>
                  <a:gd name="T13" fmla="*/ 668 h 1198"/>
                  <a:gd name="T14" fmla="*/ 211 w 725"/>
                  <a:gd name="T15" fmla="*/ 532 h 1198"/>
                  <a:gd name="T16" fmla="*/ 121 w 725"/>
                  <a:gd name="T17" fmla="*/ 355 h 1198"/>
                  <a:gd name="T18" fmla="*/ 256 w 725"/>
                  <a:gd name="T19" fmla="*/ 504 h 1198"/>
                  <a:gd name="T20" fmla="*/ 274 w 725"/>
                  <a:gd name="T21" fmla="*/ 271 h 1198"/>
                  <a:gd name="T22" fmla="*/ 341 w 725"/>
                  <a:gd name="T23" fmla="*/ 190 h 1198"/>
                  <a:gd name="T24" fmla="*/ 437 w 725"/>
                  <a:gd name="T25" fmla="*/ 153 h 1198"/>
                  <a:gd name="T26" fmla="*/ 251 w 725"/>
                  <a:gd name="T27" fmla="*/ 90 h 1198"/>
                  <a:gd name="T28" fmla="*/ 167 w 725"/>
                  <a:gd name="T29" fmla="*/ 162 h 1198"/>
                  <a:gd name="T30" fmla="*/ 220 w 725"/>
                  <a:gd name="T31" fmla="*/ 90 h 1198"/>
                  <a:gd name="T32" fmla="*/ 324 w 725"/>
                  <a:gd name="T33" fmla="*/ 60 h 1198"/>
                  <a:gd name="T34" fmla="*/ 251 w 725"/>
                  <a:gd name="T35" fmla="*/ 32 h 1198"/>
                  <a:gd name="T36" fmla="*/ 188 w 725"/>
                  <a:gd name="T37" fmla="*/ 0 h 1198"/>
                  <a:gd name="T38" fmla="*/ 104 w 725"/>
                  <a:gd name="T39" fmla="*/ 68 h 1198"/>
                  <a:gd name="T40" fmla="*/ 27 w 725"/>
                  <a:gd name="T41" fmla="*/ 130 h 1198"/>
                  <a:gd name="T42" fmla="*/ 0 w 725"/>
                  <a:gd name="T43" fmla="*/ 240 h 1198"/>
                  <a:gd name="T44" fmla="*/ 5 w 725"/>
                  <a:gd name="T45" fmla="*/ 450 h 1198"/>
                  <a:gd name="T46" fmla="*/ 31 w 725"/>
                  <a:gd name="T47" fmla="*/ 698 h 1198"/>
                  <a:gd name="T48" fmla="*/ 73 w 725"/>
                  <a:gd name="T49" fmla="*/ 941 h 1198"/>
                  <a:gd name="T50" fmla="*/ 90 w 725"/>
                  <a:gd name="T51" fmla="*/ 1095 h 1198"/>
                  <a:gd name="T52" fmla="*/ 131 w 725"/>
                  <a:gd name="T53" fmla="*/ 1166 h 1198"/>
                  <a:gd name="T54" fmla="*/ 225 w 725"/>
                  <a:gd name="T55" fmla="*/ 1198 h 1198"/>
                  <a:gd name="T56" fmla="*/ 288 w 725"/>
                  <a:gd name="T57" fmla="*/ 1181 h 1198"/>
                  <a:gd name="T58" fmla="*/ 337 w 725"/>
                  <a:gd name="T59" fmla="*/ 1118 h 1198"/>
                  <a:gd name="T60" fmla="*/ 356 w 725"/>
                  <a:gd name="T61" fmla="*/ 1099 h 1198"/>
                  <a:gd name="T62" fmla="*/ 433 w 725"/>
                  <a:gd name="T63" fmla="*/ 1163 h 1198"/>
                  <a:gd name="T64" fmla="*/ 527 w 725"/>
                  <a:gd name="T65" fmla="*/ 1185 h 1198"/>
                  <a:gd name="T66" fmla="*/ 603 w 725"/>
                  <a:gd name="T67" fmla="*/ 1172 h 1198"/>
                  <a:gd name="T68" fmla="*/ 553 w 725"/>
                  <a:gd name="T69" fmla="*/ 1122 h 1198"/>
                  <a:gd name="T70" fmla="*/ 472 w 725"/>
                  <a:gd name="T71" fmla="*/ 1036 h 1198"/>
                  <a:gd name="T72" fmla="*/ 598 w 725"/>
                  <a:gd name="T73" fmla="*/ 1108 h 1198"/>
                  <a:gd name="T74" fmla="*/ 702 w 725"/>
                  <a:gd name="T75" fmla="*/ 1140 h 1198"/>
                  <a:gd name="T76" fmla="*/ 725 w 725"/>
                  <a:gd name="T77" fmla="*/ 1095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3" name="Freeform 178"/>
              <p:cNvSpPr>
                <a:spLocks/>
              </p:cNvSpPr>
              <p:nvPr/>
            </p:nvSpPr>
            <p:spPr bwMode="auto">
              <a:xfrm>
                <a:off x="176" y="1968"/>
                <a:ext cx="43" cy="110"/>
              </a:xfrm>
              <a:custGeom>
                <a:avLst/>
                <a:gdLst>
                  <a:gd name="T0" fmla="*/ 211 w 211"/>
                  <a:gd name="T1" fmla="*/ 553 h 553"/>
                  <a:gd name="T2" fmla="*/ 173 w 211"/>
                  <a:gd name="T3" fmla="*/ 535 h 553"/>
                  <a:gd name="T4" fmla="*/ 134 w 211"/>
                  <a:gd name="T5" fmla="*/ 490 h 553"/>
                  <a:gd name="T6" fmla="*/ 99 w 211"/>
                  <a:gd name="T7" fmla="*/ 410 h 553"/>
                  <a:gd name="T8" fmla="*/ 81 w 211"/>
                  <a:gd name="T9" fmla="*/ 342 h 553"/>
                  <a:gd name="T10" fmla="*/ 53 w 211"/>
                  <a:gd name="T11" fmla="*/ 265 h 553"/>
                  <a:gd name="T12" fmla="*/ 41 w 211"/>
                  <a:gd name="T13" fmla="*/ 192 h 553"/>
                  <a:gd name="T14" fmla="*/ 19 w 211"/>
                  <a:gd name="T15" fmla="*/ 81 h 553"/>
                  <a:gd name="T16" fmla="*/ 0 w 211"/>
                  <a:gd name="T17" fmla="*/ 0 h 553"/>
                  <a:gd name="T18" fmla="*/ 45 w 211"/>
                  <a:gd name="T19" fmla="*/ 162 h 553"/>
                  <a:gd name="T20" fmla="*/ 81 w 211"/>
                  <a:gd name="T21" fmla="*/ 287 h 553"/>
                  <a:gd name="T22" fmla="*/ 121 w 211"/>
                  <a:gd name="T23" fmla="*/ 373 h 553"/>
                  <a:gd name="T24" fmla="*/ 183 w 211"/>
                  <a:gd name="T25" fmla="*/ 463 h 553"/>
                  <a:gd name="T26" fmla="*/ 211 w 211"/>
                  <a:gd name="T27"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4" name="Freeform 179"/>
              <p:cNvSpPr>
                <a:spLocks/>
              </p:cNvSpPr>
              <p:nvPr/>
            </p:nvSpPr>
            <p:spPr bwMode="auto">
              <a:xfrm>
                <a:off x="220" y="1878"/>
                <a:ext cx="167" cy="167"/>
              </a:xfrm>
              <a:custGeom>
                <a:avLst/>
                <a:gdLst>
                  <a:gd name="T0" fmla="*/ 253 w 838"/>
                  <a:gd name="T1" fmla="*/ 30 h 832"/>
                  <a:gd name="T2" fmla="*/ 326 w 838"/>
                  <a:gd name="T3" fmla="*/ 153 h 832"/>
                  <a:gd name="T4" fmla="*/ 311 w 838"/>
                  <a:gd name="T5" fmla="*/ 272 h 832"/>
                  <a:gd name="T6" fmla="*/ 320 w 838"/>
                  <a:gd name="T7" fmla="*/ 408 h 832"/>
                  <a:gd name="T8" fmla="*/ 320 w 838"/>
                  <a:gd name="T9" fmla="*/ 445 h 832"/>
                  <a:gd name="T10" fmla="*/ 311 w 838"/>
                  <a:gd name="T11" fmla="*/ 490 h 832"/>
                  <a:gd name="T12" fmla="*/ 347 w 838"/>
                  <a:gd name="T13" fmla="*/ 521 h 832"/>
                  <a:gd name="T14" fmla="*/ 378 w 838"/>
                  <a:gd name="T15" fmla="*/ 557 h 832"/>
                  <a:gd name="T16" fmla="*/ 433 w 838"/>
                  <a:gd name="T17" fmla="*/ 557 h 832"/>
                  <a:gd name="T18" fmla="*/ 622 w 838"/>
                  <a:gd name="T19" fmla="*/ 567 h 832"/>
                  <a:gd name="T20" fmla="*/ 717 w 838"/>
                  <a:gd name="T21" fmla="*/ 594 h 832"/>
                  <a:gd name="T22" fmla="*/ 838 w 838"/>
                  <a:gd name="T23" fmla="*/ 625 h 832"/>
                  <a:gd name="T24" fmla="*/ 833 w 838"/>
                  <a:gd name="T25" fmla="*/ 719 h 832"/>
                  <a:gd name="T26" fmla="*/ 762 w 838"/>
                  <a:gd name="T27" fmla="*/ 700 h 832"/>
                  <a:gd name="T28" fmla="*/ 743 w 838"/>
                  <a:gd name="T29" fmla="*/ 656 h 832"/>
                  <a:gd name="T30" fmla="*/ 734 w 838"/>
                  <a:gd name="T31" fmla="*/ 738 h 832"/>
                  <a:gd name="T32" fmla="*/ 685 w 838"/>
                  <a:gd name="T33" fmla="*/ 800 h 832"/>
                  <a:gd name="T34" fmla="*/ 550 w 838"/>
                  <a:gd name="T35" fmla="*/ 828 h 832"/>
                  <a:gd name="T36" fmla="*/ 569 w 838"/>
                  <a:gd name="T37" fmla="*/ 782 h 832"/>
                  <a:gd name="T38" fmla="*/ 639 w 838"/>
                  <a:gd name="T39" fmla="*/ 700 h 832"/>
                  <a:gd name="T40" fmla="*/ 582 w 838"/>
                  <a:gd name="T41" fmla="*/ 665 h 832"/>
                  <a:gd name="T42" fmla="*/ 550 w 838"/>
                  <a:gd name="T43" fmla="*/ 742 h 832"/>
                  <a:gd name="T44" fmla="*/ 456 w 838"/>
                  <a:gd name="T45" fmla="*/ 823 h 832"/>
                  <a:gd name="T46" fmla="*/ 329 w 838"/>
                  <a:gd name="T47" fmla="*/ 823 h 832"/>
                  <a:gd name="T48" fmla="*/ 469 w 838"/>
                  <a:gd name="T49" fmla="*/ 727 h 832"/>
                  <a:gd name="T50" fmla="*/ 528 w 838"/>
                  <a:gd name="T51" fmla="*/ 665 h 832"/>
                  <a:gd name="T52" fmla="*/ 497 w 838"/>
                  <a:gd name="T53" fmla="*/ 633 h 832"/>
                  <a:gd name="T54" fmla="*/ 447 w 838"/>
                  <a:gd name="T55" fmla="*/ 697 h 832"/>
                  <a:gd name="T56" fmla="*/ 356 w 838"/>
                  <a:gd name="T57" fmla="*/ 765 h 832"/>
                  <a:gd name="T58" fmla="*/ 280 w 838"/>
                  <a:gd name="T59" fmla="*/ 805 h 832"/>
                  <a:gd name="T60" fmla="*/ 181 w 838"/>
                  <a:gd name="T61" fmla="*/ 813 h 832"/>
                  <a:gd name="T62" fmla="*/ 244 w 838"/>
                  <a:gd name="T63" fmla="*/ 765 h 832"/>
                  <a:gd name="T64" fmla="*/ 320 w 838"/>
                  <a:gd name="T65" fmla="*/ 700 h 832"/>
                  <a:gd name="T66" fmla="*/ 298 w 838"/>
                  <a:gd name="T67" fmla="*/ 665 h 832"/>
                  <a:gd name="T68" fmla="*/ 262 w 838"/>
                  <a:gd name="T69" fmla="*/ 723 h 832"/>
                  <a:gd name="T70" fmla="*/ 185 w 838"/>
                  <a:gd name="T71" fmla="*/ 779 h 832"/>
                  <a:gd name="T72" fmla="*/ 91 w 838"/>
                  <a:gd name="T73" fmla="*/ 787 h 832"/>
                  <a:gd name="T74" fmla="*/ 42 w 838"/>
                  <a:gd name="T75" fmla="*/ 709 h 832"/>
                  <a:gd name="T76" fmla="*/ 212 w 838"/>
                  <a:gd name="T77" fmla="*/ 683 h 832"/>
                  <a:gd name="T78" fmla="*/ 315 w 838"/>
                  <a:gd name="T79" fmla="*/ 621 h 832"/>
                  <a:gd name="T80" fmla="*/ 334 w 838"/>
                  <a:gd name="T81" fmla="*/ 567 h 832"/>
                  <a:gd name="T82" fmla="*/ 293 w 838"/>
                  <a:gd name="T83" fmla="*/ 594 h 832"/>
                  <a:gd name="T84" fmla="*/ 176 w 838"/>
                  <a:gd name="T85" fmla="*/ 669 h 832"/>
                  <a:gd name="T86" fmla="*/ 42 w 838"/>
                  <a:gd name="T87" fmla="*/ 709 h 832"/>
                  <a:gd name="T88" fmla="*/ 14 w 838"/>
                  <a:gd name="T89" fmla="*/ 548 h 832"/>
                  <a:gd name="T90" fmla="*/ 91 w 838"/>
                  <a:gd name="T91" fmla="*/ 530 h 832"/>
                  <a:gd name="T92" fmla="*/ 253 w 838"/>
                  <a:gd name="T93" fmla="*/ 544 h 832"/>
                  <a:gd name="T94" fmla="*/ 280 w 838"/>
                  <a:gd name="T95" fmla="*/ 513 h 832"/>
                  <a:gd name="T96" fmla="*/ 196 w 838"/>
                  <a:gd name="T97" fmla="*/ 526 h 832"/>
                  <a:gd name="T98" fmla="*/ 14 w 838"/>
                  <a:gd name="T99" fmla="*/ 490 h 832"/>
                  <a:gd name="T100" fmla="*/ 5 w 838"/>
                  <a:gd name="T101" fmla="*/ 345 h 832"/>
                  <a:gd name="T102" fmla="*/ 10 w 838"/>
                  <a:gd name="T103" fmla="*/ 188 h 832"/>
                  <a:gd name="T104" fmla="*/ 100 w 838"/>
                  <a:gd name="T105" fmla="*/ 108 h 832"/>
                  <a:gd name="T106" fmla="*/ 10 w 838"/>
                  <a:gd name="T107" fmla="*/ 143 h 832"/>
                  <a:gd name="T108" fmla="*/ 60 w 838"/>
                  <a:gd name="T109" fmla="*/ 48 h 832"/>
                  <a:gd name="T110" fmla="*/ 155 w 838"/>
                  <a:gd name="T111"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5" name="Freeform 180"/>
              <p:cNvSpPr>
                <a:spLocks/>
              </p:cNvSpPr>
              <p:nvPr/>
            </p:nvSpPr>
            <p:spPr bwMode="auto">
              <a:xfrm>
                <a:off x="231" y="1940"/>
                <a:ext cx="42" cy="38"/>
              </a:xfrm>
              <a:custGeom>
                <a:avLst/>
                <a:gdLst>
                  <a:gd name="T0" fmla="*/ 209 w 209"/>
                  <a:gd name="T1" fmla="*/ 0 h 187"/>
                  <a:gd name="T2" fmla="*/ 209 w 209"/>
                  <a:gd name="T3" fmla="*/ 15 h 187"/>
                  <a:gd name="T4" fmla="*/ 182 w 209"/>
                  <a:gd name="T5" fmla="*/ 51 h 187"/>
                  <a:gd name="T6" fmla="*/ 157 w 209"/>
                  <a:gd name="T7" fmla="*/ 71 h 187"/>
                  <a:gd name="T8" fmla="*/ 100 w 209"/>
                  <a:gd name="T9" fmla="*/ 113 h 187"/>
                  <a:gd name="T10" fmla="*/ 77 w 209"/>
                  <a:gd name="T11" fmla="*/ 130 h 187"/>
                  <a:gd name="T12" fmla="*/ 25 w 209"/>
                  <a:gd name="T13" fmla="*/ 170 h 187"/>
                  <a:gd name="T14" fmla="*/ 82 w 209"/>
                  <a:gd name="T15" fmla="*/ 152 h 187"/>
                  <a:gd name="T16" fmla="*/ 140 w 209"/>
                  <a:gd name="T17" fmla="*/ 135 h 187"/>
                  <a:gd name="T18" fmla="*/ 198 w 209"/>
                  <a:gd name="T19" fmla="*/ 130 h 187"/>
                  <a:gd name="T20" fmla="*/ 194 w 209"/>
                  <a:gd name="T21" fmla="*/ 147 h 187"/>
                  <a:gd name="T22" fmla="*/ 100 w 209"/>
                  <a:gd name="T23" fmla="*/ 164 h 187"/>
                  <a:gd name="T24" fmla="*/ 52 w 209"/>
                  <a:gd name="T25" fmla="*/ 184 h 187"/>
                  <a:gd name="T26" fmla="*/ 25 w 209"/>
                  <a:gd name="T27" fmla="*/ 187 h 187"/>
                  <a:gd name="T28" fmla="*/ 2 w 209"/>
                  <a:gd name="T29" fmla="*/ 180 h 187"/>
                  <a:gd name="T30" fmla="*/ 0 w 209"/>
                  <a:gd name="T31" fmla="*/ 158 h 187"/>
                  <a:gd name="T32" fmla="*/ 18 w 209"/>
                  <a:gd name="T33" fmla="*/ 141 h 187"/>
                  <a:gd name="T34" fmla="*/ 44 w 209"/>
                  <a:gd name="T35" fmla="*/ 116 h 187"/>
                  <a:gd name="T36" fmla="*/ 75 w 209"/>
                  <a:gd name="T37" fmla="*/ 80 h 187"/>
                  <a:gd name="T38" fmla="*/ 107 w 209"/>
                  <a:gd name="T39" fmla="*/ 40 h 187"/>
                  <a:gd name="T40" fmla="*/ 144 w 209"/>
                  <a:gd name="T41" fmla="*/ 12 h 187"/>
                  <a:gd name="T42" fmla="*/ 184 w 209"/>
                  <a:gd name="T43" fmla="*/ 2 h 187"/>
                  <a:gd name="T44" fmla="*/ 209 w 209"/>
                  <a:gd name="T4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6" name="Freeform 181"/>
              <p:cNvSpPr>
                <a:spLocks/>
              </p:cNvSpPr>
              <p:nvPr/>
            </p:nvSpPr>
            <p:spPr bwMode="auto">
              <a:xfrm>
                <a:off x="232" y="1909"/>
                <a:ext cx="39" cy="49"/>
              </a:xfrm>
              <a:custGeom>
                <a:avLst/>
                <a:gdLst>
                  <a:gd name="T0" fmla="*/ 156 w 192"/>
                  <a:gd name="T1" fmla="*/ 0 h 246"/>
                  <a:gd name="T2" fmla="*/ 183 w 192"/>
                  <a:gd name="T3" fmla="*/ 4 h 246"/>
                  <a:gd name="T4" fmla="*/ 192 w 192"/>
                  <a:gd name="T5" fmla="*/ 27 h 246"/>
                  <a:gd name="T6" fmla="*/ 190 w 192"/>
                  <a:gd name="T7" fmla="*/ 46 h 246"/>
                  <a:gd name="T8" fmla="*/ 174 w 192"/>
                  <a:gd name="T9" fmla="*/ 71 h 246"/>
                  <a:gd name="T10" fmla="*/ 152 w 192"/>
                  <a:gd name="T11" fmla="*/ 78 h 246"/>
                  <a:gd name="T12" fmla="*/ 110 w 192"/>
                  <a:gd name="T13" fmla="*/ 106 h 246"/>
                  <a:gd name="T14" fmla="*/ 69 w 192"/>
                  <a:gd name="T15" fmla="*/ 140 h 246"/>
                  <a:gd name="T16" fmla="*/ 41 w 192"/>
                  <a:gd name="T17" fmla="*/ 184 h 246"/>
                  <a:gd name="T18" fmla="*/ 8 w 192"/>
                  <a:gd name="T19" fmla="*/ 231 h 246"/>
                  <a:gd name="T20" fmla="*/ 0 w 192"/>
                  <a:gd name="T21" fmla="*/ 246 h 246"/>
                  <a:gd name="T22" fmla="*/ 8 w 192"/>
                  <a:gd name="T23" fmla="*/ 190 h 246"/>
                  <a:gd name="T24" fmla="*/ 16 w 192"/>
                  <a:gd name="T25" fmla="*/ 141 h 246"/>
                  <a:gd name="T26" fmla="*/ 31 w 192"/>
                  <a:gd name="T27" fmla="*/ 99 h 246"/>
                  <a:gd name="T28" fmla="*/ 57 w 192"/>
                  <a:gd name="T29" fmla="*/ 60 h 246"/>
                  <a:gd name="T30" fmla="*/ 128 w 192"/>
                  <a:gd name="T31" fmla="*/ 6 h 246"/>
                  <a:gd name="T32" fmla="*/ 156 w 192"/>
                  <a:gd name="T3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7" name="Freeform 182"/>
              <p:cNvSpPr>
                <a:spLocks/>
              </p:cNvSpPr>
              <p:nvPr/>
            </p:nvSpPr>
            <p:spPr bwMode="auto">
              <a:xfrm>
                <a:off x="237" y="1860"/>
                <a:ext cx="41" cy="29"/>
              </a:xfrm>
              <a:custGeom>
                <a:avLst/>
                <a:gdLst>
                  <a:gd name="T0" fmla="*/ 204 w 204"/>
                  <a:gd name="T1" fmla="*/ 141 h 141"/>
                  <a:gd name="T2" fmla="*/ 169 w 204"/>
                  <a:gd name="T3" fmla="*/ 110 h 141"/>
                  <a:gd name="T4" fmla="*/ 111 w 204"/>
                  <a:gd name="T5" fmla="*/ 89 h 141"/>
                  <a:gd name="T6" fmla="*/ 71 w 204"/>
                  <a:gd name="T7" fmla="*/ 78 h 141"/>
                  <a:gd name="T8" fmla="*/ 0 w 204"/>
                  <a:gd name="T9" fmla="*/ 0 h 141"/>
                  <a:gd name="T10" fmla="*/ 53 w 204"/>
                  <a:gd name="T11" fmla="*/ 30 h 141"/>
                  <a:gd name="T12" fmla="*/ 103 w 204"/>
                  <a:gd name="T13" fmla="*/ 51 h 141"/>
                  <a:gd name="T14" fmla="*/ 138 w 204"/>
                  <a:gd name="T15" fmla="*/ 69 h 141"/>
                  <a:gd name="T16" fmla="*/ 155 w 204"/>
                  <a:gd name="T17" fmla="*/ 89 h 141"/>
                  <a:gd name="T18" fmla="*/ 204 w 204"/>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8" name="Freeform 183"/>
              <p:cNvSpPr>
                <a:spLocks/>
              </p:cNvSpPr>
              <p:nvPr/>
            </p:nvSpPr>
            <p:spPr bwMode="auto">
              <a:xfrm>
                <a:off x="286" y="1913"/>
                <a:ext cx="23" cy="73"/>
              </a:xfrm>
              <a:custGeom>
                <a:avLst/>
                <a:gdLst>
                  <a:gd name="T0" fmla="*/ 115 w 115"/>
                  <a:gd name="T1" fmla="*/ 368 h 368"/>
                  <a:gd name="T2" fmla="*/ 58 w 115"/>
                  <a:gd name="T3" fmla="*/ 368 h 368"/>
                  <a:gd name="T4" fmla="*/ 40 w 115"/>
                  <a:gd name="T5" fmla="*/ 364 h 368"/>
                  <a:gd name="T6" fmla="*/ 40 w 115"/>
                  <a:gd name="T7" fmla="*/ 349 h 368"/>
                  <a:gd name="T8" fmla="*/ 28 w 115"/>
                  <a:gd name="T9" fmla="*/ 336 h 368"/>
                  <a:gd name="T10" fmla="*/ 9 w 115"/>
                  <a:gd name="T11" fmla="*/ 323 h 368"/>
                  <a:gd name="T12" fmla="*/ 19 w 115"/>
                  <a:gd name="T13" fmla="*/ 309 h 368"/>
                  <a:gd name="T14" fmla="*/ 19 w 115"/>
                  <a:gd name="T15" fmla="*/ 291 h 368"/>
                  <a:gd name="T16" fmla="*/ 5 w 115"/>
                  <a:gd name="T17" fmla="*/ 269 h 368"/>
                  <a:gd name="T18" fmla="*/ 5 w 115"/>
                  <a:gd name="T19" fmla="*/ 246 h 368"/>
                  <a:gd name="T20" fmla="*/ 14 w 115"/>
                  <a:gd name="T21" fmla="*/ 219 h 368"/>
                  <a:gd name="T22" fmla="*/ 14 w 115"/>
                  <a:gd name="T23" fmla="*/ 161 h 368"/>
                  <a:gd name="T24" fmla="*/ 0 w 115"/>
                  <a:gd name="T25" fmla="*/ 107 h 368"/>
                  <a:gd name="T26" fmla="*/ 5 w 115"/>
                  <a:gd name="T27" fmla="*/ 67 h 368"/>
                  <a:gd name="T28" fmla="*/ 5 w 115"/>
                  <a:gd name="T29" fmla="*/ 0 h 368"/>
                  <a:gd name="T30" fmla="*/ 40 w 115"/>
                  <a:gd name="T31" fmla="*/ 101 h 368"/>
                  <a:gd name="T32" fmla="*/ 71 w 115"/>
                  <a:gd name="T33" fmla="*/ 197 h 368"/>
                  <a:gd name="T34" fmla="*/ 93 w 115"/>
                  <a:gd name="T35" fmla="*/ 300 h 368"/>
                  <a:gd name="T36" fmla="*/ 115 w 115"/>
                  <a:gd name="T3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9" name="Freeform 184"/>
              <p:cNvSpPr>
                <a:spLocks/>
              </p:cNvSpPr>
              <p:nvPr/>
            </p:nvSpPr>
            <p:spPr bwMode="auto">
              <a:xfrm>
                <a:off x="233" y="1992"/>
                <a:ext cx="41" cy="14"/>
              </a:xfrm>
              <a:custGeom>
                <a:avLst/>
                <a:gdLst>
                  <a:gd name="T0" fmla="*/ 42 w 206"/>
                  <a:gd name="T1" fmla="*/ 34 h 69"/>
                  <a:gd name="T2" fmla="*/ 87 w 206"/>
                  <a:gd name="T3" fmla="*/ 15 h 69"/>
                  <a:gd name="T4" fmla="*/ 129 w 206"/>
                  <a:gd name="T5" fmla="*/ 3 h 69"/>
                  <a:gd name="T6" fmla="*/ 184 w 206"/>
                  <a:gd name="T7" fmla="*/ 0 h 69"/>
                  <a:gd name="T8" fmla="*/ 206 w 206"/>
                  <a:gd name="T9" fmla="*/ 4 h 69"/>
                  <a:gd name="T10" fmla="*/ 196 w 206"/>
                  <a:gd name="T11" fmla="*/ 26 h 69"/>
                  <a:gd name="T12" fmla="*/ 174 w 206"/>
                  <a:gd name="T13" fmla="*/ 43 h 69"/>
                  <a:gd name="T14" fmla="*/ 126 w 206"/>
                  <a:gd name="T15" fmla="*/ 57 h 69"/>
                  <a:gd name="T16" fmla="*/ 50 w 206"/>
                  <a:gd name="T17" fmla="*/ 69 h 69"/>
                  <a:gd name="T18" fmla="*/ 0 w 206"/>
                  <a:gd name="T19" fmla="*/ 65 h 69"/>
                  <a:gd name="T20" fmla="*/ 42 w 206"/>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0" name="Freeform 185"/>
              <p:cNvSpPr>
                <a:spLocks/>
              </p:cNvSpPr>
              <p:nvPr/>
            </p:nvSpPr>
            <p:spPr bwMode="auto">
              <a:xfrm>
                <a:off x="284" y="1999"/>
                <a:ext cx="25" cy="31"/>
              </a:xfrm>
              <a:custGeom>
                <a:avLst/>
                <a:gdLst>
                  <a:gd name="T0" fmla="*/ 67 w 124"/>
                  <a:gd name="T1" fmla="*/ 43 h 154"/>
                  <a:gd name="T2" fmla="*/ 82 w 124"/>
                  <a:gd name="T3" fmla="*/ 9 h 154"/>
                  <a:gd name="T4" fmla="*/ 106 w 124"/>
                  <a:gd name="T5" fmla="*/ 0 h 154"/>
                  <a:gd name="T6" fmla="*/ 122 w 124"/>
                  <a:gd name="T7" fmla="*/ 7 h 154"/>
                  <a:gd name="T8" fmla="*/ 124 w 124"/>
                  <a:gd name="T9" fmla="*/ 25 h 154"/>
                  <a:gd name="T10" fmla="*/ 114 w 124"/>
                  <a:gd name="T11" fmla="*/ 55 h 154"/>
                  <a:gd name="T12" fmla="*/ 95 w 124"/>
                  <a:gd name="T13" fmla="*/ 82 h 154"/>
                  <a:gd name="T14" fmla="*/ 73 w 124"/>
                  <a:gd name="T15" fmla="*/ 108 h 154"/>
                  <a:gd name="T16" fmla="*/ 45 w 124"/>
                  <a:gd name="T17" fmla="*/ 133 h 154"/>
                  <a:gd name="T18" fmla="*/ 0 w 124"/>
                  <a:gd name="T19" fmla="*/ 154 h 154"/>
                  <a:gd name="T20" fmla="*/ 40 w 124"/>
                  <a:gd name="T21" fmla="*/ 110 h 154"/>
                  <a:gd name="T22" fmla="*/ 53 w 124"/>
                  <a:gd name="T23" fmla="*/ 78 h 154"/>
                  <a:gd name="T24" fmla="*/ 67 w 124"/>
                  <a:gd name="T25" fmla="*/ 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1" name="Freeform 186"/>
              <p:cNvSpPr>
                <a:spLocks/>
              </p:cNvSpPr>
              <p:nvPr/>
            </p:nvSpPr>
            <p:spPr bwMode="auto">
              <a:xfrm>
                <a:off x="208" y="1836"/>
                <a:ext cx="60" cy="37"/>
              </a:xfrm>
              <a:custGeom>
                <a:avLst/>
                <a:gdLst>
                  <a:gd name="T0" fmla="*/ 298 w 298"/>
                  <a:gd name="T1" fmla="*/ 186 h 186"/>
                  <a:gd name="T2" fmla="*/ 289 w 298"/>
                  <a:gd name="T3" fmla="*/ 109 h 186"/>
                  <a:gd name="T4" fmla="*/ 226 w 298"/>
                  <a:gd name="T5" fmla="*/ 82 h 186"/>
                  <a:gd name="T6" fmla="*/ 142 w 298"/>
                  <a:gd name="T7" fmla="*/ 49 h 186"/>
                  <a:gd name="T8" fmla="*/ 80 w 298"/>
                  <a:gd name="T9" fmla="*/ 25 h 186"/>
                  <a:gd name="T10" fmla="*/ 23 w 298"/>
                  <a:gd name="T11" fmla="*/ 0 h 186"/>
                  <a:gd name="T12" fmla="*/ 0 w 298"/>
                  <a:gd name="T13" fmla="*/ 53 h 186"/>
                  <a:gd name="T14" fmla="*/ 55 w 298"/>
                  <a:gd name="T15" fmla="*/ 84 h 186"/>
                  <a:gd name="T16" fmla="*/ 119 w 298"/>
                  <a:gd name="T17" fmla="*/ 107 h 186"/>
                  <a:gd name="T18" fmla="*/ 168 w 298"/>
                  <a:gd name="T19" fmla="*/ 122 h 186"/>
                  <a:gd name="T20" fmla="*/ 229 w 298"/>
                  <a:gd name="T21" fmla="*/ 154 h 186"/>
                  <a:gd name="T22" fmla="*/ 298 w 298"/>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92" name="Group 187"/>
            <p:cNvGrpSpPr>
              <a:grpSpLocks/>
            </p:cNvGrpSpPr>
            <p:nvPr/>
          </p:nvGrpSpPr>
          <p:grpSpPr bwMode="auto">
            <a:xfrm>
              <a:off x="255588" y="4953000"/>
              <a:ext cx="195262" cy="265113"/>
              <a:chOff x="141" y="2010"/>
              <a:chExt cx="123" cy="167"/>
            </a:xfrm>
          </p:grpSpPr>
          <p:sp>
            <p:nvSpPr>
              <p:cNvPr id="193" name="Freeform 188"/>
              <p:cNvSpPr>
                <a:spLocks/>
              </p:cNvSpPr>
              <p:nvPr/>
            </p:nvSpPr>
            <p:spPr bwMode="auto">
              <a:xfrm>
                <a:off x="141" y="2010"/>
                <a:ext cx="123" cy="167"/>
              </a:xfrm>
              <a:custGeom>
                <a:avLst/>
                <a:gdLst>
                  <a:gd name="T0" fmla="*/ 342 w 617"/>
                  <a:gd name="T1" fmla="*/ 123 h 835"/>
                  <a:gd name="T2" fmla="*/ 229 w 617"/>
                  <a:gd name="T3" fmla="*/ 113 h 835"/>
                  <a:gd name="T4" fmla="*/ 160 w 617"/>
                  <a:gd name="T5" fmla="*/ 96 h 835"/>
                  <a:gd name="T6" fmla="*/ 139 w 617"/>
                  <a:gd name="T7" fmla="*/ 64 h 835"/>
                  <a:gd name="T8" fmla="*/ 139 w 617"/>
                  <a:gd name="T9" fmla="*/ 38 h 835"/>
                  <a:gd name="T10" fmla="*/ 121 w 617"/>
                  <a:gd name="T11" fmla="*/ 15 h 835"/>
                  <a:gd name="T12" fmla="*/ 58 w 617"/>
                  <a:gd name="T13" fmla="*/ 0 h 835"/>
                  <a:gd name="T14" fmla="*/ 0 w 617"/>
                  <a:gd name="T15" fmla="*/ 5 h 835"/>
                  <a:gd name="T16" fmla="*/ 70 w 617"/>
                  <a:gd name="T17" fmla="*/ 650 h 835"/>
                  <a:gd name="T18" fmla="*/ 121 w 617"/>
                  <a:gd name="T19" fmla="*/ 710 h 835"/>
                  <a:gd name="T20" fmla="*/ 183 w 617"/>
                  <a:gd name="T21" fmla="*/ 768 h 835"/>
                  <a:gd name="T22" fmla="*/ 273 w 617"/>
                  <a:gd name="T23" fmla="*/ 813 h 835"/>
                  <a:gd name="T24" fmla="*/ 377 w 617"/>
                  <a:gd name="T25" fmla="*/ 827 h 835"/>
                  <a:gd name="T26" fmla="*/ 518 w 617"/>
                  <a:gd name="T27" fmla="*/ 835 h 835"/>
                  <a:gd name="T28" fmla="*/ 599 w 617"/>
                  <a:gd name="T29" fmla="*/ 823 h 835"/>
                  <a:gd name="T30" fmla="*/ 617 w 617"/>
                  <a:gd name="T31" fmla="*/ 777 h 835"/>
                  <a:gd name="T32" fmla="*/ 608 w 617"/>
                  <a:gd name="T33" fmla="*/ 718 h 835"/>
                  <a:gd name="T34" fmla="*/ 550 w 617"/>
                  <a:gd name="T35" fmla="*/ 537 h 835"/>
                  <a:gd name="T36" fmla="*/ 500 w 617"/>
                  <a:gd name="T37" fmla="*/ 357 h 835"/>
                  <a:gd name="T38" fmla="*/ 478 w 617"/>
                  <a:gd name="T39" fmla="*/ 221 h 835"/>
                  <a:gd name="T40" fmla="*/ 478 w 617"/>
                  <a:gd name="T41" fmla="*/ 186 h 835"/>
                  <a:gd name="T42" fmla="*/ 446 w 617"/>
                  <a:gd name="T43" fmla="*/ 136 h 835"/>
                  <a:gd name="T44" fmla="*/ 409 w 617"/>
                  <a:gd name="T45" fmla="*/ 123 h 835"/>
                  <a:gd name="T46" fmla="*/ 342 w 617"/>
                  <a:gd name="T47" fmla="*/ 12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194" name="Freeform 189"/>
              <p:cNvSpPr>
                <a:spLocks/>
              </p:cNvSpPr>
              <p:nvPr/>
            </p:nvSpPr>
            <p:spPr bwMode="auto">
              <a:xfrm>
                <a:off x="143" y="2019"/>
                <a:ext cx="106" cy="153"/>
              </a:xfrm>
              <a:custGeom>
                <a:avLst/>
                <a:gdLst>
                  <a:gd name="T0" fmla="*/ 347 w 531"/>
                  <a:gd name="T1" fmla="*/ 154 h 766"/>
                  <a:gd name="T2" fmla="*/ 248 w 531"/>
                  <a:gd name="T3" fmla="*/ 150 h 766"/>
                  <a:gd name="T4" fmla="*/ 143 w 531"/>
                  <a:gd name="T5" fmla="*/ 131 h 766"/>
                  <a:gd name="T6" fmla="*/ 81 w 531"/>
                  <a:gd name="T7" fmla="*/ 99 h 766"/>
                  <a:gd name="T8" fmla="*/ 46 w 531"/>
                  <a:gd name="T9" fmla="*/ 72 h 766"/>
                  <a:gd name="T10" fmla="*/ 0 w 531"/>
                  <a:gd name="T11" fmla="*/ 0 h 766"/>
                  <a:gd name="T12" fmla="*/ 67 w 531"/>
                  <a:gd name="T13" fmla="*/ 589 h 766"/>
                  <a:gd name="T14" fmla="*/ 113 w 531"/>
                  <a:gd name="T15" fmla="*/ 643 h 766"/>
                  <a:gd name="T16" fmla="*/ 162 w 531"/>
                  <a:gd name="T17" fmla="*/ 694 h 766"/>
                  <a:gd name="T18" fmla="*/ 225 w 531"/>
                  <a:gd name="T19" fmla="*/ 729 h 766"/>
                  <a:gd name="T20" fmla="*/ 279 w 531"/>
                  <a:gd name="T21" fmla="*/ 747 h 766"/>
                  <a:gd name="T22" fmla="*/ 347 w 531"/>
                  <a:gd name="T23" fmla="*/ 756 h 766"/>
                  <a:gd name="T24" fmla="*/ 409 w 531"/>
                  <a:gd name="T25" fmla="*/ 766 h 766"/>
                  <a:gd name="T26" fmla="*/ 480 w 531"/>
                  <a:gd name="T27" fmla="*/ 766 h 766"/>
                  <a:gd name="T28" fmla="*/ 512 w 531"/>
                  <a:gd name="T29" fmla="*/ 756 h 766"/>
                  <a:gd name="T30" fmla="*/ 531 w 531"/>
                  <a:gd name="T31" fmla="*/ 729 h 766"/>
                  <a:gd name="T32" fmla="*/ 522 w 531"/>
                  <a:gd name="T33" fmla="*/ 685 h 766"/>
                  <a:gd name="T34" fmla="*/ 476 w 531"/>
                  <a:gd name="T35" fmla="*/ 581 h 766"/>
                  <a:gd name="T36" fmla="*/ 399 w 531"/>
                  <a:gd name="T37" fmla="*/ 229 h 766"/>
                  <a:gd name="T38" fmla="*/ 387 w 531"/>
                  <a:gd name="T39" fmla="*/ 180 h 766"/>
                  <a:gd name="T40" fmla="*/ 347 w 531"/>
                  <a:gd name="T41" fmla="*/ 15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195" name="Freeform 190"/>
            <p:cNvSpPr>
              <a:spLocks/>
            </p:cNvSpPr>
            <p:nvPr/>
          </p:nvSpPr>
          <p:spPr bwMode="auto">
            <a:xfrm>
              <a:off x="735013" y="5254625"/>
              <a:ext cx="14287" cy="223838"/>
            </a:xfrm>
            <a:custGeom>
              <a:avLst/>
              <a:gdLst>
                <a:gd name="T0" fmla="*/ 29 w 43"/>
                <a:gd name="T1" fmla="*/ 0 h 703"/>
                <a:gd name="T2" fmla="*/ 43 w 43"/>
                <a:gd name="T3" fmla="*/ 36 h 703"/>
                <a:gd name="T4" fmla="*/ 27 w 43"/>
                <a:gd name="T5" fmla="*/ 63 h 703"/>
                <a:gd name="T6" fmla="*/ 14 w 43"/>
                <a:gd name="T7" fmla="*/ 122 h 703"/>
                <a:gd name="T8" fmla="*/ 32 w 43"/>
                <a:gd name="T9" fmla="*/ 176 h 703"/>
                <a:gd name="T10" fmla="*/ 21 w 43"/>
                <a:gd name="T11" fmla="*/ 491 h 703"/>
                <a:gd name="T12" fmla="*/ 21 w 43"/>
                <a:gd name="T13" fmla="*/ 693 h 703"/>
                <a:gd name="T14" fmla="*/ 0 w 43"/>
                <a:gd name="T15" fmla="*/ 703 h 703"/>
                <a:gd name="T16" fmla="*/ 2 w 43"/>
                <a:gd name="T17" fmla="*/ 284 h 703"/>
                <a:gd name="T18" fmla="*/ 21 w 43"/>
                <a:gd name="T19" fmla="*/ 184 h 703"/>
                <a:gd name="T20" fmla="*/ 10 w 43"/>
                <a:gd name="T21" fmla="*/ 137 h 703"/>
                <a:gd name="T22" fmla="*/ 4 w 43"/>
                <a:gd name="T23" fmla="*/ 120 h 703"/>
                <a:gd name="T24" fmla="*/ 12 w 43"/>
                <a:gd name="T25" fmla="*/ 69 h 703"/>
                <a:gd name="T26" fmla="*/ 27 w 43"/>
                <a:gd name="T27" fmla="*/ 40 h 703"/>
                <a:gd name="T28" fmla="*/ 29 w 43"/>
                <a:gd name="T29"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6" name="Freeform 191"/>
            <p:cNvSpPr>
              <a:spLocks/>
            </p:cNvSpPr>
            <p:nvPr/>
          </p:nvSpPr>
          <p:spPr bwMode="auto">
            <a:xfrm>
              <a:off x="677863" y="5257800"/>
              <a:ext cx="34925" cy="11113"/>
            </a:xfrm>
            <a:custGeom>
              <a:avLst/>
              <a:gdLst>
                <a:gd name="T0" fmla="*/ 112 w 112"/>
                <a:gd name="T1" fmla="*/ 0 h 36"/>
                <a:gd name="T2" fmla="*/ 57 w 112"/>
                <a:gd name="T3" fmla="*/ 26 h 36"/>
                <a:gd name="T4" fmla="*/ 9 w 112"/>
                <a:gd name="T5" fmla="*/ 36 h 36"/>
                <a:gd name="T6" fmla="*/ 0 w 112"/>
                <a:gd name="T7" fmla="*/ 36 h 36"/>
                <a:gd name="T8" fmla="*/ 29 w 112"/>
                <a:gd name="T9" fmla="*/ 11 h 36"/>
                <a:gd name="T10" fmla="*/ 112 w 112"/>
                <a:gd name="T11" fmla="*/ 0 h 36"/>
              </a:gdLst>
              <a:ahLst/>
              <a:cxnLst>
                <a:cxn ang="0">
                  <a:pos x="T0" y="T1"/>
                </a:cxn>
                <a:cxn ang="0">
                  <a:pos x="T2" y="T3"/>
                </a:cxn>
                <a:cxn ang="0">
                  <a:pos x="T4" y="T5"/>
                </a:cxn>
                <a:cxn ang="0">
                  <a:pos x="T6" y="T7"/>
                </a:cxn>
                <a:cxn ang="0">
                  <a:pos x="T8" y="T9"/>
                </a:cxn>
                <a:cxn ang="0">
                  <a:pos x="T10" y="T11"/>
                </a:cxn>
              </a:cxnLst>
              <a:rect l="0" t="0" r="r" b="b"/>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7" name="Freeform 192"/>
            <p:cNvSpPr>
              <a:spLocks/>
            </p:cNvSpPr>
            <p:nvPr/>
          </p:nvSpPr>
          <p:spPr bwMode="auto">
            <a:xfrm>
              <a:off x="530225" y="4676775"/>
              <a:ext cx="47625" cy="128588"/>
            </a:xfrm>
            <a:custGeom>
              <a:avLst/>
              <a:gdLst>
                <a:gd name="T0" fmla="*/ 0 w 150"/>
                <a:gd name="T1" fmla="*/ 0 h 407"/>
                <a:gd name="T2" fmla="*/ 20 w 150"/>
                <a:gd name="T3" fmla="*/ 10 h 407"/>
                <a:gd name="T4" fmla="*/ 17 w 150"/>
                <a:gd name="T5" fmla="*/ 34 h 407"/>
                <a:gd name="T6" fmla="*/ 36 w 150"/>
                <a:gd name="T7" fmla="*/ 22 h 407"/>
                <a:gd name="T8" fmla="*/ 33 w 150"/>
                <a:gd name="T9" fmla="*/ 50 h 407"/>
                <a:gd name="T10" fmla="*/ 58 w 150"/>
                <a:gd name="T11" fmla="*/ 46 h 407"/>
                <a:gd name="T12" fmla="*/ 39 w 150"/>
                <a:gd name="T13" fmla="*/ 69 h 407"/>
                <a:gd name="T14" fmla="*/ 91 w 150"/>
                <a:gd name="T15" fmla="*/ 73 h 407"/>
                <a:gd name="T16" fmla="*/ 61 w 150"/>
                <a:gd name="T17" fmla="*/ 101 h 407"/>
                <a:gd name="T18" fmla="*/ 105 w 150"/>
                <a:gd name="T19" fmla="*/ 101 h 407"/>
                <a:gd name="T20" fmla="*/ 75 w 150"/>
                <a:gd name="T21" fmla="*/ 130 h 407"/>
                <a:gd name="T22" fmla="*/ 121 w 150"/>
                <a:gd name="T23" fmla="*/ 127 h 407"/>
                <a:gd name="T24" fmla="*/ 92 w 150"/>
                <a:gd name="T25" fmla="*/ 167 h 407"/>
                <a:gd name="T26" fmla="*/ 133 w 150"/>
                <a:gd name="T27" fmla="*/ 164 h 407"/>
                <a:gd name="T28" fmla="*/ 98 w 150"/>
                <a:gd name="T29" fmla="*/ 199 h 407"/>
                <a:gd name="T30" fmla="*/ 150 w 150"/>
                <a:gd name="T31" fmla="*/ 205 h 407"/>
                <a:gd name="T32" fmla="*/ 105 w 150"/>
                <a:gd name="T33" fmla="*/ 237 h 407"/>
                <a:gd name="T34" fmla="*/ 150 w 150"/>
                <a:gd name="T35" fmla="*/ 250 h 407"/>
                <a:gd name="T36" fmla="*/ 101 w 150"/>
                <a:gd name="T37" fmla="*/ 266 h 407"/>
                <a:gd name="T38" fmla="*/ 146 w 150"/>
                <a:gd name="T39" fmla="*/ 293 h 407"/>
                <a:gd name="T40" fmla="*/ 98 w 150"/>
                <a:gd name="T41" fmla="*/ 312 h 407"/>
                <a:gd name="T42" fmla="*/ 140 w 150"/>
                <a:gd name="T43" fmla="*/ 343 h 407"/>
                <a:gd name="T44" fmla="*/ 98 w 150"/>
                <a:gd name="T45" fmla="*/ 355 h 407"/>
                <a:gd name="T46" fmla="*/ 121 w 150"/>
                <a:gd name="T47" fmla="*/ 382 h 407"/>
                <a:gd name="T48" fmla="*/ 88 w 150"/>
                <a:gd name="T49"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050">
                <a:latin typeface="+mj-ea"/>
                <a:ea typeface="+mj-ea"/>
              </a:endParaRPr>
            </a:p>
          </p:txBody>
        </p:sp>
        <p:sp>
          <p:nvSpPr>
            <p:cNvPr id="198" name="Text Box 193"/>
            <p:cNvSpPr txBox="1">
              <a:spLocks noChangeArrowheads="1"/>
            </p:cNvSpPr>
            <p:nvPr/>
          </p:nvSpPr>
          <p:spPr bwMode="auto">
            <a:xfrm>
              <a:off x="8450982" y="5426842"/>
              <a:ext cx="987135"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用户代理</a:t>
              </a:r>
            </a:p>
          </p:txBody>
        </p:sp>
        <p:sp>
          <p:nvSpPr>
            <p:cNvPr id="199" name="Oval 194"/>
            <p:cNvSpPr>
              <a:spLocks noChangeArrowheads="1"/>
            </p:cNvSpPr>
            <p:nvPr/>
          </p:nvSpPr>
          <p:spPr bwMode="auto">
            <a:xfrm>
              <a:off x="793750" y="4783138"/>
              <a:ext cx="298450" cy="161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nvGrpSpPr>
            <p:cNvPr id="200" name="Group 195"/>
            <p:cNvGrpSpPr>
              <a:grpSpLocks/>
            </p:cNvGrpSpPr>
            <p:nvPr/>
          </p:nvGrpSpPr>
          <p:grpSpPr bwMode="auto">
            <a:xfrm>
              <a:off x="7958138" y="4419600"/>
              <a:ext cx="709612" cy="495300"/>
              <a:chOff x="4993" y="1674"/>
              <a:chExt cx="447" cy="312"/>
            </a:xfrm>
          </p:grpSpPr>
          <p:grpSp>
            <p:nvGrpSpPr>
              <p:cNvPr id="201" name="Group 196"/>
              <p:cNvGrpSpPr>
                <a:grpSpLocks/>
              </p:cNvGrpSpPr>
              <p:nvPr/>
            </p:nvGrpSpPr>
            <p:grpSpPr bwMode="auto">
              <a:xfrm>
                <a:off x="4993" y="1674"/>
                <a:ext cx="345" cy="282"/>
                <a:chOff x="4993" y="1674"/>
                <a:chExt cx="345" cy="282"/>
              </a:xfrm>
            </p:grpSpPr>
            <p:grpSp>
              <p:nvGrpSpPr>
                <p:cNvPr id="234" name="Group 197"/>
                <p:cNvGrpSpPr>
                  <a:grpSpLocks/>
                </p:cNvGrpSpPr>
                <p:nvPr/>
              </p:nvGrpSpPr>
              <p:grpSpPr bwMode="auto">
                <a:xfrm>
                  <a:off x="4993" y="1674"/>
                  <a:ext cx="345" cy="282"/>
                  <a:chOff x="4993" y="1674"/>
                  <a:chExt cx="345" cy="282"/>
                </a:xfrm>
              </p:grpSpPr>
              <p:grpSp>
                <p:nvGrpSpPr>
                  <p:cNvPr id="243" name="Group 198"/>
                  <p:cNvGrpSpPr>
                    <a:grpSpLocks/>
                  </p:cNvGrpSpPr>
                  <p:nvPr/>
                </p:nvGrpSpPr>
                <p:grpSpPr bwMode="auto">
                  <a:xfrm>
                    <a:off x="4993" y="1833"/>
                    <a:ext cx="345" cy="123"/>
                    <a:chOff x="4993" y="1833"/>
                    <a:chExt cx="345" cy="123"/>
                  </a:xfrm>
                </p:grpSpPr>
                <p:sp>
                  <p:nvSpPr>
                    <p:cNvPr id="249" name="Freeform 199"/>
                    <p:cNvSpPr>
                      <a:spLocks/>
                    </p:cNvSpPr>
                    <p:nvPr/>
                  </p:nvSpPr>
                  <p:spPr bwMode="auto">
                    <a:xfrm>
                      <a:off x="5140" y="1833"/>
                      <a:ext cx="198" cy="123"/>
                    </a:xfrm>
                    <a:custGeom>
                      <a:avLst/>
                      <a:gdLst>
                        <a:gd name="T0" fmla="*/ 0 w 1188"/>
                        <a:gd name="T1" fmla="*/ 225 h 738"/>
                        <a:gd name="T2" fmla="*/ 0 w 1188"/>
                        <a:gd name="T3" fmla="*/ 738 h 738"/>
                        <a:gd name="T4" fmla="*/ 1188 w 1188"/>
                        <a:gd name="T5" fmla="*/ 360 h 738"/>
                        <a:gd name="T6" fmla="*/ 1188 w 1188"/>
                        <a:gd name="T7" fmla="*/ 0 h 738"/>
                        <a:gd name="T8" fmla="*/ 0 w 1188"/>
                        <a:gd name="T9" fmla="*/ 225 h 738"/>
                      </a:gdLst>
                      <a:ahLst/>
                      <a:cxnLst>
                        <a:cxn ang="0">
                          <a:pos x="T0" y="T1"/>
                        </a:cxn>
                        <a:cxn ang="0">
                          <a:pos x="T2" y="T3"/>
                        </a:cxn>
                        <a:cxn ang="0">
                          <a:pos x="T4" y="T5"/>
                        </a:cxn>
                        <a:cxn ang="0">
                          <a:pos x="T6" y="T7"/>
                        </a:cxn>
                        <a:cxn ang="0">
                          <a:pos x="T8" y="T9"/>
                        </a:cxn>
                      </a:cxnLst>
                      <a:rect l="0" t="0" r="r" b="b"/>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prstDash val="solid"/>
                      <a:round/>
                      <a:headEnd/>
                      <a:tailEnd/>
                    </a:ln>
                  </p:spPr>
                  <p:txBody>
                    <a:bodyPr/>
                    <a:lstStyle/>
                    <a:p>
                      <a:endParaRPr lang="zh-CN" altLang="en-US" sz="1050">
                        <a:latin typeface="+mj-ea"/>
                        <a:ea typeface="+mj-ea"/>
                      </a:endParaRPr>
                    </a:p>
                  </p:txBody>
                </p:sp>
                <p:sp>
                  <p:nvSpPr>
                    <p:cNvPr id="250" name="Freeform 200"/>
                    <p:cNvSpPr>
                      <a:spLocks/>
                    </p:cNvSpPr>
                    <p:nvPr/>
                  </p:nvSpPr>
                  <p:spPr bwMode="auto">
                    <a:xfrm>
                      <a:off x="4993" y="1862"/>
                      <a:ext cx="147" cy="94"/>
                    </a:xfrm>
                    <a:custGeom>
                      <a:avLst/>
                      <a:gdLst>
                        <a:gd name="T0" fmla="*/ 882 w 882"/>
                        <a:gd name="T1" fmla="*/ 50 h 563"/>
                        <a:gd name="T2" fmla="*/ 882 w 882"/>
                        <a:gd name="T3" fmla="*/ 563 h 563"/>
                        <a:gd name="T4" fmla="*/ 0 w 882"/>
                        <a:gd name="T5" fmla="*/ 436 h 563"/>
                        <a:gd name="T6" fmla="*/ 0 w 882"/>
                        <a:gd name="T7" fmla="*/ 0 h 563"/>
                        <a:gd name="T8" fmla="*/ 882 w 882"/>
                        <a:gd name="T9" fmla="*/ 50 h 563"/>
                      </a:gdLst>
                      <a:ahLst/>
                      <a:cxnLst>
                        <a:cxn ang="0">
                          <a:pos x="T0" y="T1"/>
                        </a:cxn>
                        <a:cxn ang="0">
                          <a:pos x="T2" y="T3"/>
                        </a:cxn>
                        <a:cxn ang="0">
                          <a:pos x="T4" y="T5"/>
                        </a:cxn>
                        <a:cxn ang="0">
                          <a:pos x="T6" y="T7"/>
                        </a:cxn>
                        <a:cxn ang="0">
                          <a:pos x="T8" y="T9"/>
                        </a:cxn>
                      </a:cxnLst>
                      <a:rect l="0" t="0" r="r" b="b"/>
                      <a:pathLst>
                        <a:path w="882" h="563">
                          <a:moveTo>
                            <a:pt x="882" y="50"/>
                          </a:moveTo>
                          <a:lnTo>
                            <a:pt x="882" y="563"/>
                          </a:lnTo>
                          <a:lnTo>
                            <a:pt x="0" y="436"/>
                          </a:lnTo>
                          <a:lnTo>
                            <a:pt x="0" y="0"/>
                          </a:lnTo>
                          <a:lnTo>
                            <a:pt x="882" y="50"/>
                          </a:lnTo>
                          <a:close/>
                        </a:path>
                      </a:pathLst>
                    </a:custGeom>
                    <a:solidFill>
                      <a:srgbClr val="808080"/>
                    </a:solidFill>
                    <a:ln w="1588">
                      <a:solidFill>
                        <a:srgbClr val="000000"/>
                      </a:solidFill>
                      <a:prstDash val="solid"/>
                      <a:round/>
                      <a:headEnd/>
                      <a:tailEnd/>
                    </a:ln>
                  </p:spPr>
                  <p:txBody>
                    <a:bodyPr/>
                    <a:lstStyle/>
                    <a:p>
                      <a:endParaRPr lang="zh-CN" altLang="en-US" sz="1050">
                        <a:latin typeface="+mj-ea"/>
                        <a:ea typeface="+mj-ea"/>
                      </a:endParaRPr>
                    </a:p>
                  </p:txBody>
                </p:sp>
                <p:sp>
                  <p:nvSpPr>
                    <p:cNvPr id="251" name="Freeform 201"/>
                    <p:cNvSpPr>
                      <a:spLocks/>
                    </p:cNvSpPr>
                    <p:nvPr/>
                  </p:nvSpPr>
                  <p:spPr bwMode="auto">
                    <a:xfrm>
                      <a:off x="4993" y="1833"/>
                      <a:ext cx="345" cy="38"/>
                    </a:xfrm>
                    <a:custGeom>
                      <a:avLst/>
                      <a:gdLst>
                        <a:gd name="T0" fmla="*/ 0 w 2070"/>
                        <a:gd name="T1" fmla="*/ 175 h 225"/>
                        <a:gd name="T2" fmla="*/ 892 w 2070"/>
                        <a:gd name="T3" fmla="*/ 225 h 225"/>
                        <a:gd name="T4" fmla="*/ 2070 w 2070"/>
                        <a:gd name="T5" fmla="*/ 0 h 225"/>
                        <a:gd name="T6" fmla="*/ 1202 w 2070"/>
                        <a:gd name="T7" fmla="*/ 0 h 225"/>
                        <a:gd name="T8" fmla="*/ 0 w 2070"/>
                        <a:gd name="T9" fmla="*/ 175 h 225"/>
                      </a:gdLst>
                      <a:ahLst/>
                      <a:cxnLst>
                        <a:cxn ang="0">
                          <a:pos x="T0" y="T1"/>
                        </a:cxn>
                        <a:cxn ang="0">
                          <a:pos x="T2" y="T3"/>
                        </a:cxn>
                        <a:cxn ang="0">
                          <a:pos x="T4" y="T5"/>
                        </a:cxn>
                        <a:cxn ang="0">
                          <a:pos x="T6" y="T7"/>
                        </a:cxn>
                        <a:cxn ang="0">
                          <a:pos x="T8" y="T9"/>
                        </a:cxn>
                      </a:cxnLst>
                      <a:rect l="0" t="0" r="r" b="b"/>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prstDash val="solid"/>
                      <a:round/>
                      <a:headEnd/>
                      <a:tailEnd/>
                    </a:ln>
                  </p:spPr>
                  <p:txBody>
                    <a:bodyPr/>
                    <a:lstStyle/>
                    <a:p>
                      <a:endParaRPr lang="zh-CN" altLang="en-US" sz="1050">
                        <a:latin typeface="+mj-ea"/>
                        <a:ea typeface="+mj-ea"/>
                      </a:endParaRPr>
                    </a:p>
                  </p:txBody>
                </p:sp>
              </p:grpSp>
              <p:sp>
                <p:nvSpPr>
                  <p:cNvPr id="244" name="Freeform 202"/>
                  <p:cNvSpPr>
                    <a:spLocks/>
                  </p:cNvSpPr>
                  <p:nvPr/>
                </p:nvSpPr>
                <p:spPr bwMode="auto">
                  <a:xfrm>
                    <a:off x="5105" y="1823"/>
                    <a:ext cx="126" cy="35"/>
                  </a:xfrm>
                  <a:custGeom>
                    <a:avLst/>
                    <a:gdLst>
                      <a:gd name="T0" fmla="*/ 0 w 751"/>
                      <a:gd name="T1" fmla="*/ 120 h 210"/>
                      <a:gd name="T2" fmla="*/ 0 w 751"/>
                      <a:gd name="T3" fmla="*/ 188 h 210"/>
                      <a:gd name="T4" fmla="*/ 351 w 751"/>
                      <a:gd name="T5" fmla="*/ 210 h 210"/>
                      <a:gd name="T6" fmla="*/ 751 w 751"/>
                      <a:gd name="T7" fmla="*/ 135 h 210"/>
                      <a:gd name="T8" fmla="*/ 751 w 751"/>
                      <a:gd name="T9" fmla="*/ 0 h 210"/>
                      <a:gd name="T10" fmla="*/ 0 w 751"/>
                      <a:gd name="T11" fmla="*/ 120 h 210"/>
                    </a:gdLst>
                    <a:ahLst/>
                    <a:cxnLst>
                      <a:cxn ang="0">
                        <a:pos x="T0" y="T1"/>
                      </a:cxn>
                      <a:cxn ang="0">
                        <a:pos x="T2" y="T3"/>
                      </a:cxn>
                      <a:cxn ang="0">
                        <a:pos x="T4" y="T5"/>
                      </a:cxn>
                      <a:cxn ang="0">
                        <a:pos x="T6" y="T7"/>
                      </a:cxn>
                      <a:cxn ang="0">
                        <a:pos x="T8" y="T9"/>
                      </a:cxn>
                      <a:cxn ang="0">
                        <a:pos x="T10" y="T11"/>
                      </a:cxn>
                    </a:cxnLst>
                    <a:rect l="0" t="0" r="r" b="b"/>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grpSp>
                <p:nvGrpSpPr>
                  <p:cNvPr id="245" name="Group 203"/>
                  <p:cNvGrpSpPr>
                    <a:grpSpLocks/>
                  </p:cNvGrpSpPr>
                  <p:nvPr/>
                </p:nvGrpSpPr>
                <p:grpSpPr bwMode="auto">
                  <a:xfrm>
                    <a:off x="5020" y="1674"/>
                    <a:ext cx="279" cy="176"/>
                    <a:chOff x="5020" y="1674"/>
                    <a:chExt cx="279" cy="176"/>
                  </a:xfrm>
                </p:grpSpPr>
                <p:sp>
                  <p:nvSpPr>
                    <p:cNvPr id="246" name="Freeform 204"/>
                    <p:cNvSpPr>
                      <a:spLocks/>
                    </p:cNvSpPr>
                    <p:nvPr/>
                  </p:nvSpPr>
                  <p:spPr bwMode="auto">
                    <a:xfrm>
                      <a:off x="5139" y="1674"/>
                      <a:ext cx="160" cy="172"/>
                    </a:xfrm>
                    <a:custGeom>
                      <a:avLst/>
                      <a:gdLst>
                        <a:gd name="T0" fmla="*/ 135 w 960"/>
                        <a:gd name="T1" fmla="*/ 1031 h 1031"/>
                        <a:gd name="T2" fmla="*/ 0 w 960"/>
                        <a:gd name="T3" fmla="*/ 33 h 1031"/>
                        <a:gd name="T4" fmla="*/ 827 w 960"/>
                        <a:gd name="T5" fmla="*/ 0 h 1031"/>
                        <a:gd name="T6" fmla="*/ 960 w 960"/>
                        <a:gd name="T7" fmla="*/ 889 h 1031"/>
                        <a:gd name="T8" fmla="*/ 135 w 960"/>
                        <a:gd name="T9" fmla="*/ 1031 h 1031"/>
                      </a:gdLst>
                      <a:ahLst/>
                      <a:cxnLst>
                        <a:cxn ang="0">
                          <a:pos x="T0" y="T1"/>
                        </a:cxn>
                        <a:cxn ang="0">
                          <a:pos x="T2" y="T3"/>
                        </a:cxn>
                        <a:cxn ang="0">
                          <a:pos x="T4" y="T5"/>
                        </a:cxn>
                        <a:cxn ang="0">
                          <a:pos x="T6" y="T7"/>
                        </a:cxn>
                        <a:cxn ang="0">
                          <a:pos x="T8" y="T9"/>
                        </a:cxn>
                      </a:cxnLst>
                      <a:rect l="0" t="0" r="r" b="b"/>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prstDash val="solid"/>
                      <a:round/>
                      <a:headEnd/>
                      <a:tailEnd/>
                    </a:ln>
                  </p:spPr>
                  <p:txBody>
                    <a:bodyPr/>
                    <a:lstStyle/>
                    <a:p>
                      <a:endParaRPr lang="zh-CN" altLang="en-US" sz="1050">
                        <a:latin typeface="+mj-ea"/>
                        <a:ea typeface="+mj-ea"/>
                      </a:endParaRPr>
                    </a:p>
                  </p:txBody>
                </p:sp>
                <p:sp>
                  <p:nvSpPr>
                    <p:cNvPr id="247" name="Freeform 205"/>
                    <p:cNvSpPr>
                      <a:spLocks/>
                    </p:cNvSpPr>
                    <p:nvPr/>
                  </p:nvSpPr>
                  <p:spPr bwMode="auto">
                    <a:xfrm>
                      <a:off x="5020" y="1679"/>
                      <a:ext cx="141" cy="171"/>
                    </a:xfrm>
                    <a:custGeom>
                      <a:avLst/>
                      <a:gdLst>
                        <a:gd name="T0" fmla="*/ 715 w 850"/>
                        <a:gd name="T1" fmla="*/ 0 h 1026"/>
                        <a:gd name="T2" fmla="*/ 0 w 850"/>
                        <a:gd name="T3" fmla="*/ 228 h 1026"/>
                        <a:gd name="T4" fmla="*/ 102 w 850"/>
                        <a:gd name="T5" fmla="*/ 1026 h 1026"/>
                        <a:gd name="T6" fmla="*/ 850 w 850"/>
                        <a:gd name="T7" fmla="*/ 1000 h 1026"/>
                        <a:gd name="T8" fmla="*/ 715 w 850"/>
                        <a:gd name="T9" fmla="*/ 0 h 1026"/>
                      </a:gdLst>
                      <a:ahLst/>
                      <a:cxnLst>
                        <a:cxn ang="0">
                          <a:pos x="T0" y="T1"/>
                        </a:cxn>
                        <a:cxn ang="0">
                          <a:pos x="T2" y="T3"/>
                        </a:cxn>
                        <a:cxn ang="0">
                          <a:pos x="T4" y="T5"/>
                        </a:cxn>
                        <a:cxn ang="0">
                          <a:pos x="T6" y="T7"/>
                        </a:cxn>
                        <a:cxn ang="0">
                          <a:pos x="T8" y="T9"/>
                        </a:cxn>
                      </a:cxnLst>
                      <a:rect l="0" t="0" r="r" b="b"/>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prstDash val="solid"/>
                      <a:round/>
                      <a:headEnd/>
                      <a:tailEnd/>
                    </a:ln>
                  </p:spPr>
                  <p:txBody>
                    <a:bodyPr/>
                    <a:lstStyle/>
                    <a:p>
                      <a:endParaRPr lang="zh-CN" altLang="en-US" sz="1050">
                        <a:latin typeface="+mj-ea"/>
                        <a:ea typeface="+mj-ea"/>
                      </a:endParaRPr>
                    </a:p>
                  </p:txBody>
                </p:sp>
                <p:sp>
                  <p:nvSpPr>
                    <p:cNvPr id="248" name="Freeform 206"/>
                    <p:cNvSpPr>
                      <a:spLocks/>
                    </p:cNvSpPr>
                    <p:nvPr/>
                  </p:nvSpPr>
                  <p:spPr bwMode="auto">
                    <a:xfrm>
                      <a:off x="5166" y="1691"/>
                      <a:ext cx="115" cy="129"/>
                    </a:xfrm>
                    <a:custGeom>
                      <a:avLst/>
                      <a:gdLst>
                        <a:gd name="T0" fmla="*/ 0 w 689"/>
                        <a:gd name="T1" fmla="*/ 36 h 778"/>
                        <a:gd name="T2" fmla="*/ 98 w 689"/>
                        <a:gd name="T3" fmla="*/ 778 h 778"/>
                        <a:gd name="T4" fmla="*/ 689 w 689"/>
                        <a:gd name="T5" fmla="*/ 689 h 778"/>
                        <a:gd name="T6" fmla="*/ 587 w 689"/>
                        <a:gd name="T7" fmla="*/ 0 h 778"/>
                        <a:gd name="T8" fmla="*/ 0 w 689"/>
                        <a:gd name="T9" fmla="*/ 36 h 778"/>
                      </a:gdLst>
                      <a:ahLst/>
                      <a:cxnLst>
                        <a:cxn ang="0">
                          <a:pos x="T0" y="T1"/>
                        </a:cxn>
                        <a:cxn ang="0">
                          <a:pos x="T2" y="T3"/>
                        </a:cxn>
                        <a:cxn ang="0">
                          <a:pos x="T4" y="T5"/>
                        </a:cxn>
                        <a:cxn ang="0">
                          <a:pos x="T6" y="T7"/>
                        </a:cxn>
                        <a:cxn ang="0">
                          <a:pos x="T8" y="T9"/>
                        </a:cxn>
                      </a:cxnLst>
                      <a:rect l="0" t="0" r="r" b="b"/>
                      <a:pathLst>
                        <a:path w="689" h="778">
                          <a:moveTo>
                            <a:pt x="0" y="36"/>
                          </a:moveTo>
                          <a:lnTo>
                            <a:pt x="98" y="778"/>
                          </a:lnTo>
                          <a:lnTo>
                            <a:pt x="689" y="689"/>
                          </a:lnTo>
                          <a:lnTo>
                            <a:pt x="587" y="0"/>
                          </a:lnTo>
                          <a:lnTo>
                            <a:pt x="0" y="36"/>
                          </a:lnTo>
                          <a:close/>
                        </a:path>
                      </a:pathLst>
                    </a:custGeom>
                    <a:solidFill>
                      <a:srgbClr val="00C0C0"/>
                    </a:solidFill>
                    <a:ln w="1588">
                      <a:solidFill>
                        <a:srgbClr val="000000"/>
                      </a:solidFill>
                      <a:prstDash val="solid"/>
                      <a:round/>
                      <a:headEnd/>
                      <a:tailEnd/>
                    </a:ln>
                  </p:spPr>
                  <p:txBody>
                    <a:bodyPr/>
                    <a:lstStyle/>
                    <a:p>
                      <a:endParaRPr lang="zh-CN" altLang="en-US" sz="1050">
                        <a:latin typeface="+mj-ea"/>
                        <a:ea typeface="+mj-ea"/>
                      </a:endParaRPr>
                    </a:p>
                  </p:txBody>
                </p:sp>
              </p:grpSp>
            </p:grpSp>
            <p:grpSp>
              <p:nvGrpSpPr>
                <p:cNvPr id="235" name="Group 207"/>
                <p:cNvGrpSpPr>
                  <a:grpSpLocks/>
                </p:cNvGrpSpPr>
                <p:nvPr/>
              </p:nvGrpSpPr>
              <p:grpSpPr bwMode="auto">
                <a:xfrm>
                  <a:off x="5212" y="1846"/>
                  <a:ext cx="113" cy="80"/>
                  <a:chOff x="5212" y="1846"/>
                  <a:chExt cx="113" cy="80"/>
                </a:xfrm>
              </p:grpSpPr>
              <p:sp>
                <p:nvSpPr>
                  <p:cNvPr id="236" name="Freeform 208"/>
                  <p:cNvSpPr>
                    <a:spLocks/>
                  </p:cNvSpPr>
                  <p:nvPr/>
                </p:nvSpPr>
                <p:spPr bwMode="auto">
                  <a:xfrm>
                    <a:off x="5212" y="1846"/>
                    <a:ext cx="112" cy="80"/>
                  </a:xfrm>
                  <a:custGeom>
                    <a:avLst/>
                    <a:gdLst>
                      <a:gd name="T0" fmla="*/ 674 w 674"/>
                      <a:gd name="T1" fmla="*/ 0 h 482"/>
                      <a:gd name="T2" fmla="*/ 0 w 674"/>
                      <a:gd name="T3" fmla="*/ 143 h 482"/>
                      <a:gd name="T4" fmla="*/ 0 w 674"/>
                      <a:gd name="T5" fmla="*/ 482 h 482"/>
                      <a:gd name="T6" fmla="*/ 674 w 674"/>
                      <a:gd name="T7" fmla="*/ 271 h 482"/>
                      <a:gd name="T8" fmla="*/ 674 w 674"/>
                      <a:gd name="T9" fmla="*/ 0 h 482"/>
                    </a:gdLst>
                    <a:ahLst/>
                    <a:cxnLst>
                      <a:cxn ang="0">
                        <a:pos x="T0" y="T1"/>
                      </a:cxn>
                      <a:cxn ang="0">
                        <a:pos x="T2" y="T3"/>
                      </a:cxn>
                      <a:cxn ang="0">
                        <a:pos x="T4" y="T5"/>
                      </a:cxn>
                      <a:cxn ang="0">
                        <a:pos x="T6" y="T7"/>
                      </a:cxn>
                      <a:cxn ang="0">
                        <a:pos x="T8" y="T9"/>
                      </a:cxn>
                    </a:cxnLst>
                    <a:rect l="0" t="0" r="r" b="b"/>
                    <a:pathLst>
                      <a:path w="674" h="482">
                        <a:moveTo>
                          <a:pt x="674" y="0"/>
                        </a:moveTo>
                        <a:lnTo>
                          <a:pt x="0" y="143"/>
                        </a:lnTo>
                        <a:lnTo>
                          <a:pt x="0" y="482"/>
                        </a:lnTo>
                        <a:lnTo>
                          <a:pt x="674" y="271"/>
                        </a:lnTo>
                        <a:lnTo>
                          <a:pt x="674" y="0"/>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sp>
                <p:nvSpPr>
                  <p:cNvPr id="237" name="Line 209"/>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8" name="Line 210"/>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9" name="Line 211"/>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40" name="Line 212"/>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41" name="Line 213"/>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42" name="Line 214"/>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nvGrpSpPr>
              <p:cNvPr id="202" name="Group 215"/>
              <p:cNvGrpSpPr>
                <a:grpSpLocks/>
              </p:cNvGrpSpPr>
              <p:nvPr/>
            </p:nvGrpSpPr>
            <p:grpSpPr bwMode="auto">
              <a:xfrm>
                <a:off x="5170" y="1848"/>
                <a:ext cx="270" cy="138"/>
                <a:chOff x="5170" y="1848"/>
                <a:chExt cx="270" cy="138"/>
              </a:xfrm>
            </p:grpSpPr>
            <p:grpSp>
              <p:nvGrpSpPr>
                <p:cNvPr id="203" name="Group 216"/>
                <p:cNvGrpSpPr>
                  <a:grpSpLocks/>
                </p:cNvGrpSpPr>
                <p:nvPr/>
              </p:nvGrpSpPr>
              <p:grpSpPr bwMode="auto">
                <a:xfrm>
                  <a:off x="5188" y="1923"/>
                  <a:ext cx="43" cy="32"/>
                  <a:chOff x="5188" y="1923"/>
                  <a:chExt cx="43" cy="32"/>
                </a:xfrm>
              </p:grpSpPr>
              <p:sp>
                <p:nvSpPr>
                  <p:cNvPr id="232" name="Freeform 217"/>
                  <p:cNvSpPr>
                    <a:spLocks/>
                  </p:cNvSpPr>
                  <p:nvPr/>
                </p:nvSpPr>
                <p:spPr bwMode="auto">
                  <a:xfrm>
                    <a:off x="5188" y="1923"/>
                    <a:ext cx="12" cy="32"/>
                  </a:xfrm>
                  <a:custGeom>
                    <a:avLst/>
                    <a:gdLst>
                      <a:gd name="T0" fmla="*/ 23 w 75"/>
                      <a:gd name="T1" fmla="*/ 0 h 194"/>
                      <a:gd name="T2" fmla="*/ 0 w 75"/>
                      <a:gd name="T3" fmla="*/ 183 h 194"/>
                      <a:gd name="T4" fmla="*/ 55 w 75"/>
                      <a:gd name="T5" fmla="*/ 194 h 194"/>
                      <a:gd name="T6" fmla="*/ 75 w 75"/>
                      <a:gd name="T7" fmla="*/ 8 h 194"/>
                      <a:gd name="T8" fmla="*/ 23 w 75"/>
                      <a:gd name="T9" fmla="*/ 0 h 194"/>
                    </a:gdLst>
                    <a:ahLst/>
                    <a:cxnLst>
                      <a:cxn ang="0">
                        <a:pos x="T0" y="T1"/>
                      </a:cxn>
                      <a:cxn ang="0">
                        <a:pos x="T2" y="T3"/>
                      </a:cxn>
                      <a:cxn ang="0">
                        <a:pos x="T4" y="T5"/>
                      </a:cxn>
                      <a:cxn ang="0">
                        <a:pos x="T6" y="T7"/>
                      </a:cxn>
                      <a:cxn ang="0">
                        <a:pos x="T8" y="T9"/>
                      </a:cxn>
                    </a:cxnLst>
                    <a:rect l="0" t="0" r="r" b="b"/>
                    <a:pathLst>
                      <a:path w="75" h="194">
                        <a:moveTo>
                          <a:pt x="23" y="0"/>
                        </a:moveTo>
                        <a:lnTo>
                          <a:pt x="0" y="183"/>
                        </a:lnTo>
                        <a:lnTo>
                          <a:pt x="55" y="194"/>
                        </a:lnTo>
                        <a:lnTo>
                          <a:pt x="75" y="8"/>
                        </a:lnTo>
                        <a:lnTo>
                          <a:pt x="23" y="0"/>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sp>
                <p:nvSpPr>
                  <p:cNvPr id="233" name="Freeform 218"/>
                  <p:cNvSpPr>
                    <a:spLocks/>
                  </p:cNvSpPr>
                  <p:nvPr/>
                </p:nvSpPr>
                <p:spPr bwMode="auto">
                  <a:xfrm>
                    <a:off x="5197" y="1927"/>
                    <a:ext cx="34" cy="28"/>
                  </a:xfrm>
                  <a:custGeom>
                    <a:avLst/>
                    <a:gdLst>
                      <a:gd name="T0" fmla="*/ 17 w 206"/>
                      <a:gd name="T1" fmla="*/ 5 h 168"/>
                      <a:gd name="T2" fmla="*/ 0 w 206"/>
                      <a:gd name="T3" fmla="*/ 168 h 168"/>
                      <a:gd name="T4" fmla="*/ 206 w 206"/>
                      <a:gd name="T5" fmla="*/ 84 h 168"/>
                      <a:gd name="T6" fmla="*/ 126 w 206"/>
                      <a:gd name="T7" fmla="*/ 58 h 168"/>
                      <a:gd name="T8" fmla="*/ 52 w 206"/>
                      <a:gd name="T9" fmla="*/ 97 h 168"/>
                      <a:gd name="T10" fmla="*/ 75 w 206"/>
                      <a:gd name="T11" fmla="*/ 0 h 168"/>
                      <a:gd name="T12" fmla="*/ 17 w 206"/>
                      <a:gd name="T13" fmla="*/ 5 h 168"/>
                    </a:gdLst>
                    <a:ahLst/>
                    <a:cxnLst>
                      <a:cxn ang="0">
                        <a:pos x="T0" y="T1"/>
                      </a:cxn>
                      <a:cxn ang="0">
                        <a:pos x="T2" y="T3"/>
                      </a:cxn>
                      <a:cxn ang="0">
                        <a:pos x="T4" y="T5"/>
                      </a:cxn>
                      <a:cxn ang="0">
                        <a:pos x="T6" y="T7"/>
                      </a:cxn>
                      <a:cxn ang="0">
                        <a:pos x="T8" y="T9"/>
                      </a:cxn>
                      <a:cxn ang="0">
                        <a:pos x="T10" y="T11"/>
                      </a:cxn>
                      <a:cxn ang="0">
                        <a:pos x="T12" y="T13"/>
                      </a:cxn>
                    </a:cxnLst>
                    <a:rect l="0" t="0" r="r" b="b"/>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grpSp>
            <p:grpSp>
              <p:nvGrpSpPr>
                <p:cNvPr id="204" name="Group 219"/>
                <p:cNvGrpSpPr>
                  <a:grpSpLocks/>
                </p:cNvGrpSpPr>
                <p:nvPr/>
              </p:nvGrpSpPr>
              <p:grpSpPr bwMode="auto">
                <a:xfrm>
                  <a:off x="5170" y="1848"/>
                  <a:ext cx="270" cy="138"/>
                  <a:chOff x="5170" y="1848"/>
                  <a:chExt cx="270" cy="138"/>
                </a:xfrm>
              </p:grpSpPr>
              <p:sp>
                <p:nvSpPr>
                  <p:cNvPr id="205" name="Freeform 220"/>
                  <p:cNvSpPr>
                    <a:spLocks/>
                  </p:cNvSpPr>
                  <p:nvPr/>
                </p:nvSpPr>
                <p:spPr bwMode="auto">
                  <a:xfrm>
                    <a:off x="5175" y="1848"/>
                    <a:ext cx="264" cy="122"/>
                  </a:xfrm>
                  <a:custGeom>
                    <a:avLst/>
                    <a:gdLst>
                      <a:gd name="T0" fmla="*/ 0 w 1583"/>
                      <a:gd name="T1" fmla="*/ 309 h 729"/>
                      <a:gd name="T2" fmla="*/ 759 w 1583"/>
                      <a:gd name="T3" fmla="*/ 729 h 729"/>
                      <a:gd name="T4" fmla="*/ 1583 w 1583"/>
                      <a:gd name="T5" fmla="*/ 318 h 729"/>
                      <a:gd name="T6" fmla="*/ 951 w 1583"/>
                      <a:gd name="T7" fmla="*/ 0 h 729"/>
                      <a:gd name="T8" fmla="*/ 0 w 1583"/>
                      <a:gd name="T9" fmla="*/ 309 h 729"/>
                    </a:gdLst>
                    <a:ahLst/>
                    <a:cxnLst>
                      <a:cxn ang="0">
                        <a:pos x="T0" y="T1"/>
                      </a:cxn>
                      <a:cxn ang="0">
                        <a:pos x="T2" y="T3"/>
                      </a:cxn>
                      <a:cxn ang="0">
                        <a:pos x="T4" y="T5"/>
                      </a:cxn>
                      <a:cxn ang="0">
                        <a:pos x="T6" y="T7"/>
                      </a:cxn>
                      <a:cxn ang="0">
                        <a:pos x="T8" y="T9"/>
                      </a:cxn>
                    </a:cxnLst>
                    <a:rect l="0" t="0" r="r" b="b"/>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prstDash val="solid"/>
                    <a:round/>
                    <a:headEnd/>
                    <a:tailEnd/>
                  </a:ln>
                </p:spPr>
                <p:txBody>
                  <a:bodyPr/>
                  <a:lstStyle/>
                  <a:p>
                    <a:endParaRPr lang="zh-CN" altLang="en-US" sz="1050">
                      <a:latin typeface="+mj-ea"/>
                      <a:ea typeface="+mj-ea"/>
                    </a:endParaRPr>
                  </a:p>
                </p:txBody>
              </p:sp>
              <p:sp>
                <p:nvSpPr>
                  <p:cNvPr id="206" name="Freeform 221"/>
                  <p:cNvSpPr>
                    <a:spLocks/>
                  </p:cNvSpPr>
                  <p:nvPr/>
                </p:nvSpPr>
                <p:spPr bwMode="auto">
                  <a:xfrm>
                    <a:off x="5170" y="1899"/>
                    <a:ext cx="133" cy="86"/>
                  </a:xfrm>
                  <a:custGeom>
                    <a:avLst/>
                    <a:gdLst>
                      <a:gd name="T0" fmla="*/ 28 w 792"/>
                      <a:gd name="T1" fmla="*/ 0 h 516"/>
                      <a:gd name="T2" fmla="*/ 792 w 792"/>
                      <a:gd name="T3" fmla="*/ 426 h 516"/>
                      <a:gd name="T4" fmla="*/ 770 w 792"/>
                      <a:gd name="T5" fmla="*/ 516 h 516"/>
                      <a:gd name="T6" fmla="*/ 0 w 792"/>
                      <a:gd name="T7" fmla="*/ 82 h 516"/>
                      <a:gd name="T8" fmla="*/ 28 w 792"/>
                      <a:gd name="T9" fmla="*/ 0 h 516"/>
                    </a:gdLst>
                    <a:ahLst/>
                    <a:cxnLst>
                      <a:cxn ang="0">
                        <a:pos x="T0" y="T1"/>
                      </a:cxn>
                      <a:cxn ang="0">
                        <a:pos x="T2" y="T3"/>
                      </a:cxn>
                      <a:cxn ang="0">
                        <a:pos x="T4" y="T5"/>
                      </a:cxn>
                      <a:cxn ang="0">
                        <a:pos x="T6" y="T7"/>
                      </a:cxn>
                      <a:cxn ang="0">
                        <a:pos x="T8" y="T9"/>
                      </a:cxn>
                    </a:cxnLst>
                    <a:rect l="0" t="0" r="r" b="b"/>
                    <a:pathLst>
                      <a:path w="792" h="516">
                        <a:moveTo>
                          <a:pt x="28" y="0"/>
                        </a:moveTo>
                        <a:lnTo>
                          <a:pt x="792" y="426"/>
                        </a:lnTo>
                        <a:lnTo>
                          <a:pt x="770" y="516"/>
                        </a:lnTo>
                        <a:lnTo>
                          <a:pt x="0" y="82"/>
                        </a:lnTo>
                        <a:lnTo>
                          <a:pt x="28" y="0"/>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sp>
                <p:nvSpPr>
                  <p:cNvPr id="207" name="Freeform 222"/>
                  <p:cNvSpPr>
                    <a:spLocks/>
                  </p:cNvSpPr>
                  <p:nvPr/>
                </p:nvSpPr>
                <p:spPr bwMode="auto">
                  <a:xfrm>
                    <a:off x="5299" y="1901"/>
                    <a:ext cx="141" cy="85"/>
                  </a:xfrm>
                  <a:custGeom>
                    <a:avLst/>
                    <a:gdLst>
                      <a:gd name="T0" fmla="*/ 0 w 846"/>
                      <a:gd name="T1" fmla="*/ 507 h 507"/>
                      <a:gd name="T2" fmla="*/ 25 w 846"/>
                      <a:gd name="T3" fmla="*/ 411 h 507"/>
                      <a:gd name="T4" fmla="*/ 846 w 846"/>
                      <a:gd name="T5" fmla="*/ 0 h 507"/>
                      <a:gd name="T6" fmla="*/ 817 w 846"/>
                      <a:gd name="T7" fmla="*/ 76 h 507"/>
                      <a:gd name="T8" fmla="*/ 0 w 846"/>
                      <a:gd name="T9" fmla="*/ 507 h 507"/>
                    </a:gdLst>
                    <a:ahLst/>
                    <a:cxnLst>
                      <a:cxn ang="0">
                        <a:pos x="T0" y="T1"/>
                      </a:cxn>
                      <a:cxn ang="0">
                        <a:pos x="T2" y="T3"/>
                      </a:cxn>
                      <a:cxn ang="0">
                        <a:pos x="T4" y="T5"/>
                      </a:cxn>
                      <a:cxn ang="0">
                        <a:pos x="T6" y="T7"/>
                      </a:cxn>
                      <a:cxn ang="0">
                        <a:pos x="T8" y="T9"/>
                      </a:cxn>
                    </a:cxnLst>
                    <a:rect l="0" t="0" r="r" b="b"/>
                    <a:pathLst>
                      <a:path w="846" h="507">
                        <a:moveTo>
                          <a:pt x="0" y="507"/>
                        </a:moveTo>
                        <a:lnTo>
                          <a:pt x="25" y="411"/>
                        </a:lnTo>
                        <a:lnTo>
                          <a:pt x="846" y="0"/>
                        </a:lnTo>
                        <a:lnTo>
                          <a:pt x="817" y="76"/>
                        </a:lnTo>
                        <a:lnTo>
                          <a:pt x="0" y="507"/>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sp>
                <p:nvSpPr>
                  <p:cNvPr id="208" name="Freeform 223"/>
                  <p:cNvSpPr>
                    <a:spLocks/>
                  </p:cNvSpPr>
                  <p:nvPr/>
                </p:nvSpPr>
                <p:spPr bwMode="auto">
                  <a:xfrm>
                    <a:off x="5227" y="1905"/>
                    <a:ext cx="106" cy="54"/>
                  </a:xfrm>
                  <a:custGeom>
                    <a:avLst/>
                    <a:gdLst>
                      <a:gd name="T0" fmla="*/ 0 w 637"/>
                      <a:gd name="T1" fmla="*/ 83 h 321"/>
                      <a:gd name="T2" fmla="*/ 220 w 637"/>
                      <a:gd name="T3" fmla="*/ 0 h 321"/>
                      <a:gd name="T4" fmla="*/ 637 w 637"/>
                      <a:gd name="T5" fmla="*/ 224 h 321"/>
                      <a:gd name="T6" fmla="*/ 425 w 637"/>
                      <a:gd name="T7" fmla="*/ 321 h 321"/>
                      <a:gd name="T8" fmla="*/ 0 w 637"/>
                      <a:gd name="T9" fmla="*/ 83 h 321"/>
                    </a:gdLst>
                    <a:ahLst/>
                    <a:cxnLst>
                      <a:cxn ang="0">
                        <a:pos x="T0" y="T1"/>
                      </a:cxn>
                      <a:cxn ang="0">
                        <a:pos x="T2" y="T3"/>
                      </a:cxn>
                      <a:cxn ang="0">
                        <a:pos x="T4" y="T5"/>
                      </a:cxn>
                      <a:cxn ang="0">
                        <a:pos x="T6" y="T7"/>
                      </a:cxn>
                      <a:cxn ang="0">
                        <a:pos x="T8" y="T9"/>
                      </a:cxn>
                    </a:cxnLst>
                    <a:rect l="0" t="0" r="r" b="b"/>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09" name="Freeform 224"/>
                  <p:cNvSpPr>
                    <a:spLocks/>
                  </p:cNvSpPr>
                  <p:nvPr/>
                </p:nvSpPr>
                <p:spPr bwMode="auto">
                  <a:xfrm>
                    <a:off x="5270" y="1868"/>
                    <a:ext cx="156" cy="72"/>
                  </a:xfrm>
                  <a:custGeom>
                    <a:avLst/>
                    <a:gdLst>
                      <a:gd name="T0" fmla="*/ 0 w 938"/>
                      <a:gd name="T1" fmla="*/ 210 h 434"/>
                      <a:gd name="T2" fmla="*/ 410 w 938"/>
                      <a:gd name="T3" fmla="*/ 434 h 434"/>
                      <a:gd name="T4" fmla="*/ 938 w 938"/>
                      <a:gd name="T5" fmla="*/ 186 h 434"/>
                      <a:gd name="T6" fmla="*/ 554 w 938"/>
                      <a:gd name="T7" fmla="*/ 0 h 434"/>
                      <a:gd name="T8" fmla="*/ 0 w 938"/>
                      <a:gd name="T9" fmla="*/ 210 h 434"/>
                    </a:gdLst>
                    <a:ahLst/>
                    <a:cxnLst>
                      <a:cxn ang="0">
                        <a:pos x="T0" y="T1"/>
                      </a:cxn>
                      <a:cxn ang="0">
                        <a:pos x="T2" y="T3"/>
                      </a:cxn>
                      <a:cxn ang="0">
                        <a:pos x="T4" y="T5"/>
                      </a:cxn>
                      <a:cxn ang="0">
                        <a:pos x="T6" y="T7"/>
                      </a:cxn>
                      <a:cxn ang="0">
                        <a:pos x="T8" y="T9"/>
                      </a:cxn>
                    </a:cxnLst>
                    <a:rect l="0" t="0" r="r" b="b"/>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10" name="Freeform 225"/>
                  <p:cNvSpPr>
                    <a:spLocks/>
                  </p:cNvSpPr>
                  <p:nvPr/>
                </p:nvSpPr>
                <p:spPr bwMode="auto">
                  <a:xfrm>
                    <a:off x="5188" y="1852"/>
                    <a:ext cx="172" cy="66"/>
                  </a:xfrm>
                  <a:custGeom>
                    <a:avLst/>
                    <a:gdLst>
                      <a:gd name="T0" fmla="*/ 216 w 1034"/>
                      <a:gd name="T1" fmla="*/ 395 h 395"/>
                      <a:gd name="T2" fmla="*/ 0 w 1034"/>
                      <a:gd name="T3" fmla="*/ 285 h 395"/>
                      <a:gd name="T4" fmla="*/ 867 w 1034"/>
                      <a:gd name="T5" fmla="*/ 0 h 395"/>
                      <a:gd name="T6" fmla="*/ 1034 w 1034"/>
                      <a:gd name="T7" fmla="*/ 82 h 395"/>
                      <a:gd name="T8" fmla="*/ 216 w 1034"/>
                      <a:gd name="T9" fmla="*/ 395 h 395"/>
                    </a:gdLst>
                    <a:ahLst/>
                    <a:cxnLst>
                      <a:cxn ang="0">
                        <a:pos x="T0" y="T1"/>
                      </a:cxn>
                      <a:cxn ang="0">
                        <a:pos x="T2" y="T3"/>
                      </a:cxn>
                      <a:cxn ang="0">
                        <a:pos x="T4" y="T5"/>
                      </a:cxn>
                      <a:cxn ang="0">
                        <a:pos x="T6" y="T7"/>
                      </a:cxn>
                      <a:cxn ang="0">
                        <a:pos x="T8" y="T9"/>
                      </a:cxn>
                    </a:cxnLst>
                    <a:rect l="0" t="0" r="r" b="b"/>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11" name="Line 226"/>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2" name="Line 227"/>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3" name="Line 228"/>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4" name="Line 229"/>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5" name="Line 230"/>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6" name="Line 231"/>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7" name="Line 232"/>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8" name="Line 233"/>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9" name="Line 234"/>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0" name="Line 235"/>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1" name="Line 236"/>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2" name="Line 237"/>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3" name="Line 238"/>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4" name="Line 239"/>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5" name="Line 240"/>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6" name="Line 241"/>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7" name="Line 242"/>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8" name="Line 243"/>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9" name="Line 244"/>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0" name="Line 245"/>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1" name="Line 246"/>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grpSp>
          <p:nvGrpSpPr>
            <p:cNvPr id="252" name="Group 247"/>
            <p:cNvGrpSpPr>
              <a:grpSpLocks/>
            </p:cNvGrpSpPr>
            <p:nvPr/>
          </p:nvGrpSpPr>
          <p:grpSpPr bwMode="auto">
            <a:xfrm>
              <a:off x="8391525" y="4983163"/>
              <a:ext cx="552450" cy="246062"/>
              <a:chOff x="5266" y="2029"/>
              <a:chExt cx="348" cy="155"/>
            </a:xfrm>
          </p:grpSpPr>
          <p:sp>
            <p:nvSpPr>
              <p:cNvPr id="253" name="Freeform 248"/>
              <p:cNvSpPr>
                <a:spLocks/>
              </p:cNvSpPr>
              <p:nvPr/>
            </p:nvSpPr>
            <p:spPr bwMode="auto">
              <a:xfrm>
                <a:off x="5266" y="2029"/>
                <a:ext cx="348" cy="155"/>
              </a:xfrm>
              <a:custGeom>
                <a:avLst/>
                <a:gdLst>
                  <a:gd name="T0" fmla="*/ 182 w 2091"/>
                  <a:gd name="T1" fmla="*/ 927 h 931"/>
                  <a:gd name="T2" fmla="*/ 5 w 2091"/>
                  <a:gd name="T3" fmla="*/ 905 h 931"/>
                  <a:gd name="T4" fmla="*/ 0 w 2091"/>
                  <a:gd name="T5" fmla="*/ 695 h 931"/>
                  <a:gd name="T6" fmla="*/ 9 w 2091"/>
                  <a:gd name="T7" fmla="*/ 537 h 931"/>
                  <a:gd name="T8" fmla="*/ 100 w 2091"/>
                  <a:gd name="T9" fmla="*/ 442 h 931"/>
                  <a:gd name="T10" fmla="*/ 210 w 2091"/>
                  <a:gd name="T11" fmla="*/ 387 h 931"/>
                  <a:gd name="T12" fmla="*/ 460 w 2091"/>
                  <a:gd name="T13" fmla="*/ 296 h 931"/>
                  <a:gd name="T14" fmla="*/ 828 w 2091"/>
                  <a:gd name="T15" fmla="*/ 207 h 931"/>
                  <a:gd name="T16" fmla="*/ 900 w 2091"/>
                  <a:gd name="T17" fmla="*/ 201 h 931"/>
                  <a:gd name="T18" fmla="*/ 948 w 2091"/>
                  <a:gd name="T19" fmla="*/ 207 h 931"/>
                  <a:gd name="T20" fmla="*/ 960 w 2091"/>
                  <a:gd name="T21" fmla="*/ 188 h 931"/>
                  <a:gd name="T22" fmla="*/ 980 w 2091"/>
                  <a:gd name="T23" fmla="*/ 169 h 931"/>
                  <a:gd name="T24" fmla="*/ 1003 w 2091"/>
                  <a:gd name="T25" fmla="*/ 173 h 931"/>
                  <a:gd name="T26" fmla="*/ 1035 w 2091"/>
                  <a:gd name="T27" fmla="*/ 176 h 931"/>
                  <a:gd name="T28" fmla="*/ 1049 w 2091"/>
                  <a:gd name="T29" fmla="*/ 138 h 931"/>
                  <a:gd name="T30" fmla="*/ 1077 w 2091"/>
                  <a:gd name="T31" fmla="*/ 118 h 931"/>
                  <a:gd name="T32" fmla="*/ 1106 w 2091"/>
                  <a:gd name="T33" fmla="*/ 112 h 931"/>
                  <a:gd name="T34" fmla="*/ 1144 w 2091"/>
                  <a:gd name="T35" fmla="*/ 112 h 931"/>
                  <a:gd name="T36" fmla="*/ 1138 w 2091"/>
                  <a:gd name="T37" fmla="*/ 82 h 931"/>
                  <a:gd name="T38" fmla="*/ 1182 w 2091"/>
                  <a:gd name="T39" fmla="*/ 0 h 931"/>
                  <a:gd name="T40" fmla="*/ 2040 w 2091"/>
                  <a:gd name="T41" fmla="*/ 22 h 931"/>
                  <a:gd name="T42" fmla="*/ 2037 w 2091"/>
                  <a:gd name="T43" fmla="*/ 110 h 931"/>
                  <a:gd name="T44" fmla="*/ 2053 w 2091"/>
                  <a:gd name="T45" fmla="*/ 188 h 931"/>
                  <a:gd name="T46" fmla="*/ 2065 w 2091"/>
                  <a:gd name="T47" fmla="*/ 244 h 931"/>
                  <a:gd name="T48" fmla="*/ 2080 w 2091"/>
                  <a:gd name="T49" fmla="*/ 314 h 931"/>
                  <a:gd name="T50" fmla="*/ 2091 w 2091"/>
                  <a:gd name="T51" fmla="*/ 427 h 931"/>
                  <a:gd name="T52" fmla="*/ 2077 w 2091"/>
                  <a:gd name="T53" fmla="*/ 494 h 931"/>
                  <a:gd name="T54" fmla="*/ 2053 w 2091"/>
                  <a:gd name="T55" fmla="*/ 557 h 931"/>
                  <a:gd name="T56" fmla="*/ 2023 w 2091"/>
                  <a:gd name="T57" fmla="*/ 610 h 931"/>
                  <a:gd name="T58" fmla="*/ 1983 w 2091"/>
                  <a:gd name="T59" fmla="*/ 629 h 931"/>
                  <a:gd name="T60" fmla="*/ 1921 w 2091"/>
                  <a:gd name="T61" fmla="*/ 648 h 931"/>
                  <a:gd name="T62" fmla="*/ 1838 w 2091"/>
                  <a:gd name="T63" fmla="*/ 673 h 931"/>
                  <a:gd name="T64" fmla="*/ 1801 w 2091"/>
                  <a:gd name="T65" fmla="*/ 717 h 931"/>
                  <a:gd name="T66" fmla="*/ 1757 w 2091"/>
                  <a:gd name="T67" fmla="*/ 754 h 931"/>
                  <a:gd name="T68" fmla="*/ 1686 w 2091"/>
                  <a:gd name="T69" fmla="*/ 786 h 931"/>
                  <a:gd name="T70" fmla="*/ 1605 w 2091"/>
                  <a:gd name="T71" fmla="*/ 812 h 931"/>
                  <a:gd name="T72" fmla="*/ 1475 w 2091"/>
                  <a:gd name="T73" fmla="*/ 827 h 931"/>
                  <a:gd name="T74" fmla="*/ 1364 w 2091"/>
                  <a:gd name="T75" fmla="*/ 827 h 931"/>
                  <a:gd name="T76" fmla="*/ 1279 w 2091"/>
                  <a:gd name="T77" fmla="*/ 818 h 931"/>
                  <a:gd name="T78" fmla="*/ 1202 w 2091"/>
                  <a:gd name="T79" fmla="*/ 812 h 931"/>
                  <a:gd name="T80" fmla="*/ 1144 w 2091"/>
                  <a:gd name="T81" fmla="*/ 843 h 931"/>
                  <a:gd name="T82" fmla="*/ 1031 w 2091"/>
                  <a:gd name="T83" fmla="*/ 837 h 931"/>
                  <a:gd name="T84" fmla="*/ 582 w 2091"/>
                  <a:gd name="T85" fmla="*/ 901 h 931"/>
                  <a:gd name="T86" fmla="*/ 386 w 2091"/>
                  <a:gd name="T87" fmla="*/ 931 h 931"/>
                  <a:gd name="T88" fmla="*/ 182 w 2091"/>
                  <a:gd name="T89" fmla="*/ 92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sp>
            <p:nvSpPr>
              <p:cNvPr id="254" name="Freeform 249"/>
              <p:cNvSpPr>
                <a:spLocks/>
              </p:cNvSpPr>
              <p:nvPr/>
            </p:nvSpPr>
            <p:spPr bwMode="auto">
              <a:xfrm>
                <a:off x="5268" y="2043"/>
                <a:ext cx="342" cy="138"/>
              </a:xfrm>
              <a:custGeom>
                <a:avLst/>
                <a:gdLst>
                  <a:gd name="T0" fmla="*/ 1986 w 2049"/>
                  <a:gd name="T1" fmla="*/ 90 h 829"/>
                  <a:gd name="T2" fmla="*/ 2037 w 2049"/>
                  <a:gd name="T3" fmla="*/ 199 h 829"/>
                  <a:gd name="T4" fmla="*/ 1995 w 2049"/>
                  <a:gd name="T5" fmla="*/ 512 h 829"/>
                  <a:gd name="T6" fmla="*/ 1882 w 2049"/>
                  <a:gd name="T7" fmla="*/ 512 h 829"/>
                  <a:gd name="T8" fmla="*/ 1754 w 2049"/>
                  <a:gd name="T9" fmla="*/ 624 h 829"/>
                  <a:gd name="T10" fmla="*/ 1460 w 2049"/>
                  <a:gd name="T11" fmla="*/ 701 h 829"/>
                  <a:gd name="T12" fmla="*/ 1181 w 2049"/>
                  <a:gd name="T13" fmla="*/ 701 h 829"/>
                  <a:gd name="T14" fmla="*/ 1287 w 2049"/>
                  <a:gd name="T15" fmla="*/ 589 h 829"/>
                  <a:gd name="T16" fmla="*/ 1155 w 2049"/>
                  <a:gd name="T17" fmla="*/ 697 h 829"/>
                  <a:gd name="T18" fmla="*/ 1017 w 2049"/>
                  <a:gd name="T19" fmla="*/ 724 h 829"/>
                  <a:gd name="T20" fmla="*/ 1109 w 2049"/>
                  <a:gd name="T21" fmla="*/ 652 h 829"/>
                  <a:gd name="T22" fmla="*/ 963 w 2049"/>
                  <a:gd name="T23" fmla="*/ 733 h 829"/>
                  <a:gd name="T24" fmla="*/ 491 w 2049"/>
                  <a:gd name="T25" fmla="*/ 797 h 829"/>
                  <a:gd name="T26" fmla="*/ 495 w 2049"/>
                  <a:gd name="T27" fmla="*/ 742 h 829"/>
                  <a:gd name="T28" fmla="*/ 486 w 2049"/>
                  <a:gd name="T29" fmla="*/ 720 h 829"/>
                  <a:gd name="T30" fmla="*/ 319 w 2049"/>
                  <a:gd name="T31" fmla="*/ 815 h 829"/>
                  <a:gd name="T32" fmla="*/ 473 w 2049"/>
                  <a:gd name="T33" fmla="*/ 669 h 829"/>
                  <a:gd name="T34" fmla="*/ 300 w 2049"/>
                  <a:gd name="T35" fmla="*/ 765 h 829"/>
                  <a:gd name="T36" fmla="*/ 214 w 2049"/>
                  <a:gd name="T37" fmla="*/ 742 h 829"/>
                  <a:gd name="T38" fmla="*/ 182 w 2049"/>
                  <a:gd name="T39" fmla="*/ 746 h 829"/>
                  <a:gd name="T40" fmla="*/ 59 w 2049"/>
                  <a:gd name="T41" fmla="*/ 793 h 829"/>
                  <a:gd name="T42" fmla="*/ 0 w 2049"/>
                  <a:gd name="T43" fmla="*/ 674 h 829"/>
                  <a:gd name="T44" fmla="*/ 40 w 2049"/>
                  <a:gd name="T45" fmla="*/ 435 h 829"/>
                  <a:gd name="T46" fmla="*/ 296 w 2049"/>
                  <a:gd name="T47" fmla="*/ 298 h 829"/>
                  <a:gd name="T48" fmla="*/ 795 w 2049"/>
                  <a:gd name="T49" fmla="*/ 145 h 829"/>
                  <a:gd name="T50" fmla="*/ 968 w 2049"/>
                  <a:gd name="T51" fmla="*/ 207 h 829"/>
                  <a:gd name="T52" fmla="*/ 1040 w 2049"/>
                  <a:gd name="T53" fmla="*/ 217 h 829"/>
                  <a:gd name="T54" fmla="*/ 953 w 2049"/>
                  <a:gd name="T55" fmla="*/ 131 h 829"/>
                  <a:gd name="T56" fmla="*/ 1008 w 2049"/>
                  <a:gd name="T57" fmla="*/ 108 h 829"/>
                  <a:gd name="T58" fmla="*/ 1063 w 2049"/>
                  <a:gd name="T59" fmla="*/ 163 h 829"/>
                  <a:gd name="T60" fmla="*/ 1068 w 2049"/>
                  <a:gd name="T61" fmla="*/ 135 h 829"/>
                  <a:gd name="T62" fmla="*/ 1059 w 2049"/>
                  <a:gd name="T63" fmla="*/ 67 h 829"/>
                  <a:gd name="T64" fmla="*/ 1186 w 2049"/>
                  <a:gd name="T65" fmla="*/ 113 h 829"/>
                  <a:gd name="T66" fmla="*/ 1173 w 2049"/>
                  <a:gd name="T67" fmla="*/ 63 h 829"/>
                  <a:gd name="T68" fmla="*/ 1145 w 2049"/>
                  <a:gd name="T69" fmla="*/ 0 h 829"/>
                  <a:gd name="T70" fmla="*/ 1277 w 2049"/>
                  <a:gd name="T71" fmla="*/ 54 h 829"/>
                  <a:gd name="T72" fmla="*/ 1514 w 2049"/>
                  <a:gd name="T73" fmla="*/ 104 h 829"/>
                  <a:gd name="T74" fmla="*/ 1567 w 2049"/>
                  <a:gd name="T75" fmla="*/ 35 h 829"/>
                  <a:gd name="T76" fmla="*/ 1626 w 2049"/>
                  <a:gd name="T77" fmla="*/ 113 h 829"/>
                  <a:gd name="T78" fmla="*/ 1745 w 2049"/>
                  <a:gd name="T79" fmla="*/ 63 h 829"/>
                  <a:gd name="T80" fmla="*/ 1795 w 2049"/>
                  <a:gd name="T81" fmla="*/ 131 h 829"/>
                  <a:gd name="T82" fmla="*/ 1946 w 2049"/>
                  <a:gd name="T83" fmla="*/ 108 h 829"/>
                  <a:gd name="T84" fmla="*/ 1982 w 2049"/>
                  <a:gd name="T85" fmla="*/ 3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5" name="Freeform 250"/>
              <p:cNvSpPr>
                <a:spLocks/>
              </p:cNvSpPr>
              <p:nvPr/>
            </p:nvSpPr>
            <p:spPr bwMode="auto">
              <a:xfrm>
                <a:off x="5515" y="2093"/>
                <a:ext cx="47" cy="8"/>
              </a:xfrm>
              <a:custGeom>
                <a:avLst/>
                <a:gdLst>
                  <a:gd name="T0" fmla="*/ 280 w 280"/>
                  <a:gd name="T1" fmla="*/ 0 h 48"/>
                  <a:gd name="T2" fmla="*/ 149 w 280"/>
                  <a:gd name="T3" fmla="*/ 48 h 48"/>
                  <a:gd name="T4" fmla="*/ 0 w 280"/>
                  <a:gd name="T5" fmla="*/ 35 h 48"/>
                  <a:gd name="T6" fmla="*/ 280 w 280"/>
                  <a:gd name="T7" fmla="*/ 0 h 48"/>
                </a:gdLst>
                <a:ahLst/>
                <a:cxnLst>
                  <a:cxn ang="0">
                    <a:pos x="T0" y="T1"/>
                  </a:cxn>
                  <a:cxn ang="0">
                    <a:pos x="T2" y="T3"/>
                  </a:cxn>
                  <a:cxn ang="0">
                    <a:pos x="T4" y="T5"/>
                  </a:cxn>
                  <a:cxn ang="0">
                    <a:pos x="T6" y="T7"/>
                  </a:cxn>
                </a:cxnLst>
                <a:rect l="0" t="0" r="r" b="b"/>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6" name="Freeform 251"/>
              <p:cNvSpPr>
                <a:spLocks/>
              </p:cNvSpPr>
              <p:nvPr/>
            </p:nvSpPr>
            <p:spPr bwMode="auto">
              <a:xfrm>
                <a:off x="5580" y="2080"/>
                <a:ext cx="28" cy="10"/>
              </a:xfrm>
              <a:custGeom>
                <a:avLst/>
                <a:gdLst>
                  <a:gd name="T0" fmla="*/ 170 w 170"/>
                  <a:gd name="T1" fmla="*/ 0 h 57"/>
                  <a:gd name="T2" fmla="*/ 125 w 170"/>
                  <a:gd name="T3" fmla="*/ 35 h 57"/>
                  <a:gd name="T4" fmla="*/ 0 w 170"/>
                  <a:gd name="T5" fmla="*/ 53 h 57"/>
                  <a:gd name="T6" fmla="*/ 130 w 170"/>
                  <a:gd name="T7" fmla="*/ 57 h 57"/>
                  <a:gd name="T8" fmla="*/ 170 w 170"/>
                  <a:gd name="T9" fmla="*/ 0 h 57"/>
                </a:gdLst>
                <a:ahLst/>
                <a:cxnLst>
                  <a:cxn ang="0">
                    <a:pos x="T0" y="T1"/>
                  </a:cxn>
                  <a:cxn ang="0">
                    <a:pos x="T2" y="T3"/>
                  </a:cxn>
                  <a:cxn ang="0">
                    <a:pos x="T4" y="T5"/>
                  </a:cxn>
                  <a:cxn ang="0">
                    <a:pos x="T6" y="T7"/>
                  </a:cxn>
                  <a:cxn ang="0">
                    <a:pos x="T8" y="T9"/>
                  </a:cxn>
                </a:cxnLst>
                <a:rect l="0" t="0" r="r" b="b"/>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7" name="Freeform 252"/>
              <p:cNvSpPr>
                <a:spLocks/>
              </p:cNvSpPr>
              <p:nvPr/>
            </p:nvSpPr>
            <p:spPr bwMode="auto">
              <a:xfrm>
                <a:off x="5445" y="2073"/>
                <a:ext cx="44" cy="24"/>
              </a:xfrm>
              <a:custGeom>
                <a:avLst/>
                <a:gdLst>
                  <a:gd name="T0" fmla="*/ 263 w 263"/>
                  <a:gd name="T1" fmla="*/ 0 h 143"/>
                  <a:gd name="T2" fmla="*/ 145 w 263"/>
                  <a:gd name="T3" fmla="*/ 13 h 143"/>
                  <a:gd name="T4" fmla="*/ 122 w 263"/>
                  <a:gd name="T5" fmla="*/ 31 h 143"/>
                  <a:gd name="T6" fmla="*/ 122 w 263"/>
                  <a:gd name="T7" fmla="*/ 76 h 143"/>
                  <a:gd name="T8" fmla="*/ 113 w 263"/>
                  <a:gd name="T9" fmla="*/ 124 h 143"/>
                  <a:gd name="T10" fmla="*/ 0 w 263"/>
                  <a:gd name="T11" fmla="*/ 143 h 143"/>
                  <a:gd name="T12" fmla="*/ 136 w 263"/>
                  <a:gd name="T13" fmla="*/ 138 h 143"/>
                  <a:gd name="T14" fmla="*/ 159 w 263"/>
                  <a:gd name="T15" fmla="*/ 48 h 143"/>
                  <a:gd name="T16" fmla="*/ 263 w 263"/>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8" name="Freeform 253"/>
              <p:cNvSpPr>
                <a:spLocks/>
              </p:cNvSpPr>
              <p:nvPr/>
            </p:nvSpPr>
            <p:spPr bwMode="auto">
              <a:xfrm>
                <a:off x="5303" y="2127"/>
                <a:ext cx="142" cy="35"/>
              </a:xfrm>
              <a:custGeom>
                <a:avLst/>
                <a:gdLst>
                  <a:gd name="T0" fmla="*/ 853 w 853"/>
                  <a:gd name="T1" fmla="*/ 0 h 212"/>
                  <a:gd name="T2" fmla="*/ 636 w 853"/>
                  <a:gd name="T3" fmla="*/ 10 h 212"/>
                  <a:gd name="T4" fmla="*/ 413 w 853"/>
                  <a:gd name="T5" fmla="*/ 63 h 212"/>
                  <a:gd name="T6" fmla="*/ 249 w 853"/>
                  <a:gd name="T7" fmla="*/ 71 h 212"/>
                  <a:gd name="T8" fmla="*/ 114 w 853"/>
                  <a:gd name="T9" fmla="*/ 99 h 212"/>
                  <a:gd name="T10" fmla="*/ 64 w 853"/>
                  <a:gd name="T11" fmla="*/ 170 h 212"/>
                  <a:gd name="T12" fmla="*/ 0 w 853"/>
                  <a:gd name="T13" fmla="*/ 212 h 212"/>
                  <a:gd name="T14" fmla="*/ 64 w 853"/>
                  <a:gd name="T15" fmla="*/ 198 h 212"/>
                  <a:gd name="T16" fmla="*/ 123 w 853"/>
                  <a:gd name="T17" fmla="*/ 117 h 212"/>
                  <a:gd name="T18" fmla="*/ 304 w 853"/>
                  <a:gd name="T19" fmla="*/ 81 h 212"/>
                  <a:gd name="T20" fmla="*/ 413 w 853"/>
                  <a:gd name="T21" fmla="*/ 81 h 212"/>
                  <a:gd name="T22" fmla="*/ 500 w 853"/>
                  <a:gd name="T23" fmla="*/ 63 h 212"/>
                  <a:gd name="T24" fmla="*/ 649 w 853"/>
                  <a:gd name="T25" fmla="*/ 23 h 212"/>
                  <a:gd name="T26" fmla="*/ 853 w 853"/>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259" name="Group 254"/>
            <p:cNvGrpSpPr>
              <a:grpSpLocks/>
            </p:cNvGrpSpPr>
            <p:nvPr/>
          </p:nvGrpSpPr>
          <p:grpSpPr bwMode="auto">
            <a:xfrm>
              <a:off x="8485188" y="4714875"/>
              <a:ext cx="228600" cy="125413"/>
              <a:chOff x="5325" y="1860"/>
              <a:chExt cx="144" cy="79"/>
            </a:xfrm>
          </p:grpSpPr>
          <p:grpSp>
            <p:nvGrpSpPr>
              <p:cNvPr id="260" name="Group 255"/>
              <p:cNvGrpSpPr>
                <a:grpSpLocks/>
              </p:cNvGrpSpPr>
              <p:nvPr/>
            </p:nvGrpSpPr>
            <p:grpSpPr bwMode="auto">
              <a:xfrm>
                <a:off x="5325" y="1860"/>
                <a:ext cx="125" cy="63"/>
                <a:chOff x="5325" y="1860"/>
                <a:chExt cx="125" cy="63"/>
              </a:xfrm>
            </p:grpSpPr>
            <p:sp>
              <p:nvSpPr>
                <p:cNvPr id="264" name="Freeform 256"/>
                <p:cNvSpPr>
                  <a:spLocks/>
                </p:cNvSpPr>
                <p:nvPr/>
              </p:nvSpPr>
              <p:spPr bwMode="auto">
                <a:xfrm>
                  <a:off x="5325" y="1860"/>
                  <a:ext cx="125" cy="63"/>
                </a:xfrm>
                <a:custGeom>
                  <a:avLst/>
                  <a:gdLst>
                    <a:gd name="T0" fmla="*/ 679 w 751"/>
                    <a:gd name="T1" fmla="*/ 379 h 379"/>
                    <a:gd name="T2" fmla="*/ 639 w 751"/>
                    <a:gd name="T3" fmla="*/ 370 h 379"/>
                    <a:gd name="T4" fmla="*/ 600 w 751"/>
                    <a:gd name="T5" fmla="*/ 352 h 379"/>
                    <a:gd name="T6" fmla="*/ 564 w 751"/>
                    <a:gd name="T7" fmla="*/ 344 h 379"/>
                    <a:gd name="T8" fmla="*/ 502 w 751"/>
                    <a:gd name="T9" fmla="*/ 353 h 379"/>
                    <a:gd name="T10" fmla="*/ 457 w 751"/>
                    <a:gd name="T11" fmla="*/ 352 h 379"/>
                    <a:gd name="T12" fmla="*/ 425 w 751"/>
                    <a:gd name="T13" fmla="*/ 341 h 379"/>
                    <a:gd name="T14" fmla="*/ 399 w 751"/>
                    <a:gd name="T15" fmla="*/ 332 h 379"/>
                    <a:gd name="T16" fmla="*/ 373 w 751"/>
                    <a:gd name="T17" fmla="*/ 320 h 379"/>
                    <a:gd name="T18" fmla="*/ 346 w 751"/>
                    <a:gd name="T19" fmla="*/ 295 h 379"/>
                    <a:gd name="T20" fmla="*/ 324 w 751"/>
                    <a:gd name="T21" fmla="*/ 273 h 379"/>
                    <a:gd name="T22" fmla="*/ 288 w 751"/>
                    <a:gd name="T23" fmla="*/ 246 h 379"/>
                    <a:gd name="T24" fmla="*/ 238 w 751"/>
                    <a:gd name="T25" fmla="*/ 254 h 379"/>
                    <a:gd name="T26" fmla="*/ 208 w 751"/>
                    <a:gd name="T27" fmla="*/ 256 h 379"/>
                    <a:gd name="T28" fmla="*/ 190 w 751"/>
                    <a:gd name="T29" fmla="*/ 251 h 379"/>
                    <a:gd name="T30" fmla="*/ 182 w 751"/>
                    <a:gd name="T31" fmla="*/ 243 h 379"/>
                    <a:gd name="T32" fmla="*/ 176 w 751"/>
                    <a:gd name="T33" fmla="*/ 228 h 379"/>
                    <a:gd name="T34" fmla="*/ 180 w 751"/>
                    <a:gd name="T35" fmla="*/ 215 h 379"/>
                    <a:gd name="T36" fmla="*/ 190 w 751"/>
                    <a:gd name="T37" fmla="*/ 200 h 379"/>
                    <a:gd name="T38" fmla="*/ 208 w 751"/>
                    <a:gd name="T39" fmla="*/ 193 h 379"/>
                    <a:gd name="T40" fmla="*/ 248 w 751"/>
                    <a:gd name="T41" fmla="*/ 188 h 379"/>
                    <a:gd name="T42" fmla="*/ 296 w 751"/>
                    <a:gd name="T43" fmla="*/ 171 h 379"/>
                    <a:gd name="T44" fmla="*/ 256 w 751"/>
                    <a:gd name="T45" fmla="*/ 140 h 379"/>
                    <a:gd name="T46" fmla="*/ 209 w 751"/>
                    <a:gd name="T47" fmla="*/ 121 h 379"/>
                    <a:gd name="T48" fmla="*/ 168 w 751"/>
                    <a:gd name="T49" fmla="*/ 124 h 379"/>
                    <a:gd name="T50" fmla="*/ 121 w 751"/>
                    <a:gd name="T51" fmla="*/ 121 h 379"/>
                    <a:gd name="T52" fmla="*/ 93 w 751"/>
                    <a:gd name="T53" fmla="*/ 131 h 379"/>
                    <a:gd name="T54" fmla="*/ 54 w 751"/>
                    <a:gd name="T55" fmla="*/ 132 h 379"/>
                    <a:gd name="T56" fmla="*/ 42 w 751"/>
                    <a:gd name="T57" fmla="*/ 121 h 379"/>
                    <a:gd name="T58" fmla="*/ 39 w 751"/>
                    <a:gd name="T59" fmla="*/ 105 h 379"/>
                    <a:gd name="T60" fmla="*/ 18 w 751"/>
                    <a:gd name="T61" fmla="*/ 106 h 379"/>
                    <a:gd name="T62" fmla="*/ 6 w 751"/>
                    <a:gd name="T63" fmla="*/ 103 h 379"/>
                    <a:gd name="T64" fmla="*/ 0 w 751"/>
                    <a:gd name="T65" fmla="*/ 87 h 379"/>
                    <a:gd name="T66" fmla="*/ 4 w 751"/>
                    <a:gd name="T67" fmla="*/ 74 h 379"/>
                    <a:gd name="T68" fmla="*/ 15 w 751"/>
                    <a:gd name="T69" fmla="*/ 68 h 379"/>
                    <a:gd name="T70" fmla="*/ 36 w 751"/>
                    <a:gd name="T71" fmla="*/ 56 h 379"/>
                    <a:gd name="T72" fmla="*/ 52 w 751"/>
                    <a:gd name="T73" fmla="*/ 44 h 379"/>
                    <a:gd name="T74" fmla="*/ 71 w 751"/>
                    <a:gd name="T75" fmla="*/ 34 h 379"/>
                    <a:gd name="T76" fmla="*/ 93 w 751"/>
                    <a:gd name="T77" fmla="*/ 27 h 379"/>
                    <a:gd name="T78" fmla="*/ 112 w 751"/>
                    <a:gd name="T79" fmla="*/ 27 h 379"/>
                    <a:gd name="T80" fmla="*/ 203 w 751"/>
                    <a:gd name="T81" fmla="*/ 9 h 379"/>
                    <a:gd name="T82" fmla="*/ 222 w 751"/>
                    <a:gd name="T83" fmla="*/ 4 h 379"/>
                    <a:gd name="T84" fmla="*/ 244 w 751"/>
                    <a:gd name="T85" fmla="*/ 0 h 379"/>
                    <a:gd name="T86" fmla="*/ 267 w 751"/>
                    <a:gd name="T87" fmla="*/ 4 h 379"/>
                    <a:gd name="T88" fmla="*/ 295 w 751"/>
                    <a:gd name="T89" fmla="*/ 13 h 379"/>
                    <a:gd name="T90" fmla="*/ 373 w 751"/>
                    <a:gd name="T91" fmla="*/ 56 h 379"/>
                    <a:gd name="T92" fmla="*/ 410 w 751"/>
                    <a:gd name="T93" fmla="*/ 64 h 379"/>
                    <a:gd name="T94" fmla="*/ 443 w 751"/>
                    <a:gd name="T95" fmla="*/ 71 h 379"/>
                    <a:gd name="T96" fmla="*/ 469 w 751"/>
                    <a:gd name="T97" fmla="*/ 87 h 379"/>
                    <a:gd name="T98" fmla="*/ 484 w 751"/>
                    <a:gd name="T99" fmla="*/ 108 h 379"/>
                    <a:gd name="T100" fmla="*/ 549 w 751"/>
                    <a:gd name="T101" fmla="*/ 153 h 379"/>
                    <a:gd name="T102" fmla="*/ 578 w 751"/>
                    <a:gd name="T103" fmla="*/ 174 h 379"/>
                    <a:gd name="T104" fmla="*/ 617 w 751"/>
                    <a:gd name="T105" fmla="*/ 215 h 379"/>
                    <a:gd name="T106" fmla="*/ 641 w 751"/>
                    <a:gd name="T107" fmla="*/ 227 h 379"/>
                    <a:gd name="T108" fmla="*/ 751 w 751"/>
                    <a:gd name="T109" fmla="*/ 232 h 379"/>
                    <a:gd name="T110" fmla="*/ 679 w 751"/>
                    <a:gd name="T11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prstDash val="solid"/>
                  <a:round/>
                  <a:headEnd/>
                  <a:tailEnd/>
                </a:ln>
              </p:spPr>
              <p:txBody>
                <a:bodyPr/>
                <a:lstStyle/>
                <a:p>
                  <a:endParaRPr lang="zh-CN" altLang="en-US" sz="1050">
                    <a:latin typeface="+mj-ea"/>
                    <a:ea typeface="+mj-ea"/>
                  </a:endParaRPr>
                </a:p>
              </p:txBody>
            </p:sp>
            <p:sp>
              <p:nvSpPr>
                <p:cNvPr id="265" name="Freeform 257"/>
                <p:cNvSpPr>
                  <a:spLocks/>
                </p:cNvSpPr>
                <p:nvPr/>
              </p:nvSpPr>
              <p:spPr bwMode="auto">
                <a:xfrm>
                  <a:off x="5374" y="1888"/>
                  <a:ext cx="29" cy="7"/>
                </a:xfrm>
                <a:custGeom>
                  <a:avLst/>
                  <a:gdLst>
                    <a:gd name="T0" fmla="*/ 0 w 179"/>
                    <a:gd name="T1" fmla="*/ 0 h 43"/>
                    <a:gd name="T2" fmla="*/ 6 w 179"/>
                    <a:gd name="T3" fmla="*/ 11 h 43"/>
                    <a:gd name="T4" fmla="*/ 38 w 179"/>
                    <a:gd name="T5" fmla="*/ 10 h 43"/>
                    <a:gd name="T6" fmla="*/ 50 w 179"/>
                    <a:gd name="T7" fmla="*/ 16 h 43"/>
                    <a:gd name="T8" fmla="*/ 76 w 179"/>
                    <a:gd name="T9" fmla="*/ 29 h 43"/>
                    <a:gd name="T10" fmla="*/ 112 w 179"/>
                    <a:gd name="T11" fmla="*/ 37 h 43"/>
                    <a:gd name="T12" fmla="*/ 150 w 179"/>
                    <a:gd name="T13" fmla="*/ 38 h 43"/>
                    <a:gd name="T14" fmla="*/ 179 w 179"/>
                    <a:gd name="T15" fmla="*/ 43 h 43"/>
                    <a:gd name="T16" fmla="*/ 155 w 179"/>
                    <a:gd name="T17" fmla="*/ 34 h 43"/>
                    <a:gd name="T18" fmla="*/ 125 w 179"/>
                    <a:gd name="T19" fmla="*/ 29 h 43"/>
                    <a:gd name="T20" fmla="*/ 105 w 179"/>
                    <a:gd name="T21" fmla="*/ 29 h 43"/>
                    <a:gd name="T22" fmla="*/ 76 w 179"/>
                    <a:gd name="T23" fmla="*/ 21 h 43"/>
                    <a:gd name="T24" fmla="*/ 53 w 179"/>
                    <a:gd name="T25" fmla="*/ 8 h 43"/>
                    <a:gd name="T26" fmla="*/ 43 w 179"/>
                    <a:gd name="T27" fmla="*/ 2 h 43"/>
                    <a:gd name="T28" fmla="*/ 0 w 179"/>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6" name="Freeform 258"/>
                <p:cNvSpPr>
                  <a:spLocks/>
                </p:cNvSpPr>
                <p:nvPr/>
              </p:nvSpPr>
              <p:spPr bwMode="auto">
                <a:xfrm>
                  <a:off x="5362" y="1894"/>
                  <a:ext cx="4" cy="4"/>
                </a:xfrm>
                <a:custGeom>
                  <a:avLst/>
                  <a:gdLst>
                    <a:gd name="T0" fmla="*/ 4 w 20"/>
                    <a:gd name="T1" fmla="*/ 0 h 24"/>
                    <a:gd name="T2" fmla="*/ 12 w 20"/>
                    <a:gd name="T3" fmla="*/ 6 h 24"/>
                    <a:gd name="T4" fmla="*/ 9 w 20"/>
                    <a:gd name="T5" fmla="*/ 15 h 24"/>
                    <a:gd name="T6" fmla="*/ 0 w 20"/>
                    <a:gd name="T7" fmla="*/ 24 h 24"/>
                    <a:gd name="T8" fmla="*/ 17 w 20"/>
                    <a:gd name="T9" fmla="*/ 18 h 24"/>
                    <a:gd name="T10" fmla="*/ 20 w 20"/>
                    <a:gd name="T11" fmla="*/ 8 h 24"/>
                    <a:gd name="T12" fmla="*/ 4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7" name="Freeform 259"/>
                <p:cNvSpPr>
                  <a:spLocks/>
                </p:cNvSpPr>
                <p:nvPr/>
              </p:nvSpPr>
              <p:spPr bwMode="auto">
                <a:xfrm>
                  <a:off x="5331" y="1869"/>
                  <a:ext cx="17" cy="8"/>
                </a:xfrm>
                <a:custGeom>
                  <a:avLst/>
                  <a:gdLst>
                    <a:gd name="T0" fmla="*/ 0 w 104"/>
                    <a:gd name="T1" fmla="*/ 45 h 48"/>
                    <a:gd name="T2" fmla="*/ 11 w 104"/>
                    <a:gd name="T3" fmla="*/ 48 h 48"/>
                    <a:gd name="T4" fmla="*/ 25 w 104"/>
                    <a:gd name="T5" fmla="*/ 33 h 48"/>
                    <a:gd name="T6" fmla="*/ 46 w 104"/>
                    <a:gd name="T7" fmla="*/ 25 h 48"/>
                    <a:gd name="T8" fmla="*/ 56 w 104"/>
                    <a:gd name="T9" fmla="*/ 14 h 48"/>
                    <a:gd name="T10" fmla="*/ 66 w 104"/>
                    <a:gd name="T11" fmla="*/ 9 h 48"/>
                    <a:gd name="T12" fmla="*/ 89 w 104"/>
                    <a:gd name="T13" fmla="*/ 4 h 48"/>
                    <a:gd name="T14" fmla="*/ 104 w 104"/>
                    <a:gd name="T15" fmla="*/ 1 h 48"/>
                    <a:gd name="T16" fmla="*/ 84 w 104"/>
                    <a:gd name="T17" fmla="*/ 0 h 48"/>
                    <a:gd name="T18" fmla="*/ 58 w 104"/>
                    <a:gd name="T19" fmla="*/ 4 h 48"/>
                    <a:gd name="T20" fmla="*/ 49 w 104"/>
                    <a:gd name="T21" fmla="*/ 12 h 48"/>
                    <a:gd name="T22" fmla="*/ 37 w 104"/>
                    <a:gd name="T23" fmla="*/ 20 h 48"/>
                    <a:gd name="T24" fmla="*/ 0 w 104"/>
                    <a:gd name="T2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8" name="Freeform 260"/>
                <p:cNvSpPr>
                  <a:spLocks/>
                </p:cNvSpPr>
                <p:nvPr/>
              </p:nvSpPr>
              <p:spPr bwMode="auto">
                <a:xfrm>
                  <a:off x="5357" y="1866"/>
                  <a:ext cx="27" cy="7"/>
                </a:xfrm>
                <a:custGeom>
                  <a:avLst/>
                  <a:gdLst>
                    <a:gd name="T0" fmla="*/ 0 w 166"/>
                    <a:gd name="T1" fmla="*/ 10 h 42"/>
                    <a:gd name="T2" fmla="*/ 35 w 166"/>
                    <a:gd name="T3" fmla="*/ 6 h 42"/>
                    <a:gd name="T4" fmla="*/ 55 w 166"/>
                    <a:gd name="T5" fmla="*/ 0 h 42"/>
                    <a:gd name="T6" fmla="*/ 63 w 166"/>
                    <a:gd name="T7" fmla="*/ 0 h 42"/>
                    <a:gd name="T8" fmla="*/ 85 w 166"/>
                    <a:gd name="T9" fmla="*/ 5 h 42"/>
                    <a:gd name="T10" fmla="*/ 94 w 166"/>
                    <a:gd name="T11" fmla="*/ 14 h 42"/>
                    <a:gd name="T12" fmla="*/ 111 w 166"/>
                    <a:gd name="T13" fmla="*/ 23 h 42"/>
                    <a:gd name="T14" fmla="*/ 143 w 166"/>
                    <a:gd name="T15" fmla="*/ 36 h 42"/>
                    <a:gd name="T16" fmla="*/ 166 w 166"/>
                    <a:gd name="T17" fmla="*/ 36 h 42"/>
                    <a:gd name="T18" fmla="*/ 142 w 166"/>
                    <a:gd name="T19" fmla="*/ 42 h 42"/>
                    <a:gd name="T20" fmla="*/ 126 w 166"/>
                    <a:gd name="T21" fmla="*/ 39 h 42"/>
                    <a:gd name="T22" fmla="*/ 91 w 166"/>
                    <a:gd name="T23" fmla="*/ 22 h 42"/>
                    <a:gd name="T24" fmla="*/ 79 w 166"/>
                    <a:gd name="T25" fmla="*/ 10 h 42"/>
                    <a:gd name="T26" fmla="*/ 55 w 166"/>
                    <a:gd name="T27" fmla="*/ 8 h 42"/>
                    <a:gd name="T28" fmla="*/ 35 w 166"/>
                    <a:gd name="T29" fmla="*/ 10 h 42"/>
                    <a:gd name="T30" fmla="*/ 0 w 166"/>
                    <a:gd name="T3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9" name="Freeform 261"/>
                <p:cNvSpPr>
                  <a:spLocks/>
                </p:cNvSpPr>
                <p:nvPr/>
              </p:nvSpPr>
              <p:spPr bwMode="auto">
                <a:xfrm>
                  <a:off x="5335" y="1874"/>
                  <a:ext cx="6" cy="5"/>
                </a:xfrm>
                <a:custGeom>
                  <a:avLst/>
                  <a:gdLst>
                    <a:gd name="T0" fmla="*/ 25 w 33"/>
                    <a:gd name="T1" fmla="*/ 0 h 30"/>
                    <a:gd name="T2" fmla="*/ 33 w 33"/>
                    <a:gd name="T3" fmla="*/ 11 h 30"/>
                    <a:gd name="T4" fmla="*/ 23 w 33"/>
                    <a:gd name="T5" fmla="*/ 24 h 30"/>
                    <a:gd name="T6" fmla="*/ 0 w 33"/>
                    <a:gd name="T7" fmla="*/ 30 h 30"/>
                    <a:gd name="T8" fmla="*/ 25 w 33"/>
                    <a:gd name="T9" fmla="*/ 15 h 30"/>
                    <a:gd name="T10" fmla="*/ 25 w 33"/>
                    <a:gd name="T11" fmla="*/ 0 h 30"/>
                  </a:gdLst>
                  <a:ahLst/>
                  <a:cxnLst>
                    <a:cxn ang="0">
                      <a:pos x="T0" y="T1"/>
                    </a:cxn>
                    <a:cxn ang="0">
                      <a:pos x="T2" y="T3"/>
                    </a:cxn>
                    <a:cxn ang="0">
                      <a:pos x="T4" y="T5"/>
                    </a:cxn>
                    <a:cxn ang="0">
                      <a:pos x="T6" y="T7"/>
                    </a:cxn>
                    <a:cxn ang="0">
                      <a:pos x="T8" y="T9"/>
                    </a:cxn>
                    <a:cxn ang="0">
                      <a:pos x="T10" y="T11"/>
                    </a:cxn>
                  </a:cxnLst>
                  <a:rect l="0" t="0" r="r" b="b"/>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0" name="Freeform 262"/>
                <p:cNvSpPr>
                  <a:spLocks/>
                </p:cNvSpPr>
                <p:nvPr/>
              </p:nvSpPr>
              <p:spPr bwMode="auto">
                <a:xfrm>
                  <a:off x="5329" y="1870"/>
                  <a:ext cx="6" cy="4"/>
                </a:xfrm>
                <a:custGeom>
                  <a:avLst/>
                  <a:gdLst>
                    <a:gd name="T0" fmla="*/ 33 w 33"/>
                    <a:gd name="T1" fmla="*/ 16 h 28"/>
                    <a:gd name="T2" fmla="*/ 25 w 33"/>
                    <a:gd name="T3" fmla="*/ 0 h 28"/>
                    <a:gd name="T4" fmla="*/ 24 w 33"/>
                    <a:gd name="T5" fmla="*/ 13 h 28"/>
                    <a:gd name="T6" fmla="*/ 0 w 33"/>
                    <a:gd name="T7" fmla="*/ 26 h 28"/>
                    <a:gd name="T8" fmla="*/ 3 w 33"/>
                    <a:gd name="T9" fmla="*/ 28 h 28"/>
                    <a:gd name="T10" fmla="*/ 33 w 33"/>
                    <a:gd name="T11" fmla="*/ 16 h 28"/>
                  </a:gdLst>
                  <a:ahLst/>
                  <a:cxnLst>
                    <a:cxn ang="0">
                      <a:pos x="T0" y="T1"/>
                    </a:cxn>
                    <a:cxn ang="0">
                      <a:pos x="T2" y="T3"/>
                    </a:cxn>
                    <a:cxn ang="0">
                      <a:pos x="T4" y="T5"/>
                    </a:cxn>
                    <a:cxn ang="0">
                      <a:pos x="T6" y="T7"/>
                    </a:cxn>
                    <a:cxn ang="0">
                      <a:pos x="T8" y="T9"/>
                    </a:cxn>
                    <a:cxn ang="0">
                      <a:pos x="T10" y="T11"/>
                    </a:cxn>
                  </a:cxnLst>
                  <a:rect l="0" t="0" r="r" b="b"/>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1" name="Freeform 263"/>
                <p:cNvSpPr>
                  <a:spLocks/>
                </p:cNvSpPr>
                <p:nvPr/>
              </p:nvSpPr>
              <p:spPr bwMode="auto">
                <a:xfrm>
                  <a:off x="5399" y="1876"/>
                  <a:ext cx="6" cy="7"/>
                </a:xfrm>
                <a:custGeom>
                  <a:avLst/>
                  <a:gdLst>
                    <a:gd name="T0" fmla="*/ 0 w 37"/>
                    <a:gd name="T1" fmla="*/ 0 h 42"/>
                    <a:gd name="T2" fmla="*/ 8 w 37"/>
                    <a:gd name="T3" fmla="*/ 21 h 42"/>
                    <a:gd name="T4" fmla="*/ 23 w 37"/>
                    <a:gd name="T5" fmla="*/ 39 h 42"/>
                    <a:gd name="T6" fmla="*/ 37 w 37"/>
                    <a:gd name="T7" fmla="*/ 42 h 42"/>
                    <a:gd name="T8" fmla="*/ 0 w 37"/>
                    <a:gd name="T9" fmla="*/ 0 h 42"/>
                  </a:gdLst>
                  <a:ahLst/>
                  <a:cxnLst>
                    <a:cxn ang="0">
                      <a:pos x="T0" y="T1"/>
                    </a:cxn>
                    <a:cxn ang="0">
                      <a:pos x="T2" y="T3"/>
                    </a:cxn>
                    <a:cxn ang="0">
                      <a:pos x="T4" y="T5"/>
                    </a:cxn>
                    <a:cxn ang="0">
                      <a:pos x="T6" y="T7"/>
                    </a:cxn>
                    <a:cxn ang="0">
                      <a:pos x="T8" y="T9"/>
                    </a:cxn>
                  </a:cxnLst>
                  <a:rect l="0" t="0" r="r" b="b"/>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2" name="Freeform 264"/>
                <p:cNvSpPr>
                  <a:spLocks/>
                </p:cNvSpPr>
                <p:nvPr/>
              </p:nvSpPr>
              <p:spPr bwMode="auto">
                <a:xfrm>
                  <a:off x="5420" y="1907"/>
                  <a:ext cx="9" cy="6"/>
                </a:xfrm>
                <a:custGeom>
                  <a:avLst/>
                  <a:gdLst>
                    <a:gd name="T0" fmla="*/ 50 w 50"/>
                    <a:gd name="T1" fmla="*/ 0 h 39"/>
                    <a:gd name="T2" fmla="*/ 17 w 50"/>
                    <a:gd name="T3" fmla="*/ 14 h 39"/>
                    <a:gd name="T4" fmla="*/ 0 w 50"/>
                    <a:gd name="T5" fmla="*/ 39 h 39"/>
                    <a:gd name="T6" fmla="*/ 50 w 50"/>
                    <a:gd name="T7" fmla="*/ 0 h 39"/>
                  </a:gdLst>
                  <a:ahLst/>
                  <a:cxnLst>
                    <a:cxn ang="0">
                      <a:pos x="T0" y="T1"/>
                    </a:cxn>
                    <a:cxn ang="0">
                      <a:pos x="T2" y="T3"/>
                    </a:cxn>
                    <a:cxn ang="0">
                      <a:pos x="T4" y="T5"/>
                    </a:cxn>
                    <a:cxn ang="0">
                      <a:pos x="T6" y="T7"/>
                    </a:cxn>
                  </a:cxnLst>
                  <a:rect l="0" t="0" r="r" b="b"/>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261" name="Group 265"/>
              <p:cNvGrpSpPr>
                <a:grpSpLocks/>
              </p:cNvGrpSpPr>
              <p:nvPr/>
            </p:nvGrpSpPr>
            <p:grpSpPr bwMode="auto">
              <a:xfrm>
                <a:off x="5432" y="1894"/>
                <a:ext cx="37" cy="45"/>
                <a:chOff x="5432" y="1894"/>
                <a:chExt cx="37" cy="45"/>
              </a:xfrm>
            </p:grpSpPr>
            <p:sp>
              <p:nvSpPr>
                <p:cNvPr id="262" name="Freeform 266"/>
                <p:cNvSpPr>
                  <a:spLocks/>
                </p:cNvSpPr>
                <p:nvPr/>
              </p:nvSpPr>
              <p:spPr bwMode="auto">
                <a:xfrm>
                  <a:off x="5432" y="1894"/>
                  <a:ext cx="37" cy="45"/>
                </a:xfrm>
                <a:custGeom>
                  <a:avLst/>
                  <a:gdLst>
                    <a:gd name="T0" fmla="*/ 77 w 219"/>
                    <a:gd name="T1" fmla="*/ 17 h 267"/>
                    <a:gd name="T2" fmla="*/ 42 w 219"/>
                    <a:gd name="T3" fmla="*/ 55 h 267"/>
                    <a:gd name="T4" fmla="*/ 26 w 219"/>
                    <a:gd name="T5" fmla="*/ 87 h 267"/>
                    <a:gd name="T6" fmla="*/ 11 w 219"/>
                    <a:gd name="T7" fmla="*/ 138 h 267"/>
                    <a:gd name="T8" fmla="*/ 11 w 219"/>
                    <a:gd name="T9" fmla="*/ 167 h 267"/>
                    <a:gd name="T10" fmla="*/ 0 w 219"/>
                    <a:gd name="T11" fmla="*/ 210 h 267"/>
                    <a:gd name="T12" fmla="*/ 178 w 219"/>
                    <a:gd name="T13" fmla="*/ 267 h 267"/>
                    <a:gd name="T14" fmla="*/ 219 w 219"/>
                    <a:gd name="T15" fmla="*/ 0 h 267"/>
                    <a:gd name="T16" fmla="*/ 146 w 219"/>
                    <a:gd name="T17" fmla="*/ 17 h 267"/>
                    <a:gd name="T18" fmla="*/ 77 w 219"/>
                    <a:gd name="T19"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prstDash val="solid"/>
                  <a:round/>
                  <a:headEnd/>
                  <a:tailEnd/>
                </a:ln>
              </p:spPr>
              <p:txBody>
                <a:bodyPr/>
                <a:lstStyle/>
                <a:p>
                  <a:endParaRPr lang="zh-CN" altLang="en-US" sz="1050">
                    <a:latin typeface="+mj-ea"/>
                    <a:ea typeface="+mj-ea"/>
                  </a:endParaRPr>
                </a:p>
              </p:txBody>
            </p:sp>
            <p:sp>
              <p:nvSpPr>
                <p:cNvPr id="263" name="Freeform 267"/>
                <p:cNvSpPr>
                  <a:spLocks/>
                </p:cNvSpPr>
                <p:nvPr/>
              </p:nvSpPr>
              <p:spPr bwMode="auto">
                <a:xfrm>
                  <a:off x="5436" y="1898"/>
                  <a:ext cx="29" cy="37"/>
                </a:xfrm>
                <a:custGeom>
                  <a:avLst/>
                  <a:gdLst>
                    <a:gd name="T0" fmla="*/ 69 w 175"/>
                    <a:gd name="T1" fmla="*/ 7 h 220"/>
                    <a:gd name="T2" fmla="*/ 38 w 175"/>
                    <a:gd name="T3" fmla="*/ 42 h 220"/>
                    <a:gd name="T4" fmla="*/ 12 w 175"/>
                    <a:gd name="T5" fmla="*/ 92 h 220"/>
                    <a:gd name="T6" fmla="*/ 6 w 175"/>
                    <a:gd name="T7" fmla="*/ 128 h 220"/>
                    <a:gd name="T8" fmla="*/ 0 w 175"/>
                    <a:gd name="T9" fmla="*/ 171 h 220"/>
                    <a:gd name="T10" fmla="*/ 140 w 175"/>
                    <a:gd name="T11" fmla="*/ 220 h 220"/>
                    <a:gd name="T12" fmla="*/ 175 w 175"/>
                    <a:gd name="T13" fmla="*/ 0 h 220"/>
                    <a:gd name="T14" fmla="*/ 122 w 175"/>
                    <a:gd name="T15" fmla="*/ 10 h 220"/>
                    <a:gd name="T16" fmla="*/ 69 w 175"/>
                    <a:gd name="T17"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sp>
          <p:nvSpPr>
            <p:cNvPr id="273" name="Freeform 268"/>
            <p:cNvSpPr>
              <a:spLocks/>
            </p:cNvSpPr>
            <p:nvPr/>
          </p:nvSpPr>
          <p:spPr bwMode="auto">
            <a:xfrm>
              <a:off x="8707438" y="4383088"/>
              <a:ext cx="195262" cy="212725"/>
            </a:xfrm>
            <a:custGeom>
              <a:avLst/>
              <a:gdLst>
                <a:gd name="T0" fmla="*/ 243 w 741"/>
                <a:gd name="T1" fmla="*/ 26 h 807"/>
                <a:gd name="T2" fmla="*/ 179 w 741"/>
                <a:gd name="T3" fmla="*/ 74 h 807"/>
                <a:gd name="T4" fmla="*/ 144 w 741"/>
                <a:gd name="T5" fmla="*/ 131 h 807"/>
                <a:gd name="T6" fmla="*/ 112 w 741"/>
                <a:gd name="T7" fmla="*/ 192 h 807"/>
                <a:gd name="T8" fmla="*/ 92 w 741"/>
                <a:gd name="T9" fmla="*/ 224 h 807"/>
                <a:gd name="T10" fmla="*/ 92 w 741"/>
                <a:gd name="T11" fmla="*/ 259 h 807"/>
                <a:gd name="T12" fmla="*/ 109 w 741"/>
                <a:gd name="T13" fmla="*/ 300 h 807"/>
                <a:gd name="T14" fmla="*/ 77 w 741"/>
                <a:gd name="T15" fmla="*/ 332 h 807"/>
                <a:gd name="T16" fmla="*/ 26 w 741"/>
                <a:gd name="T17" fmla="*/ 420 h 807"/>
                <a:gd name="T18" fmla="*/ 0 w 741"/>
                <a:gd name="T19" fmla="*/ 467 h 807"/>
                <a:gd name="T20" fmla="*/ 0 w 741"/>
                <a:gd name="T21" fmla="*/ 482 h 807"/>
                <a:gd name="T22" fmla="*/ 6 w 741"/>
                <a:gd name="T23" fmla="*/ 498 h 807"/>
                <a:gd name="T24" fmla="*/ 28 w 741"/>
                <a:gd name="T25" fmla="*/ 503 h 807"/>
                <a:gd name="T26" fmla="*/ 60 w 741"/>
                <a:gd name="T27" fmla="*/ 504 h 807"/>
                <a:gd name="T28" fmla="*/ 79 w 741"/>
                <a:gd name="T29" fmla="*/ 511 h 807"/>
                <a:gd name="T30" fmla="*/ 77 w 741"/>
                <a:gd name="T31" fmla="*/ 546 h 807"/>
                <a:gd name="T32" fmla="*/ 67 w 741"/>
                <a:gd name="T33" fmla="*/ 587 h 807"/>
                <a:gd name="T34" fmla="*/ 86 w 741"/>
                <a:gd name="T35" fmla="*/ 609 h 807"/>
                <a:gd name="T36" fmla="*/ 80 w 741"/>
                <a:gd name="T37" fmla="*/ 639 h 807"/>
                <a:gd name="T38" fmla="*/ 95 w 741"/>
                <a:gd name="T39" fmla="*/ 659 h 807"/>
                <a:gd name="T40" fmla="*/ 110 w 741"/>
                <a:gd name="T41" fmla="*/ 713 h 807"/>
                <a:gd name="T42" fmla="*/ 133 w 741"/>
                <a:gd name="T43" fmla="*/ 728 h 807"/>
                <a:gd name="T44" fmla="*/ 167 w 741"/>
                <a:gd name="T45" fmla="*/ 728 h 807"/>
                <a:gd name="T46" fmla="*/ 217 w 741"/>
                <a:gd name="T47" fmla="*/ 721 h 807"/>
                <a:gd name="T48" fmla="*/ 269 w 741"/>
                <a:gd name="T49" fmla="*/ 713 h 807"/>
                <a:gd name="T50" fmla="*/ 263 w 741"/>
                <a:gd name="T51" fmla="*/ 807 h 807"/>
                <a:gd name="T52" fmla="*/ 658 w 741"/>
                <a:gd name="T53" fmla="*/ 681 h 807"/>
                <a:gd name="T54" fmla="*/ 626 w 741"/>
                <a:gd name="T55" fmla="*/ 606 h 807"/>
                <a:gd name="T56" fmla="*/ 634 w 741"/>
                <a:gd name="T57" fmla="*/ 549 h 807"/>
                <a:gd name="T58" fmla="*/ 741 w 741"/>
                <a:gd name="T59" fmla="*/ 441 h 807"/>
                <a:gd name="T60" fmla="*/ 741 w 741"/>
                <a:gd name="T61" fmla="*/ 155 h 807"/>
                <a:gd name="T62" fmla="*/ 668 w 741"/>
                <a:gd name="T63" fmla="*/ 77 h 807"/>
                <a:gd name="T64" fmla="*/ 577 w 741"/>
                <a:gd name="T65" fmla="*/ 35 h 807"/>
                <a:gd name="T66" fmla="*/ 481 w 741"/>
                <a:gd name="T67" fmla="*/ 0 h 807"/>
                <a:gd name="T68" fmla="*/ 355 w 741"/>
                <a:gd name="T69" fmla="*/ 18 h 807"/>
                <a:gd name="T70" fmla="*/ 243 w 741"/>
                <a:gd name="T71" fmla="*/ 2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prstDash val="solid"/>
              <a:round/>
              <a:headEnd/>
              <a:tailEnd/>
            </a:ln>
          </p:spPr>
          <p:txBody>
            <a:bodyPr/>
            <a:lstStyle/>
            <a:p>
              <a:endParaRPr lang="zh-CN" altLang="en-US" sz="1050">
                <a:latin typeface="+mj-ea"/>
                <a:ea typeface="+mj-ea"/>
              </a:endParaRPr>
            </a:p>
          </p:txBody>
        </p:sp>
        <p:sp>
          <p:nvSpPr>
            <p:cNvPr id="274" name="Freeform 269"/>
            <p:cNvSpPr>
              <a:spLocks/>
            </p:cNvSpPr>
            <p:nvPr/>
          </p:nvSpPr>
          <p:spPr bwMode="auto">
            <a:xfrm>
              <a:off x="8716963" y="4511675"/>
              <a:ext cx="11112" cy="3175"/>
            </a:xfrm>
            <a:custGeom>
              <a:avLst/>
              <a:gdLst>
                <a:gd name="T0" fmla="*/ 0 w 42"/>
                <a:gd name="T1" fmla="*/ 3 h 9"/>
                <a:gd name="T2" fmla="*/ 9 w 42"/>
                <a:gd name="T3" fmla="*/ 8 h 9"/>
                <a:gd name="T4" fmla="*/ 30 w 42"/>
                <a:gd name="T5" fmla="*/ 6 h 9"/>
                <a:gd name="T6" fmla="*/ 39 w 42"/>
                <a:gd name="T7" fmla="*/ 9 h 9"/>
                <a:gd name="T8" fmla="*/ 42 w 42"/>
                <a:gd name="T9" fmla="*/ 2 h 9"/>
                <a:gd name="T10" fmla="*/ 29 w 42"/>
                <a:gd name="T11" fmla="*/ 0 h 9"/>
                <a:gd name="T12" fmla="*/ 0 w 42"/>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5" name="Freeform 270"/>
            <p:cNvSpPr>
              <a:spLocks/>
            </p:cNvSpPr>
            <p:nvPr/>
          </p:nvSpPr>
          <p:spPr bwMode="auto">
            <a:xfrm>
              <a:off x="8728075" y="4503738"/>
              <a:ext cx="4763" cy="7937"/>
            </a:xfrm>
            <a:custGeom>
              <a:avLst/>
              <a:gdLst>
                <a:gd name="T0" fmla="*/ 0 w 17"/>
                <a:gd name="T1" fmla="*/ 0 h 31"/>
                <a:gd name="T2" fmla="*/ 11 w 17"/>
                <a:gd name="T3" fmla="*/ 7 h 31"/>
                <a:gd name="T4" fmla="*/ 11 w 17"/>
                <a:gd name="T5" fmla="*/ 16 h 31"/>
                <a:gd name="T6" fmla="*/ 13 w 17"/>
                <a:gd name="T7" fmla="*/ 31 h 31"/>
                <a:gd name="T8" fmla="*/ 17 w 17"/>
                <a:gd name="T9" fmla="*/ 12 h 31"/>
                <a:gd name="T10" fmla="*/ 17 w 17"/>
                <a:gd name="T11" fmla="*/ 1 h 31"/>
                <a:gd name="T12" fmla="*/ 0 w 1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6" name="Freeform 271"/>
            <p:cNvSpPr>
              <a:spLocks/>
            </p:cNvSpPr>
            <p:nvPr/>
          </p:nvSpPr>
          <p:spPr bwMode="auto">
            <a:xfrm>
              <a:off x="8736013" y="4476750"/>
              <a:ext cx="4762" cy="15875"/>
            </a:xfrm>
            <a:custGeom>
              <a:avLst/>
              <a:gdLst>
                <a:gd name="T0" fmla="*/ 19 w 19"/>
                <a:gd name="T1" fmla="*/ 0 h 60"/>
                <a:gd name="T2" fmla="*/ 5 w 19"/>
                <a:gd name="T3" fmla="*/ 34 h 60"/>
                <a:gd name="T4" fmla="*/ 0 w 19"/>
                <a:gd name="T5" fmla="*/ 60 h 60"/>
                <a:gd name="T6" fmla="*/ 9 w 19"/>
                <a:gd name="T7" fmla="*/ 43 h 60"/>
                <a:gd name="T8" fmla="*/ 19 w 19"/>
                <a:gd name="T9" fmla="*/ 0 h 60"/>
              </a:gdLst>
              <a:ahLst/>
              <a:cxnLst>
                <a:cxn ang="0">
                  <a:pos x="T0" y="T1"/>
                </a:cxn>
                <a:cxn ang="0">
                  <a:pos x="T2" y="T3"/>
                </a:cxn>
                <a:cxn ang="0">
                  <a:pos x="T4" y="T5"/>
                </a:cxn>
                <a:cxn ang="0">
                  <a:pos x="T6" y="T7"/>
                </a:cxn>
                <a:cxn ang="0">
                  <a:pos x="T8" y="T9"/>
                </a:cxn>
              </a:cxnLst>
              <a:rect l="0" t="0" r="r" b="b"/>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7" name="Freeform 272"/>
            <p:cNvSpPr>
              <a:spLocks/>
            </p:cNvSpPr>
            <p:nvPr/>
          </p:nvSpPr>
          <p:spPr bwMode="auto">
            <a:xfrm>
              <a:off x="8739188" y="4460875"/>
              <a:ext cx="20637" cy="14288"/>
            </a:xfrm>
            <a:custGeom>
              <a:avLst/>
              <a:gdLst>
                <a:gd name="T0" fmla="*/ 0 w 80"/>
                <a:gd name="T1" fmla="*/ 0 h 51"/>
                <a:gd name="T2" fmla="*/ 17 w 80"/>
                <a:gd name="T3" fmla="*/ 28 h 51"/>
                <a:gd name="T4" fmla="*/ 13 w 80"/>
                <a:gd name="T5" fmla="*/ 35 h 51"/>
                <a:gd name="T6" fmla="*/ 13 w 80"/>
                <a:gd name="T7" fmla="*/ 40 h 51"/>
                <a:gd name="T8" fmla="*/ 9 w 80"/>
                <a:gd name="T9" fmla="*/ 51 h 51"/>
                <a:gd name="T10" fmla="*/ 20 w 80"/>
                <a:gd name="T11" fmla="*/ 34 h 51"/>
                <a:gd name="T12" fmla="*/ 35 w 80"/>
                <a:gd name="T13" fmla="*/ 34 h 51"/>
                <a:gd name="T14" fmla="*/ 52 w 80"/>
                <a:gd name="T15" fmla="*/ 28 h 51"/>
                <a:gd name="T16" fmla="*/ 80 w 80"/>
                <a:gd name="T17" fmla="*/ 26 h 51"/>
                <a:gd name="T18" fmla="*/ 52 w 80"/>
                <a:gd name="T19" fmla="*/ 9 h 51"/>
                <a:gd name="T20" fmla="*/ 0 w 80"/>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8" name="Freeform 273"/>
            <p:cNvSpPr>
              <a:spLocks/>
            </p:cNvSpPr>
            <p:nvPr/>
          </p:nvSpPr>
          <p:spPr bwMode="auto">
            <a:xfrm>
              <a:off x="8734425" y="4441825"/>
              <a:ext cx="34925" cy="12700"/>
            </a:xfrm>
            <a:custGeom>
              <a:avLst/>
              <a:gdLst>
                <a:gd name="T0" fmla="*/ 0 w 135"/>
                <a:gd name="T1" fmla="*/ 25 h 48"/>
                <a:gd name="T2" fmla="*/ 6 w 135"/>
                <a:gd name="T3" fmla="*/ 42 h 48"/>
                <a:gd name="T4" fmla="*/ 20 w 135"/>
                <a:gd name="T5" fmla="*/ 48 h 48"/>
                <a:gd name="T6" fmla="*/ 42 w 135"/>
                <a:gd name="T7" fmla="*/ 34 h 48"/>
                <a:gd name="T8" fmla="*/ 69 w 135"/>
                <a:gd name="T9" fmla="*/ 25 h 48"/>
                <a:gd name="T10" fmla="*/ 113 w 135"/>
                <a:gd name="T11" fmla="*/ 24 h 48"/>
                <a:gd name="T12" fmla="*/ 135 w 135"/>
                <a:gd name="T13" fmla="*/ 27 h 48"/>
                <a:gd name="T14" fmla="*/ 101 w 135"/>
                <a:gd name="T15" fmla="*/ 12 h 48"/>
                <a:gd name="T16" fmla="*/ 77 w 135"/>
                <a:gd name="T17" fmla="*/ 6 h 48"/>
                <a:gd name="T18" fmla="*/ 80 w 135"/>
                <a:gd name="T19" fmla="*/ 0 h 48"/>
                <a:gd name="T20" fmla="*/ 57 w 135"/>
                <a:gd name="T21" fmla="*/ 9 h 48"/>
                <a:gd name="T22" fmla="*/ 59 w 135"/>
                <a:gd name="T23" fmla="*/ 3 h 48"/>
                <a:gd name="T24" fmla="*/ 40 w 135"/>
                <a:gd name="T25" fmla="*/ 12 h 48"/>
                <a:gd name="T26" fmla="*/ 23 w 135"/>
                <a:gd name="T27" fmla="*/ 12 h 48"/>
                <a:gd name="T28" fmla="*/ 0 w 135"/>
                <a:gd name="T2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9" name="Freeform 274"/>
            <p:cNvSpPr>
              <a:spLocks/>
            </p:cNvSpPr>
            <p:nvPr/>
          </p:nvSpPr>
          <p:spPr bwMode="auto">
            <a:xfrm>
              <a:off x="8813800" y="4459288"/>
              <a:ext cx="20638" cy="41275"/>
            </a:xfrm>
            <a:custGeom>
              <a:avLst/>
              <a:gdLst>
                <a:gd name="T0" fmla="*/ 0 w 78"/>
                <a:gd name="T1" fmla="*/ 30 h 159"/>
                <a:gd name="T2" fmla="*/ 24 w 78"/>
                <a:gd name="T3" fmla="*/ 10 h 159"/>
                <a:gd name="T4" fmla="*/ 52 w 78"/>
                <a:gd name="T5" fmla="*/ 15 h 159"/>
                <a:gd name="T6" fmla="*/ 68 w 78"/>
                <a:gd name="T7" fmla="*/ 41 h 159"/>
                <a:gd name="T8" fmla="*/ 71 w 78"/>
                <a:gd name="T9" fmla="*/ 77 h 159"/>
                <a:gd name="T10" fmla="*/ 68 w 78"/>
                <a:gd name="T11" fmla="*/ 105 h 159"/>
                <a:gd name="T12" fmla="*/ 59 w 78"/>
                <a:gd name="T13" fmla="*/ 128 h 159"/>
                <a:gd name="T14" fmla="*/ 44 w 78"/>
                <a:gd name="T15" fmla="*/ 93 h 159"/>
                <a:gd name="T16" fmla="*/ 31 w 78"/>
                <a:gd name="T17" fmla="*/ 73 h 159"/>
                <a:gd name="T18" fmla="*/ 5 w 78"/>
                <a:gd name="T19" fmla="*/ 60 h 159"/>
                <a:gd name="T20" fmla="*/ 25 w 78"/>
                <a:gd name="T21" fmla="*/ 89 h 159"/>
                <a:gd name="T22" fmla="*/ 47 w 78"/>
                <a:gd name="T23" fmla="*/ 111 h 159"/>
                <a:gd name="T24" fmla="*/ 49 w 78"/>
                <a:gd name="T25" fmla="*/ 134 h 159"/>
                <a:gd name="T26" fmla="*/ 40 w 78"/>
                <a:gd name="T27" fmla="*/ 156 h 159"/>
                <a:gd name="T28" fmla="*/ 28 w 78"/>
                <a:gd name="T29" fmla="*/ 159 h 159"/>
                <a:gd name="T30" fmla="*/ 61 w 78"/>
                <a:gd name="T31" fmla="*/ 151 h 159"/>
                <a:gd name="T32" fmla="*/ 77 w 78"/>
                <a:gd name="T33" fmla="*/ 117 h 159"/>
                <a:gd name="T34" fmla="*/ 78 w 78"/>
                <a:gd name="T35" fmla="*/ 73 h 159"/>
                <a:gd name="T36" fmla="*/ 77 w 78"/>
                <a:gd name="T37" fmla="*/ 33 h 159"/>
                <a:gd name="T38" fmla="*/ 59 w 78"/>
                <a:gd name="T39" fmla="*/ 7 h 159"/>
                <a:gd name="T40" fmla="*/ 34 w 78"/>
                <a:gd name="T41" fmla="*/ 0 h 159"/>
                <a:gd name="T42" fmla="*/ 10 w 78"/>
                <a:gd name="T43" fmla="*/ 4 h 159"/>
                <a:gd name="T44" fmla="*/ 0 w 78"/>
                <a:gd name="T4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0" name="Freeform 275"/>
            <p:cNvSpPr>
              <a:spLocks/>
            </p:cNvSpPr>
            <p:nvPr/>
          </p:nvSpPr>
          <p:spPr bwMode="auto">
            <a:xfrm>
              <a:off x="8809038" y="4452938"/>
              <a:ext cx="33337" cy="55562"/>
            </a:xfrm>
            <a:custGeom>
              <a:avLst/>
              <a:gdLst>
                <a:gd name="T0" fmla="*/ 0 w 129"/>
                <a:gd name="T1" fmla="*/ 53 h 215"/>
                <a:gd name="T2" fmla="*/ 20 w 129"/>
                <a:gd name="T3" fmla="*/ 19 h 215"/>
                <a:gd name="T4" fmla="*/ 54 w 129"/>
                <a:gd name="T5" fmla="*/ 9 h 215"/>
                <a:gd name="T6" fmla="*/ 95 w 129"/>
                <a:gd name="T7" fmla="*/ 16 h 215"/>
                <a:gd name="T8" fmla="*/ 109 w 129"/>
                <a:gd name="T9" fmla="*/ 35 h 215"/>
                <a:gd name="T10" fmla="*/ 120 w 129"/>
                <a:gd name="T11" fmla="*/ 67 h 215"/>
                <a:gd name="T12" fmla="*/ 120 w 129"/>
                <a:gd name="T13" fmla="*/ 93 h 215"/>
                <a:gd name="T14" fmla="*/ 114 w 129"/>
                <a:gd name="T15" fmla="*/ 111 h 215"/>
                <a:gd name="T16" fmla="*/ 114 w 129"/>
                <a:gd name="T17" fmla="*/ 137 h 215"/>
                <a:gd name="T18" fmla="*/ 107 w 129"/>
                <a:gd name="T19" fmla="*/ 168 h 215"/>
                <a:gd name="T20" fmla="*/ 80 w 129"/>
                <a:gd name="T21" fmla="*/ 198 h 215"/>
                <a:gd name="T22" fmla="*/ 63 w 129"/>
                <a:gd name="T23" fmla="*/ 198 h 215"/>
                <a:gd name="T24" fmla="*/ 40 w 129"/>
                <a:gd name="T25" fmla="*/ 198 h 215"/>
                <a:gd name="T26" fmla="*/ 40 w 129"/>
                <a:gd name="T27" fmla="*/ 203 h 215"/>
                <a:gd name="T28" fmla="*/ 57 w 129"/>
                <a:gd name="T29" fmla="*/ 215 h 215"/>
                <a:gd name="T30" fmla="*/ 76 w 129"/>
                <a:gd name="T31" fmla="*/ 211 h 215"/>
                <a:gd name="T32" fmla="*/ 101 w 129"/>
                <a:gd name="T33" fmla="*/ 201 h 215"/>
                <a:gd name="T34" fmla="*/ 121 w 129"/>
                <a:gd name="T35" fmla="*/ 171 h 215"/>
                <a:gd name="T36" fmla="*/ 123 w 129"/>
                <a:gd name="T37" fmla="*/ 121 h 215"/>
                <a:gd name="T38" fmla="*/ 129 w 129"/>
                <a:gd name="T39" fmla="*/ 87 h 215"/>
                <a:gd name="T40" fmla="*/ 129 w 129"/>
                <a:gd name="T41" fmla="*/ 58 h 215"/>
                <a:gd name="T42" fmla="*/ 117 w 129"/>
                <a:gd name="T43" fmla="*/ 32 h 215"/>
                <a:gd name="T44" fmla="*/ 103 w 129"/>
                <a:gd name="T45" fmla="*/ 9 h 215"/>
                <a:gd name="T46" fmla="*/ 69 w 129"/>
                <a:gd name="T47" fmla="*/ 0 h 215"/>
                <a:gd name="T48" fmla="*/ 20 w 129"/>
                <a:gd name="T49" fmla="*/ 6 h 215"/>
                <a:gd name="T50" fmla="*/ 3 w 129"/>
                <a:gd name="T51" fmla="*/ 19 h 215"/>
                <a:gd name="T52" fmla="*/ 0 w 129"/>
                <a:gd name="T53" fmla="*/ 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1" name="Freeform 276"/>
            <p:cNvSpPr>
              <a:spLocks/>
            </p:cNvSpPr>
            <p:nvPr/>
          </p:nvSpPr>
          <p:spPr bwMode="auto">
            <a:xfrm>
              <a:off x="8791575" y="4513263"/>
              <a:ext cx="30163" cy="47625"/>
            </a:xfrm>
            <a:custGeom>
              <a:avLst/>
              <a:gdLst>
                <a:gd name="T0" fmla="*/ 118 w 118"/>
                <a:gd name="T1" fmla="*/ 0 h 179"/>
                <a:gd name="T2" fmla="*/ 102 w 118"/>
                <a:gd name="T3" fmla="*/ 39 h 179"/>
                <a:gd name="T4" fmla="*/ 77 w 118"/>
                <a:gd name="T5" fmla="*/ 80 h 179"/>
                <a:gd name="T6" fmla="*/ 52 w 118"/>
                <a:gd name="T7" fmla="*/ 116 h 179"/>
                <a:gd name="T8" fmla="*/ 17 w 118"/>
                <a:gd name="T9" fmla="*/ 164 h 179"/>
                <a:gd name="T10" fmla="*/ 0 w 118"/>
                <a:gd name="T11" fmla="*/ 179 h 179"/>
                <a:gd name="T12" fmla="*/ 39 w 118"/>
                <a:gd name="T13" fmla="*/ 159 h 179"/>
                <a:gd name="T14" fmla="*/ 70 w 118"/>
                <a:gd name="T15" fmla="*/ 115 h 179"/>
                <a:gd name="T16" fmla="*/ 99 w 118"/>
                <a:gd name="T17" fmla="*/ 67 h 179"/>
                <a:gd name="T18" fmla="*/ 118 w 118"/>
                <a:gd name="T1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2" name="Freeform 277"/>
            <p:cNvSpPr>
              <a:spLocks/>
            </p:cNvSpPr>
            <p:nvPr/>
          </p:nvSpPr>
          <p:spPr bwMode="auto">
            <a:xfrm>
              <a:off x="8739188" y="4352925"/>
              <a:ext cx="177800" cy="176213"/>
            </a:xfrm>
            <a:custGeom>
              <a:avLst/>
              <a:gdLst>
                <a:gd name="T0" fmla="*/ 54 w 671"/>
                <a:gd name="T1" fmla="*/ 193 h 670"/>
                <a:gd name="T2" fmla="*/ 155 w 671"/>
                <a:gd name="T3" fmla="*/ 177 h 670"/>
                <a:gd name="T4" fmla="*/ 223 w 671"/>
                <a:gd name="T5" fmla="*/ 187 h 670"/>
                <a:gd name="T6" fmla="*/ 264 w 671"/>
                <a:gd name="T7" fmla="*/ 234 h 670"/>
                <a:gd name="T8" fmla="*/ 238 w 671"/>
                <a:gd name="T9" fmla="*/ 290 h 670"/>
                <a:gd name="T10" fmla="*/ 206 w 671"/>
                <a:gd name="T11" fmla="*/ 311 h 670"/>
                <a:gd name="T12" fmla="*/ 197 w 671"/>
                <a:gd name="T13" fmla="*/ 366 h 670"/>
                <a:gd name="T14" fmla="*/ 217 w 671"/>
                <a:gd name="T15" fmla="*/ 401 h 670"/>
                <a:gd name="T16" fmla="*/ 200 w 671"/>
                <a:gd name="T17" fmla="*/ 453 h 670"/>
                <a:gd name="T18" fmla="*/ 242 w 671"/>
                <a:gd name="T19" fmla="*/ 453 h 670"/>
                <a:gd name="T20" fmla="*/ 254 w 671"/>
                <a:gd name="T21" fmla="*/ 394 h 670"/>
                <a:gd name="T22" fmla="*/ 280 w 671"/>
                <a:gd name="T23" fmla="*/ 366 h 670"/>
                <a:gd name="T24" fmla="*/ 329 w 671"/>
                <a:gd name="T25" fmla="*/ 366 h 670"/>
                <a:gd name="T26" fmla="*/ 378 w 671"/>
                <a:gd name="T27" fmla="*/ 378 h 670"/>
                <a:gd name="T28" fmla="*/ 393 w 671"/>
                <a:gd name="T29" fmla="*/ 419 h 670"/>
                <a:gd name="T30" fmla="*/ 399 w 671"/>
                <a:gd name="T31" fmla="*/ 475 h 670"/>
                <a:gd name="T32" fmla="*/ 393 w 671"/>
                <a:gd name="T33" fmla="*/ 516 h 670"/>
                <a:gd name="T34" fmla="*/ 393 w 671"/>
                <a:gd name="T35" fmla="*/ 547 h 670"/>
                <a:gd name="T36" fmla="*/ 396 w 671"/>
                <a:gd name="T37" fmla="*/ 581 h 670"/>
                <a:gd name="T38" fmla="*/ 428 w 671"/>
                <a:gd name="T39" fmla="*/ 613 h 670"/>
                <a:gd name="T40" fmla="*/ 451 w 671"/>
                <a:gd name="T41" fmla="*/ 632 h 670"/>
                <a:gd name="T42" fmla="*/ 510 w 671"/>
                <a:gd name="T43" fmla="*/ 670 h 670"/>
                <a:gd name="T44" fmla="*/ 620 w 671"/>
                <a:gd name="T45" fmla="*/ 558 h 670"/>
                <a:gd name="T46" fmla="*/ 652 w 671"/>
                <a:gd name="T47" fmla="*/ 466 h 670"/>
                <a:gd name="T48" fmla="*/ 665 w 671"/>
                <a:gd name="T49" fmla="*/ 318 h 670"/>
                <a:gd name="T50" fmla="*/ 671 w 671"/>
                <a:gd name="T51" fmla="*/ 215 h 670"/>
                <a:gd name="T52" fmla="*/ 658 w 671"/>
                <a:gd name="T53" fmla="*/ 114 h 670"/>
                <a:gd name="T54" fmla="*/ 629 w 671"/>
                <a:gd name="T55" fmla="*/ 59 h 670"/>
                <a:gd name="T56" fmla="*/ 562 w 671"/>
                <a:gd name="T57" fmla="*/ 21 h 670"/>
                <a:gd name="T58" fmla="*/ 502 w 671"/>
                <a:gd name="T59" fmla="*/ 8 h 670"/>
                <a:gd name="T60" fmla="*/ 384 w 671"/>
                <a:gd name="T61" fmla="*/ 0 h 670"/>
                <a:gd name="T62" fmla="*/ 270 w 671"/>
                <a:gd name="T63" fmla="*/ 5 h 670"/>
                <a:gd name="T64" fmla="*/ 129 w 671"/>
                <a:gd name="T65" fmla="*/ 30 h 670"/>
                <a:gd name="T66" fmla="*/ 64 w 671"/>
                <a:gd name="T67" fmla="*/ 62 h 670"/>
                <a:gd name="T68" fmla="*/ 32 w 671"/>
                <a:gd name="T69" fmla="*/ 94 h 670"/>
                <a:gd name="T70" fmla="*/ 0 w 671"/>
                <a:gd name="T71" fmla="*/ 140 h 670"/>
                <a:gd name="T72" fmla="*/ 6 w 671"/>
                <a:gd name="T73" fmla="*/ 166 h 670"/>
                <a:gd name="T74" fmla="*/ 54 w 671"/>
                <a:gd name="T75" fmla="*/ 19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3" name="Freeform 278"/>
            <p:cNvSpPr>
              <a:spLocks/>
            </p:cNvSpPr>
            <p:nvPr/>
          </p:nvSpPr>
          <p:spPr bwMode="auto">
            <a:xfrm>
              <a:off x="8743950" y="4354513"/>
              <a:ext cx="169863" cy="169862"/>
            </a:xfrm>
            <a:custGeom>
              <a:avLst/>
              <a:gdLst>
                <a:gd name="T0" fmla="*/ 25 w 636"/>
                <a:gd name="T1" fmla="*/ 98 h 643"/>
                <a:gd name="T2" fmla="*/ 13 w 636"/>
                <a:gd name="T3" fmla="*/ 152 h 643"/>
                <a:gd name="T4" fmla="*/ 160 w 636"/>
                <a:gd name="T5" fmla="*/ 158 h 643"/>
                <a:gd name="T6" fmla="*/ 290 w 636"/>
                <a:gd name="T7" fmla="*/ 126 h 643"/>
                <a:gd name="T8" fmla="*/ 229 w 636"/>
                <a:gd name="T9" fmla="*/ 148 h 643"/>
                <a:gd name="T10" fmla="*/ 213 w 636"/>
                <a:gd name="T11" fmla="*/ 169 h 643"/>
                <a:gd name="T12" fmla="*/ 277 w 636"/>
                <a:gd name="T13" fmla="*/ 163 h 643"/>
                <a:gd name="T14" fmla="*/ 293 w 636"/>
                <a:gd name="T15" fmla="*/ 172 h 643"/>
                <a:gd name="T16" fmla="*/ 255 w 636"/>
                <a:gd name="T17" fmla="*/ 217 h 643"/>
                <a:gd name="T18" fmla="*/ 267 w 636"/>
                <a:gd name="T19" fmla="*/ 226 h 643"/>
                <a:gd name="T20" fmla="*/ 232 w 636"/>
                <a:gd name="T21" fmla="*/ 280 h 643"/>
                <a:gd name="T22" fmla="*/ 348 w 636"/>
                <a:gd name="T23" fmla="*/ 255 h 643"/>
                <a:gd name="T24" fmla="*/ 194 w 636"/>
                <a:gd name="T25" fmla="*/ 310 h 643"/>
                <a:gd name="T26" fmla="*/ 280 w 636"/>
                <a:gd name="T27" fmla="*/ 300 h 643"/>
                <a:gd name="T28" fmla="*/ 204 w 636"/>
                <a:gd name="T29" fmla="*/ 338 h 643"/>
                <a:gd name="T30" fmla="*/ 229 w 636"/>
                <a:gd name="T31" fmla="*/ 358 h 643"/>
                <a:gd name="T32" fmla="*/ 354 w 636"/>
                <a:gd name="T33" fmla="*/ 344 h 643"/>
                <a:gd name="T34" fmla="*/ 444 w 636"/>
                <a:gd name="T35" fmla="*/ 355 h 643"/>
                <a:gd name="T36" fmla="*/ 438 w 636"/>
                <a:gd name="T37" fmla="*/ 379 h 643"/>
                <a:gd name="T38" fmla="*/ 460 w 636"/>
                <a:gd name="T39" fmla="*/ 393 h 643"/>
                <a:gd name="T40" fmla="*/ 387 w 636"/>
                <a:gd name="T41" fmla="*/ 442 h 643"/>
                <a:gd name="T42" fmla="*/ 454 w 636"/>
                <a:gd name="T43" fmla="*/ 440 h 643"/>
                <a:gd name="T44" fmla="*/ 387 w 636"/>
                <a:gd name="T45" fmla="*/ 511 h 643"/>
                <a:gd name="T46" fmla="*/ 432 w 636"/>
                <a:gd name="T47" fmla="*/ 508 h 643"/>
                <a:gd name="T48" fmla="*/ 412 w 636"/>
                <a:gd name="T49" fmla="*/ 586 h 643"/>
                <a:gd name="T50" fmla="*/ 496 w 636"/>
                <a:gd name="T51" fmla="*/ 471 h 643"/>
                <a:gd name="T52" fmla="*/ 419 w 636"/>
                <a:gd name="T53" fmla="*/ 599 h 643"/>
                <a:gd name="T54" fmla="*/ 514 w 636"/>
                <a:gd name="T55" fmla="*/ 553 h 643"/>
                <a:gd name="T56" fmla="*/ 491 w 636"/>
                <a:gd name="T57" fmla="*/ 602 h 643"/>
                <a:gd name="T58" fmla="*/ 540 w 636"/>
                <a:gd name="T59" fmla="*/ 599 h 643"/>
                <a:gd name="T60" fmla="*/ 620 w 636"/>
                <a:gd name="T61" fmla="*/ 386 h 643"/>
                <a:gd name="T62" fmla="*/ 582 w 636"/>
                <a:gd name="T63" fmla="*/ 255 h 643"/>
                <a:gd name="T64" fmla="*/ 514 w 636"/>
                <a:gd name="T65" fmla="*/ 266 h 643"/>
                <a:gd name="T66" fmla="*/ 630 w 636"/>
                <a:gd name="T67" fmla="*/ 223 h 643"/>
                <a:gd name="T68" fmla="*/ 551 w 636"/>
                <a:gd name="T69" fmla="*/ 141 h 643"/>
                <a:gd name="T70" fmla="*/ 499 w 636"/>
                <a:gd name="T71" fmla="*/ 141 h 643"/>
                <a:gd name="T72" fmla="*/ 607 w 636"/>
                <a:gd name="T73" fmla="*/ 69 h 643"/>
                <a:gd name="T74" fmla="*/ 482 w 636"/>
                <a:gd name="T75" fmla="*/ 41 h 643"/>
                <a:gd name="T76" fmla="*/ 517 w 636"/>
                <a:gd name="T77" fmla="*/ 16 h 643"/>
                <a:gd name="T78" fmla="*/ 359 w 636"/>
                <a:gd name="T79" fmla="*/ 13 h 643"/>
                <a:gd name="T80" fmla="*/ 298 w 636"/>
                <a:gd name="T81" fmla="*/ 32 h 643"/>
                <a:gd name="T82" fmla="*/ 287 w 636"/>
                <a:gd name="T83" fmla="*/ 3 h 643"/>
                <a:gd name="T84" fmla="*/ 163 w 636"/>
                <a:gd name="T85" fmla="*/ 54 h 643"/>
                <a:gd name="T86" fmla="*/ 184 w 636"/>
                <a:gd name="T87" fmla="*/ 1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nvGrpSpPr>
            <p:cNvPr id="284" name="Group 279"/>
            <p:cNvGrpSpPr>
              <a:grpSpLocks/>
            </p:cNvGrpSpPr>
            <p:nvPr/>
          </p:nvGrpSpPr>
          <p:grpSpPr bwMode="auto">
            <a:xfrm>
              <a:off x="8388350" y="4784725"/>
              <a:ext cx="184150" cy="112713"/>
              <a:chOff x="5264" y="1904"/>
              <a:chExt cx="116" cy="71"/>
            </a:xfrm>
          </p:grpSpPr>
          <p:sp>
            <p:nvSpPr>
              <p:cNvPr id="285" name="Freeform 280"/>
              <p:cNvSpPr>
                <a:spLocks/>
              </p:cNvSpPr>
              <p:nvPr/>
            </p:nvSpPr>
            <p:spPr bwMode="auto">
              <a:xfrm>
                <a:off x="5264" y="1904"/>
                <a:ext cx="116" cy="71"/>
              </a:xfrm>
              <a:custGeom>
                <a:avLst/>
                <a:gdLst>
                  <a:gd name="T0" fmla="*/ 698 w 698"/>
                  <a:gd name="T1" fmla="*/ 253 h 425"/>
                  <a:gd name="T2" fmla="*/ 611 w 698"/>
                  <a:gd name="T3" fmla="*/ 233 h 425"/>
                  <a:gd name="T4" fmla="*/ 579 w 698"/>
                  <a:gd name="T5" fmla="*/ 227 h 425"/>
                  <a:gd name="T6" fmla="*/ 558 w 698"/>
                  <a:gd name="T7" fmla="*/ 210 h 425"/>
                  <a:gd name="T8" fmla="*/ 538 w 698"/>
                  <a:gd name="T9" fmla="*/ 182 h 425"/>
                  <a:gd name="T10" fmla="*/ 496 w 698"/>
                  <a:gd name="T11" fmla="*/ 143 h 425"/>
                  <a:gd name="T12" fmla="*/ 420 w 698"/>
                  <a:gd name="T13" fmla="*/ 79 h 425"/>
                  <a:gd name="T14" fmla="*/ 407 w 698"/>
                  <a:gd name="T15" fmla="*/ 58 h 425"/>
                  <a:gd name="T16" fmla="*/ 387 w 698"/>
                  <a:gd name="T17" fmla="*/ 38 h 425"/>
                  <a:gd name="T18" fmla="*/ 347 w 698"/>
                  <a:gd name="T19" fmla="*/ 32 h 425"/>
                  <a:gd name="T20" fmla="*/ 225 w 698"/>
                  <a:gd name="T21" fmla="*/ 11 h 425"/>
                  <a:gd name="T22" fmla="*/ 192 w 698"/>
                  <a:gd name="T23" fmla="*/ 0 h 425"/>
                  <a:gd name="T24" fmla="*/ 162 w 698"/>
                  <a:gd name="T25" fmla="*/ 14 h 425"/>
                  <a:gd name="T26" fmla="*/ 147 w 698"/>
                  <a:gd name="T27" fmla="*/ 27 h 425"/>
                  <a:gd name="T28" fmla="*/ 75 w 698"/>
                  <a:gd name="T29" fmla="*/ 52 h 425"/>
                  <a:gd name="T30" fmla="*/ 48 w 698"/>
                  <a:gd name="T31" fmla="*/ 62 h 425"/>
                  <a:gd name="T32" fmla="*/ 37 w 698"/>
                  <a:gd name="T33" fmla="*/ 73 h 425"/>
                  <a:gd name="T34" fmla="*/ 24 w 698"/>
                  <a:gd name="T35" fmla="*/ 114 h 425"/>
                  <a:gd name="T36" fmla="*/ 16 w 698"/>
                  <a:gd name="T37" fmla="*/ 133 h 425"/>
                  <a:gd name="T38" fmla="*/ 9 w 698"/>
                  <a:gd name="T39" fmla="*/ 146 h 425"/>
                  <a:gd name="T40" fmla="*/ 0 w 698"/>
                  <a:gd name="T41" fmla="*/ 165 h 425"/>
                  <a:gd name="T42" fmla="*/ 0 w 698"/>
                  <a:gd name="T43" fmla="*/ 181 h 425"/>
                  <a:gd name="T44" fmla="*/ 15 w 698"/>
                  <a:gd name="T45" fmla="*/ 191 h 425"/>
                  <a:gd name="T46" fmla="*/ 43 w 698"/>
                  <a:gd name="T47" fmla="*/ 190 h 425"/>
                  <a:gd name="T48" fmla="*/ 89 w 698"/>
                  <a:gd name="T49" fmla="*/ 168 h 425"/>
                  <a:gd name="T50" fmla="*/ 147 w 698"/>
                  <a:gd name="T51" fmla="*/ 158 h 425"/>
                  <a:gd name="T52" fmla="*/ 198 w 698"/>
                  <a:gd name="T53" fmla="*/ 165 h 425"/>
                  <a:gd name="T54" fmla="*/ 144 w 698"/>
                  <a:gd name="T55" fmla="*/ 179 h 425"/>
                  <a:gd name="T56" fmla="*/ 105 w 698"/>
                  <a:gd name="T57" fmla="*/ 191 h 425"/>
                  <a:gd name="T58" fmla="*/ 61 w 698"/>
                  <a:gd name="T59" fmla="*/ 210 h 425"/>
                  <a:gd name="T60" fmla="*/ 51 w 698"/>
                  <a:gd name="T61" fmla="*/ 224 h 425"/>
                  <a:gd name="T62" fmla="*/ 51 w 698"/>
                  <a:gd name="T63" fmla="*/ 242 h 425"/>
                  <a:gd name="T64" fmla="*/ 67 w 698"/>
                  <a:gd name="T65" fmla="*/ 253 h 425"/>
                  <a:gd name="T66" fmla="*/ 87 w 698"/>
                  <a:gd name="T67" fmla="*/ 250 h 425"/>
                  <a:gd name="T68" fmla="*/ 150 w 698"/>
                  <a:gd name="T69" fmla="*/ 233 h 425"/>
                  <a:gd name="T70" fmla="*/ 205 w 698"/>
                  <a:gd name="T71" fmla="*/ 230 h 425"/>
                  <a:gd name="T72" fmla="*/ 249 w 698"/>
                  <a:gd name="T73" fmla="*/ 233 h 425"/>
                  <a:gd name="T74" fmla="*/ 273 w 698"/>
                  <a:gd name="T75" fmla="*/ 250 h 425"/>
                  <a:gd name="T76" fmla="*/ 301 w 698"/>
                  <a:gd name="T77" fmla="*/ 279 h 425"/>
                  <a:gd name="T78" fmla="*/ 323 w 698"/>
                  <a:gd name="T79" fmla="*/ 310 h 425"/>
                  <a:gd name="T80" fmla="*/ 346 w 698"/>
                  <a:gd name="T81" fmla="*/ 342 h 425"/>
                  <a:gd name="T82" fmla="*/ 364 w 698"/>
                  <a:gd name="T83" fmla="*/ 366 h 425"/>
                  <a:gd name="T84" fmla="*/ 397 w 698"/>
                  <a:gd name="T85" fmla="*/ 389 h 425"/>
                  <a:gd name="T86" fmla="*/ 429 w 698"/>
                  <a:gd name="T87" fmla="*/ 396 h 425"/>
                  <a:gd name="T88" fmla="*/ 464 w 698"/>
                  <a:gd name="T89" fmla="*/ 399 h 425"/>
                  <a:gd name="T90" fmla="*/ 507 w 698"/>
                  <a:gd name="T91" fmla="*/ 396 h 425"/>
                  <a:gd name="T92" fmla="*/ 539 w 698"/>
                  <a:gd name="T93" fmla="*/ 393 h 425"/>
                  <a:gd name="T94" fmla="*/ 582 w 698"/>
                  <a:gd name="T95" fmla="*/ 404 h 425"/>
                  <a:gd name="T96" fmla="*/ 698 w 698"/>
                  <a:gd name="T97" fmla="*/ 425 h 425"/>
                  <a:gd name="T98" fmla="*/ 698 w 698"/>
                  <a:gd name="T99" fmla="*/ 25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prstDash val="solid"/>
                <a:round/>
                <a:headEnd/>
                <a:tailEnd/>
              </a:ln>
            </p:spPr>
            <p:txBody>
              <a:bodyPr/>
              <a:lstStyle/>
              <a:p>
                <a:endParaRPr lang="zh-CN" altLang="en-US" sz="1050">
                  <a:latin typeface="+mj-ea"/>
                  <a:ea typeface="+mj-ea"/>
                </a:endParaRPr>
              </a:p>
            </p:txBody>
          </p:sp>
          <p:sp>
            <p:nvSpPr>
              <p:cNvPr id="286" name="Freeform 281"/>
              <p:cNvSpPr>
                <a:spLocks/>
              </p:cNvSpPr>
              <p:nvPr/>
            </p:nvSpPr>
            <p:spPr bwMode="auto">
              <a:xfrm>
                <a:off x="5269" y="1916"/>
                <a:ext cx="37" cy="9"/>
              </a:xfrm>
              <a:custGeom>
                <a:avLst/>
                <a:gdLst>
                  <a:gd name="T0" fmla="*/ 0 w 223"/>
                  <a:gd name="T1" fmla="*/ 52 h 52"/>
                  <a:gd name="T2" fmla="*/ 38 w 223"/>
                  <a:gd name="T3" fmla="*/ 36 h 52"/>
                  <a:gd name="T4" fmla="*/ 69 w 223"/>
                  <a:gd name="T5" fmla="*/ 30 h 52"/>
                  <a:gd name="T6" fmla="*/ 107 w 223"/>
                  <a:gd name="T7" fmla="*/ 18 h 52"/>
                  <a:gd name="T8" fmla="*/ 139 w 223"/>
                  <a:gd name="T9" fmla="*/ 11 h 52"/>
                  <a:gd name="T10" fmla="*/ 189 w 223"/>
                  <a:gd name="T11" fmla="*/ 15 h 52"/>
                  <a:gd name="T12" fmla="*/ 223 w 223"/>
                  <a:gd name="T13" fmla="*/ 18 h 52"/>
                  <a:gd name="T14" fmla="*/ 171 w 223"/>
                  <a:gd name="T15" fmla="*/ 8 h 52"/>
                  <a:gd name="T16" fmla="*/ 127 w 223"/>
                  <a:gd name="T17" fmla="*/ 0 h 52"/>
                  <a:gd name="T18" fmla="*/ 69 w 223"/>
                  <a:gd name="T19" fmla="*/ 24 h 52"/>
                  <a:gd name="T20" fmla="*/ 38 w 223"/>
                  <a:gd name="T21" fmla="*/ 28 h 52"/>
                  <a:gd name="T22" fmla="*/ 3 w 223"/>
                  <a:gd name="T23" fmla="*/ 45 h 52"/>
                  <a:gd name="T24" fmla="*/ 0 w 223"/>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7" name="Freeform 282"/>
              <p:cNvSpPr>
                <a:spLocks/>
              </p:cNvSpPr>
              <p:nvPr/>
            </p:nvSpPr>
            <p:spPr bwMode="auto">
              <a:xfrm>
                <a:off x="5289" y="1907"/>
                <a:ext cx="31" cy="6"/>
              </a:xfrm>
              <a:custGeom>
                <a:avLst/>
                <a:gdLst>
                  <a:gd name="T0" fmla="*/ 51 w 188"/>
                  <a:gd name="T1" fmla="*/ 0 h 36"/>
                  <a:gd name="T2" fmla="*/ 29 w 188"/>
                  <a:gd name="T3" fmla="*/ 1 h 36"/>
                  <a:gd name="T4" fmla="*/ 0 w 188"/>
                  <a:gd name="T5" fmla="*/ 11 h 36"/>
                  <a:gd name="T6" fmla="*/ 19 w 188"/>
                  <a:gd name="T7" fmla="*/ 9 h 36"/>
                  <a:gd name="T8" fmla="*/ 48 w 188"/>
                  <a:gd name="T9" fmla="*/ 4 h 36"/>
                  <a:gd name="T10" fmla="*/ 109 w 188"/>
                  <a:gd name="T11" fmla="*/ 20 h 36"/>
                  <a:gd name="T12" fmla="*/ 143 w 188"/>
                  <a:gd name="T13" fmla="*/ 30 h 36"/>
                  <a:gd name="T14" fmla="*/ 181 w 188"/>
                  <a:gd name="T15" fmla="*/ 36 h 36"/>
                  <a:gd name="T16" fmla="*/ 188 w 188"/>
                  <a:gd name="T17" fmla="*/ 30 h 36"/>
                  <a:gd name="T18" fmla="*/ 146 w 188"/>
                  <a:gd name="T19" fmla="*/ 22 h 36"/>
                  <a:gd name="T20" fmla="*/ 97 w 188"/>
                  <a:gd name="T21" fmla="*/ 11 h 36"/>
                  <a:gd name="T22" fmla="*/ 51 w 188"/>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8" name="Freeform 283"/>
              <p:cNvSpPr>
                <a:spLocks/>
              </p:cNvSpPr>
              <p:nvPr/>
            </p:nvSpPr>
            <p:spPr bwMode="auto">
              <a:xfrm>
                <a:off x="5295" y="1929"/>
                <a:ext cx="13" cy="3"/>
              </a:xfrm>
              <a:custGeom>
                <a:avLst/>
                <a:gdLst>
                  <a:gd name="T0" fmla="*/ 0 w 76"/>
                  <a:gd name="T1" fmla="*/ 8 h 17"/>
                  <a:gd name="T2" fmla="*/ 8 w 76"/>
                  <a:gd name="T3" fmla="*/ 17 h 17"/>
                  <a:gd name="T4" fmla="*/ 36 w 76"/>
                  <a:gd name="T5" fmla="*/ 12 h 17"/>
                  <a:gd name="T6" fmla="*/ 67 w 76"/>
                  <a:gd name="T7" fmla="*/ 12 h 17"/>
                  <a:gd name="T8" fmla="*/ 76 w 76"/>
                  <a:gd name="T9" fmla="*/ 0 h 17"/>
                  <a:gd name="T10" fmla="*/ 55 w 76"/>
                  <a:gd name="T11" fmla="*/ 4 h 17"/>
                  <a:gd name="T12" fmla="*/ 0 w 76"/>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9" name="Freeform 284"/>
              <p:cNvSpPr>
                <a:spLocks/>
              </p:cNvSpPr>
              <p:nvPr/>
            </p:nvSpPr>
            <p:spPr bwMode="auto">
              <a:xfrm>
                <a:off x="5268" y="1926"/>
                <a:ext cx="3" cy="6"/>
              </a:xfrm>
              <a:custGeom>
                <a:avLst/>
                <a:gdLst>
                  <a:gd name="T0" fmla="*/ 19 w 19"/>
                  <a:gd name="T1" fmla="*/ 0 h 32"/>
                  <a:gd name="T2" fmla="*/ 19 w 19"/>
                  <a:gd name="T3" fmla="*/ 9 h 32"/>
                  <a:gd name="T4" fmla="*/ 14 w 19"/>
                  <a:gd name="T5" fmla="*/ 24 h 32"/>
                  <a:gd name="T6" fmla="*/ 0 w 19"/>
                  <a:gd name="T7" fmla="*/ 32 h 32"/>
                  <a:gd name="T8" fmla="*/ 19 w 19"/>
                  <a:gd name="T9" fmla="*/ 0 h 32"/>
                </a:gdLst>
                <a:ahLst/>
                <a:cxnLst>
                  <a:cxn ang="0">
                    <a:pos x="T0" y="T1"/>
                  </a:cxn>
                  <a:cxn ang="0">
                    <a:pos x="T2" y="T3"/>
                  </a:cxn>
                  <a:cxn ang="0">
                    <a:pos x="T4" y="T5"/>
                  </a:cxn>
                  <a:cxn ang="0">
                    <a:pos x="T6" y="T7"/>
                  </a:cxn>
                  <a:cxn ang="0">
                    <a:pos x="T8" y="T9"/>
                  </a:cxn>
                </a:cxnLst>
                <a:rect l="0" t="0" r="r" b="b"/>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0" name="Freeform 285"/>
              <p:cNvSpPr>
                <a:spLocks/>
              </p:cNvSpPr>
              <p:nvPr/>
            </p:nvSpPr>
            <p:spPr bwMode="auto">
              <a:xfrm>
                <a:off x="5277" y="1940"/>
                <a:ext cx="3" cy="3"/>
              </a:xfrm>
              <a:custGeom>
                <a:avLst/>
                <a:gdLst>
                  <a:gd name="T0" fmla="*/ 14 w 14"/>
                  <a:gd name="T1" fmla="*/ 0 h 18"/>
                  <a:gd name="T2" fmla="*/ 11 w 14"/>
                  <a:gd name="T3" fmla="*/ 9 h 18"/>
                  <a:gd name="T4" fmla="*/ 0 w 14"/>
                  <a:gd name="T5" fmla="*/ 18 h 18"/>
                  <a:gd name="T6" fmla="*/ 14 w 14"/>
                  <a:gd name="T7" fmla="*/ 0 h 18"/>
                </a:gdLst>
                <a:ahLst/>
                <a:cxnLst>
                  <a:cxn ang="0">
                    <a:pos x="T0" y="T1"/>
                  </a:cxn>
                  <a:cxn ang="0">
                    <a:pos x="T2" y="T3"/>
                  </a:cxn>
                  <a:cxn ang="0">
                    <a:pos x="T4" y="T5"/>
                  </a:cxn>
                  <a:cxn ang="0">
                    <a:pos x="T6" y="T7"/>
                  </a:cxn>
                </a:cxnLst>
                <a:rect l="0" t="0" r="r" b="b"/>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1" name="Freeform 286"/>
              <p:cNvSpPr>
                <a:spLocks/>
              </p:cNvSpPr>
              <p:nvPr/>
            </p:nvSpPr>
            <p:spPr bwMode="auto">
              <a:xfrm>
                <a:off x="5319" y="1921"/>
                <a:ext cx="6" cy="7"/>
              </a:xfrm>
              <a:custGeom>
                <a:avLst/>
                <a:gdLst>
                  <a:gd name="T0" fmla="*/ 0 w 35"/>
                  <a:gd name="T1" fmla="*/ 0 h 43"/>
                  <a:gd name="T2" fmla="*/ 7 w 35"/>
                  <a:gd name="T3" fmla="*/ 14 h 43"/>
                  <a:gd name="T4" fmla="*/ 7 w 35"/>
                  <a:gd name="T5" fmla="*/ 24 h 43"/>
                  <a:gd name="T6" fmla="*/ 35 w 35"/>
                  <a:gd name="T7" fmla="*/ 43 h 43"/>
                  <a:gd name="T8" fmla="*/ 0 w 35"/>
                  <a:gd name="T9" fmla="*/ 0 h 43"/>
                </a:gdLst>
                <a:ahLst/>
                <a:cxnLst>
                  <a:cxn ang="0">
                    <a:pos x="T0" y="T1"/>
                  </a:cxn>
                  <a:cxn ang="0">
                    <a:pos x="T2" y="T3"/>
                  </a:cxn>
                  <a:cxn ang="0">
                    <a:pos x="T4" y="T5"/>
                  </a:cxn>
                  <a:cxn ang="0">
                    <a:pos x="T6" y="T7"/>
                  </a:cxn>
                  <a:cxn ang="0">
                    <a:pos x="T8" y="T9"/>
                  </a:cxn>
                </a:cxnLst>
                <a:rect l="0" t="0" r="r" b="b"/>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2" name="Freeform 287"/>
              <p:cNvSpPr>
                <a:spLocks/>
              </p:cNvSpPr>
              <p:nvPr/>
            </p:nvSpPr>
            <p:spPr bwMode="auto">
              <a:xfrm>
                <a:off x="5330" y="1921"/>
                <a:ext cx="19" cy="19"/>
              </a:xfrm>
              <a:custGeom>
                <a:avLst/>
                <a:gdLst>
                  <a:gd name="T0" fmla="*/ 0 w 114"/>
                  <a:gd name="T1" fmla="*/ 0 h 114"/>
                  <a:gd name="T2" fmla="*/ 21 w 114"/>
                  <a:gd name="T3" fmla="*/ 35 h 114"/>
                  <a:gd name="T4" fmla="*/ 43 w 114"/>
                  <a:gd name="T5" fmla="*/ 63 h 114"/>
                  <a:gd name="T6" fmla="*/ 114 w 114"/>
                  <a:gd name="T7" fmla="*/ 114 h 114"/>
                  <a:gd name="T8" fmla="*/ 47 w 114"/>
                  <a:gd name="T9" fmla="*/ 53 h 114"/>
                  <a:gd name="T10" fmla="*/ 0 w 114"/>
                  <a:gd name="T11" fmla="*/ 0 h 114"/>
                </a:gdLst>
                <a:ahLst/>
                <a:cxnLst>
                  <a:cxn ang="0">
                    <a:pos x="T0" y="T1"/>
                  </a:cxn>
                  <a:cxn ang="0">
                    <a:pos x="T2" y="T3"/>
                  </a:cxn>
                  <a:cxn ang="0">
                    <a:pos x="T4" y="T5"/>
                  </a:cxn>
                  <a:cxn ang="0">
                    <a:pos x="T6" y="T7"/>
                  </a:cxn>
                  <a:cxn ang="0">
                    <a:pos x="T8" y="T9"/>
                  </a:cxn>
                  <a:cxn ang="0">
                    <a:pos x="T10" y="T11"/>
                  </a:cxn>
                </a:cxnLst>
                <a:rect l="0" t="0" r="r" b="b"/>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3" name="Freeform 288"/>
              <p:cNvSpPr>
                <a:spLocks/>
              </p:cNvSpPr>
              <p:nvPr/>
            </p:nvSpPr>
            <p:spPr bwMode="auto">
              <a:xfrm>
                <a:off x="5354" y="1948"/>
                <a:ext cx="4" cy="13"/>
              </a:xfrm>
              <a:custGeom>
                <a:avLst/>
                <a:gdLst>
                  <a:gd name="T0" fmla="*/ 27 w 27"/>
                  <a:gd name="T1" fmla="*/ 0 h 82"/>
                  <a:gd name="T2" fmla="*/ 9 w 27"/>
                  <a:gd name="T3" fmla="*/ 29 h 82"/>
                  <a:gd name="T4" fmla="*/ 4 w 27"/>
                  <a:gd name="T5" fmla="*/ 57 h 82"/>
                  <a:gd name="T6" fmla="*/ 3 w 27"/>
                  <a:gd name="T7" fmla="*/ 82 h 82"/>
                  <a:gd name="T8" fmla="*/ 0 w 27"/>
                  <a:gd name="T9" fmla="*/ 47 h 82"/>
                  <a:gd name="T10" fmla="*/ 3 w 27"/>
                  <a:gd name="T11" fmla="*/ 21 h 82"/>
                  <a:gd name="T12" fmla="*/ 27 w 2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4" name="Freeform 289"/>
              <p:cNvSpPr>
                <a:spLocks/>
              </p:cNvSpPr>
              <p:nvPr/>
            </p:nvSpPr>
            <p:spPr bwMode="auto">
              <a:xfrm>
                <a:off x="5312" y="1934"/>
                <a:ext cx="2" cy="5"/>
              </a:xfrm>
              <a:custGeom>
                <a:avLst/>
                <a:gdLst>
                  <a:gd name="T0" fmla="*/ 11 w 15"/>
                  <a:gd name="T1" fmla="*/ 0 h 30"/>
                  <a:gd name="T2" fmla="*/ 15 w 15"/>
                  <a:gd name="T3" fmla="*/ 12 h 30"/>
                  <a:gd name="T4" fmla="*/ 0 w 15"/>
                  <a:gd name="T5" fmla="*/ 30 h 30"/>
                  <a:gd name="T6" fmla="*/ 11 w 15"/>
                  <a:gd name="T7" fmla="*/ 0 h 30"/>
                </a:gdLst>
                <a:ahLst/>
                <a:cxnLst>
                  <a:cxn ang="0">
                    <a:pos x="T0" y="T1"/>
                  </a:cxn>
                  <a:cxn ang="0">
                    <a:pos x="T2" y="T3"/>
                  </a:cxn>
                  <a:cxn ang="0">
                    <a:pos x="T4" y="T5"/>
                  </a:cxn>
                  <a:cxn ang="0">
                    <a:pos x="T6" y="T7"/>
                  </a:cxn>
                </a:cxnLst>
                <a:rect l="0" t="0" r="r" b="b"/>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295" name="Group 290"/>
            <p:cNvGrpSpPr>
              <a:grpSpLocks/>
            </p:cNvGrpSpPr>
            <p:nvPr/>
          </p:nvGrpSpPr>
          <p:grpSpPr bwMode="auto">
            <a:xfrm>
              <a:off x="8543925" y="4537075"/>
              <a:ext cx="425450" cy="484188"/>
              <a:chOff x="5362" y="1748"/>
              <a:chExt cx="268" cy="305"/>
            </a:xfrm>
          </p:grpSpPr>
          <p:sp>
            <p:nvSpPr>
              <p:cNvPr id="296" name="Freeform 291"/>
              <p:cNvSpPr>
                <a:spLocks/>
              </p:cNvSpPr>
              <p:nvPr/>
            </p:nvSpPr>
            <p:spPr bwMode="auto">
              <a:xfrm>
                <a:off x="5477" y="1748"/>
                <a:ext cx="8" cy="6"/>
              </a:xfrm>
              <a:custGeom>
                <a:avLst/>
                <a:gdLst>
                  <a:gd name="T0" fmla="*/ 0 w 51"/>
                  <a:gd name="T1" fmla="*/ 0 h 36"/>
                  <a:gd name="T2" fmla="*/ 14 w 51"/>
                  <a:gd name="T3" fmla="*/ 10 h 36"/>
                  <a:gd name="T4" fmla="*/ 29 w 51"/>
                  <a:gd name="T5" fmla="*/ 15 h 36"/>
                  <a:gd name="T6" fmla="*/ 43 w 51"/>
                  <a:gd name="T7" fmla="*/ 23 h 36"/>
                  <a:gd name="T8" fmla="*/ 51 w 51"/>
                  <a:gd name="T9" fmla="*/ 36 h 36"/>
                  <a:gd name="T10" fmla="*/ 39 w 51"/>
                  <a:gd name="T11" fmla="*/ 32 h 36"/>
                  <a:gd name="T12" fmla="*/ 14 w 51"/>
                  <a:gd name="T13" fmla="*/ 24 h 36"/>
                  <a:gd name="T14" fmla="*/ 0 w 5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7" name="Freeform 292"/>
              <p:cNvSpPr>
                <a:spLocks/>
              </p:cNvSpPr>
              <p:nvPr/>
            </p:nvSpPr>
            <p:spPr bwMode="auto">
              <a:xfrm>
                <a:off x="5479" y="1758"/>
                <a:ext cx="2" cy="4"/>
              </a:xfrm>
              <a:custGeom>
                <a:avLst/>
                <a:gdLst>
                  <a:gd name="T0" fmla="*/ 0 w 14"/>
                  <a:gd name="T1" fmla="*/ 0 h 24"/>
                  <a:gd name="T2" fmla="*/ 14 w 14"/>
                  <a:gd name="T3" fmla="*/ 0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8" name="Freeform 293"/>
              <p:cNvSpPr>
                <a:spLocks/>
              </p:cNvSpPr>
              <p:nvPr/>
            </p:nvSpPr>
            <p:spPr bwMode="auto">
              <a:xfrm>
                <a:off x="5444" y="1788"/>
                <a:ext cx="71" cy="180"/>
              </a:xfrm>
              <a:custGeom>
                <a:avLst/>
                <a:gdLst>
                  <a:gd name="T0" fmla="*/ 369 w 431"/>
                  <a:gd name="T1" fmla="*/ 0 h 1076"/>
                  <a:gd name="T2" fmla="*/ 328 w 431"/>
                  <a:gd name="T3" fmla="*/ 44 h 1076"/>
                  <a:gd name="T4" fmla="*/ 317 w 431"/>
                  <a:gd name="T5" fmla="*/ 108 h 1076"/>
                  <a:gd name="T6" fmla="*/ 254 w 431"/>
                  <a:gd name="T7" fmla="*/ 170 h 1076"/>
                  <a:gd name="T8" fmla="*/ 126 w 431"/>
                  <a:gd name="T9" fmla="*/ 461 h 1076"/>
                  <a:gd name="T10" fmla="*/ 57 w 431"/>
                  <a:gd name="T11" fmla="*/ 724 h 1076"/>
                  <a:gd name="T12" fmla="*/ 0 w 431"/>
                  <a:gd name="T13" fmla="*/ 1076 h 1076"/>
                  <a:gd name="T14" fmla="*/ 178 w 431"/>
                  <a:gd name="T15" fmla="*/ 919 h 1076"/>
                  <a:gd name="T16" fmla="*/ 431 w 431"/>
                  <a:gd name="T17" fmla="*/ 140 h 1076"/>
                  <a:gd name="T18" fmla="*/ 369 w 431"/>
                  <a:gd name="T19"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prstDash val="solid"/>
                <a:round/>
                <a:headEnd/>
                <a:tailEnd/>
              </a:ln>
            </p:spPr>
            <p:txBody>
              <a:bodyPr/>
              <a:lstStyle/>
              <a:p>
                <a:endParaRPr lang="zh-CN" altLang="en-US" sz="1050">
                  <a:latin typeface="+mj-ea"/>
                  <a:ea typeface="+mj-ea"/>
                </a:endParaRPr>
              </a:p>
            </p:txBody>
          </p:sp>
          <p:sp>
            <p:nvSpPr>
              <p:cNvPr id="299" name="Freeform 294"/>
              <p:cNvSpPr>
                <a:spLocks/>
              </p:cNvSpPr>
              <p:nvPr/>
            </p:nvSpPr>
            <p:spPr bwMode="auto">
              <a:xfrm>
                <a:off x="5362" y="1754"/>
                <a:ext cx="268" cy="299"/>
              </a:xfrm>
              <a:custGeom>
                <a:avLst/>
                <a:gdLst>
                  <a:gd name="T0" fmla="*/ 1309 w 1606"/>
                  <a:gd name="T1" fmla="*/ 94 h 1792"/>
                  <a:gd name="T2" fmla="*/ 1258 w 1606"/>
                  <a:gd name="T3" fmla="*/ 0 h 1792"/>
                  <a:gd name="T4" fmla="*/ 867 w 1606"/>
                  <a:gd name="T5" fmla="*/ 163 h 1792"/>
                  <a:gd name="T6" fmla="*/ 850 w 1606"/>
                  <a:gd name="T7" fmla="*/ 288 h 1792"/>
                  <a:gd name="T8" fmla="*/ 818 w 1606"/>
                  <a:gd name="T9" fmla="*/ 332 h 1792"/>
                  <a:gd name="T10" fmla="*/ 773 w 1606"/>
                  <a:gd name="T11" fmla="*/ 382 h 1792"/>
                  <a:gd name="T12" fmla="*/ 747 w 1606"/>
                  <a:gd name="T13" fmla="*/ 472 h 1792"/>
                  <a:gd name="T14" fmla="*/ 660 w 1606"/>
                  <a:gd name="T15" fmla="*/ 678 h 1792"/>
                  <a:gd name="T16" fmla="*/ 590 w 1606"/>
                  <a:gd name="T17" fmla="*/ 924 h 1792"/>
                  <a:gd name="T18" fmla="*/ 558 w 1606"/>
                  <a:gd name="T19" fmla="*/ 1088 h 1792"/>
                  <a:gd name="T20" fmla="*/ 243 w 1606"/>
                  <a:gd name="T21" fmla="*/ 1094 h 1792"/>
                  <a:gd name="T22" fmla="*/ 192 w 1606"/>
                  <a:gd name="T23" fmla="*/ 1125 h 1792"/>
                  <a:gd name="T24" fmla="*/ 47 w 1606"/>
                  <a:gd name="T25" fmla="*/ 1125 h 1792"/>
                  <a:gd name="T26" fmla="*/ 7 w 1606"/>
                  <a:gd name="T27" fmla="*/ 1189 h 1792"/>
                  <a:gd name="T28" fmla="*/ 0 w 1606"/>
                  <a:gd name="T29" fmla="*/ 1264 h 1792"/>
                  <a:gd name="T30" fmla="*/ 15 w 1606"/>
                  <a:gd name="T31" fmla="*/ 1332 h 1792"/>
                  <a:gd name="T32" fmla="*/ 148 w 1606"/>
                  <a:gd name="T33" fmla="*/ 1358 h 1792"/>
                  <a:gd name="T34" fmla="*/ 211 w 1606"/>
                  <a:gd name="T35" fmla="*/ 1452 h 1792"/>
                  <a:gd name="T36" fmla="*/ 337 w 1606"/>
                  <a:gd name="T37" fmla="*/ 1484 h 1792"/>
                  <a:gd name="T38" fmla="*/ 430 w 1606"/>
                  <a:gd name="T39" fmla="*/ 1484 h 1792"/>
                  <a:gd name="T40" fmla="*/ 538 w 1606"/>
                  <a:gd name="T41" fmla="*/ 1503 h 1792"/>
                  <a:gd name="T42" fmla="*/ 544 w 1606"/>
                  <a:gd name="T43" fmla="*/ 1548 h 1792"/>
                  <a:gd name="T44" fmla="*/ 538 w 1606"/>
                  <a:gd name="T45" fmla="*/ 1642 h 1792"/>
                  <a:gd name="T46" fmla="*/ 550 w 1606"/>
                  <a:gd name="T47" fmla="*/ 1705 h 1792"/>
                  <a:gd name="T48" fmla="*/ 608 w 1606"/>
                  <a:gd name="T49" fmla="*/ 1712 h 1792"/>
                  <a:gd name="T50" fmla="*/ 677 w 1606"/>
                  <a:gd name="T51" fmla="*/ 1724 h 1792"/>
                  <a:gd name="T52" fmla="*/ 747 w 1606"/>
                  <a:gd name="T53" fmla="*/ 1786 h 1792"/>
                  <a:gd name="T54" fmla="*/ 830 w 1606"/>
                  <a:gd name="T55" fmla="*/ 1786 h 1792"/>
                  <a:gd name="T56" fmla="*/ 905 w 1606"/>
                  <a:gd name="T57" fmla="*/ 1779 h 1792"/>
                  <a:gd name="T58" fmla="*/ 1019 w 1606"/>
                  <a:gd name="T59" fmla="*/ 1744 h 1792"/>
                  <a:gd name="T60" fmla="*/ 1145 w 1606"/>
                  <a:gd name="T61" fmla="*/ 1756 h 1792"/>
                  <a:gd name="T62" fmla="*/ 1273 w 1606"/>
                  <a:gd name="T63" fmla="*/ 1792 h 1792"/>
                  <a:gd name="T64" fmla="*/ 1392 w 1606"/>
                  <a:gd name="T65" fmla="*/ 1766 h 1792"/>
                  <a:gd name="T66" fmla="*/ 1473 w 1606"/>
                  <a:gd name="T67" fmla="*/ 1674 h 1792"/>
                  <a:gd name="T68" fmla="*/ 1467 w 1606"/>
                  <a:gd name="T69" fmla="*/ 1571 h 1792"/>
                  <a:gd name="T70" fmla="*/ 1497 w 1606"/>
                  <a:gd name="T71" fmla="*/ 1446 h 1792"/>
                  <a:gd name="T72" fmla="*/ 1516 w 1606"/>
                  <a:gd name="T73" fmla="*/ 1282 h 1792"/>
                  <a:gd name="T74" fmla="*/ 1554 w 1606"/>
                  <a:gd name="T75" fmla="*/ 1131 h 1792"/>
                  <a:gd name="T76" fmla="*/ 1606 w 1606"/>
                  <a:gd name="T77" fmla="*/ 906 h 1792"/>
                  <a:gd name="T78" fmla="*/ 1598 w 1606"/>
                  <a:gd name="T79" fmla="*/ 678 h 1792"/>
                  <a:gd name="T80" fmla="*/ 1598 w 1606"/>
                  <a:gd name="T81" fmla="*/ 478 h 1792"/>
                  <a:gd name="T82" fmla="*/ 1586 w 1606"/>
                  <a:gd name="T83" fmla="*/ 338 h 1792"/>
                  <a:gd name="T84" fmla="*/ 1554 w 1606"/>
                  <a:gd name="T85" fmla="*/ 276 h 1792"/>
                  <a:gd name="T86" fmla="*/ 1484 w 1606"/>
                  <a:gd name="T87" fmla="*/ 225 h 1792"/>
                  <a:gd name="T88" fmla="*/ 1403 w 1606"/>
                  <a:gd name="T89" fmla="*/ 142 h 1792"/>
                  <a:gd name="T90" fmla="*/ 1309 w 1606"/>
                  <a:gd name="T91" fmla="*/ 94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prstDash val="solid"/>
                <a:round/>
                <a:headEnd/>
                <a:tailEnd/>
              </a:ln>
            </p:spPr>
            <p:txBody>
              <a:bodyPr/>
              <a:lstStyle/>
              <a:p>
                <a:endParaRPr lang="zh-CN" altLang="en-US" sz="1050">
                  <a:latin typeface="+mj-ea"/>
                  <a:ea typeface="+mj-ea"/>
                </a:endParaRPr>
              </a:p>
            </p:txBody>
          </p:sp>
          <p:sp>
            <p:nvSpPr>
              <p:cNvPr id="300" name="Freeform 295"/>
              <p:cNvSpPr>
                <a:spLocks/>
              </p:cNvSpPr>
              <p:nvPr/>
            </p:nvSpPr>
            <p:spPr bwMode="auto">
              <a:xfrm>
                <a:off x="5456" y="1772"/>
                <a:ext cx="169" cy="278"/>
              </a:xfrm>
              <a:custGeom>
                <a:avLst/>
                <a:gdLst>
                  <a:gd name="T0" fmla="*/ 132 w 1014"/>
                  <a:gd name="T1" fmla="*/ 1382 h 1671"/>
                  <a:gd name="T2" fmla="*/ 370 w 1014"/>
                  <a:gd name="T3" fmla="*/ 1363 h 1671"/>
                  <a:gd name="T4" fmla="*/ 573 w 1014"/>
                  <a:gd name="T5" fmla="*/ 1301 h 1671"/>
                  <a:gd name="T6" fmla="*/ 656 w 1014"/>
                  <a:gd name="T7" fmla="*/ 1149 h 1671"/>
                  <a:gd name="T8" fmla="*/ 630 w 1014"/>
                  <a:gd name="T9" fmla="*/ 1050 h 1671"/>
                  <a:gd name="T10" fmla="*/ 787 w 1014"/>
                  <a:gd name="T11" fmla="*/ 837 h 1671"/>
                  <a:gd name="T12" fmla="*/ 642 w 1014"/>
                  <a:gd name="T13" fmla="*/ 931 h 1671"/>
                  <a:gd name="T14" fmla="*/ 718 w 1014"/>
                  <a:gd name="T15" fmla="*/ 741 h 1671"/>
                  <a:gd name="T16" fmla="*/ 845 w 1014"/>
                  <a:gd name="T17" fmla="*/ 497 h 1671"/>
                  <a:gd name="T18" fmla="*/ 656 w 1014"/>
                  <a:gd name="T19" fmla="*/ 703 h 1671"/>
                  <a:gd name="T20" fmla="*/ 630 w 1014"/>
                  <a:gd name="T21" fmla="*/ 378 h 1671"/>
                  <a:gd name="T22" fmla="*/ 535 w 1014"/>
                  <a:gd name="T23" fmla="*/ 264 h 1671"/>
                  <a:gd name="T24" fmla="*/ 402 w 1014"/>
                  <a:gd name="T25" fmla="*/ 214 h 1671"/>
                  <a:gd name="T26" fmla="*/ 661 w 1014"/>
                  <a:gd name="T27" fmla="*/ 126 h 1671"/>
                  <a:gd name="T28" fmla="*/ 781 w 1014"/>
                  <a:gd name="T29" fmla="*/ 226 h 1671"/>
                  <a:gd name="T30" fmla="*/ 705 w 1014"/>
                  <a:gd name="T31" fmla="*/ 126 h 1671"/>
                  <a:gd name="T32" fmla="*/ 560 w 1014"/>
                  <a:gd name="T33" fmla="*/ 82 h 1671"/>
                  <a:gd name="T34" fmla="*/ 661 w 1014"/>
                  <a:gd name="T35" fmla="*/ 44 h 1671"/>
                  <a:gd name="T36" fmla="*/ 750 w 1014"/>
                  <a:gd name="T37" fmla="*/ 0 h 1671"/>
                  <a:gd name="T38" fmla="*/ 868 w 1014"/>
                  <a:gd name="T39" fmla="*/ 94 h 1671"/>
                  <a:gd name="T40" fmla="*/ 976 w 1014"/>
                  <a:gd name="T41" fmla="*/ 182 h 1671"/>
                  <a:gd name="T42" fmla="*/ 1014 w 1014"/>
                  <a:gd name="T43" fmla="*/ 334 h 1671"/>
                  <a:gd name="T44" fmla="*/ 1008 w 1014"/>
                  <a:gd name="T45" fmla="*/ 628 h 1671"/>
                  <a:gd name="T46" fmla="*/ 970 w 1014"/>
                  <a:gd name="T47" fmla="*/ 975 h 1671"/>
                  <a:gd name="T48" fmla="*/ 913 w 1014"/>
                  <a:gd name="T49" fmla="*/ 1314 h 1671"/>
                  <a:gd name="T50" fmla="*/ 888 w 1014"/>
                  <a:gd name="T51" fmla="*/ 1527 h 1671"/>
                  <a:gd name="T52" fmla="*/ 830 w 1014"/>
                  <a:gd name="T53" fmla="*/ 1627 h 1671"/>
                  <a:gd name="T54" fmla="*/ 699 w 1014"/>
                  <a:gd name="T55" fmla="*/ 1671 h 1671"/>
                  <a:gd name="T56" fmla="*/ 612 w 1014"/>
                  <a:gd name="T57" fmla="*/ 1648 h 1671"/>
                  <a:gd name="T58" fmla="*/ 541 w 1014"/>
                  <a:gd name="T59" fmla="*/ 1559 h 1671"/>
                  <a:gd name="T60" fmla="*/ 516 w 1014"/>
                  <a:gd name="T61" fmla="*/ 1534 h 1671"/>
                  <a:gd name="T62" fmla="*/ 407 w 1014"/>
                  <a:gd name="T63" fmla="*/ 1622 h 1671"/>
                  <a:gd name="T64" fmla="*/ 276 w 1014"/>
                  <a:gd name="T65" fmla="*/ 1652 h 1671"/>
                  <a:gd name="T66" fmla="*/ 170 w 1014"/>
                  <a:gd name="T67" fmla="*/ 1636 h 1671"/>
                  <a:gd name="T68" fmla="*/ 240 w 1014"/>
                  <a:gd name="T69" fmla="*/ 1565 h 1671"/>
                  <a:gd name="T70" fmla="*/ 352 w 1014"/>
                  <a:gd name="T71" fmla="*/ 1446 h 1671"/>
                  <a:gd name="T72" fmla="*/ 176 w 1014"/>
                  <a:gd name="T73" fmla="*/ 1546 h 1671"/>
                  <a:gd name="T74" fmla="*/ 32 w 1014"/>
                  <a:gd name="T75" fmla="*/ 1590 h 1671"/>
                  <a:gd name="T76" fmla="*/ 0 w 1014"/>
                  <a:gd name="T77" fmla="*/ 1527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1" name="Freeform 296"/>
              <p:cNvSpPr>
                <a:spLocks/>
              </p:cNvSpPr>
              <p:nvPr/>
            </p:nvSpPr>
            <p:spPr bwMode="auto">
              <a:xfrm>
                <a:off x="5563" y="1910"/>
                <a:ext cx="50" cy="129"/>
              </a:xfrm>
              <a:custGeom>
                <a:avLst/>
                <a:gdLst>
                  <a:gd name="T0" fmla="*/ 0 w 295"/>
                  <a:gd name="T1" fmla="*/ 774 h 774"/>
                  <a:gd name="T2" fmla="*/ 51 w 295"/>
                  <a:gd name="T3" fmla="*/ 748 h 774"/>
                  <a:gd name="T4" fmla="*/ 107 w 295"/>
                  <a:gd name="T5" fmla="*/ 686 h 774"/>
                  <a:gd name="T6" fmla="*/ 156 w 295"/>
                  <a:gd name="T7" fmla="*/ 573 h 774"/>
                  <a:gd name="T8" fmla="*/ 183 w 295"/>
                  <a:gd name="T9" fmla="*/ 477 h 774"/>
                  <a:gd name="T10" fmla="*/ 220 w 295"/>
                  <a:gd name="T11" fmla="*/ 371 h 774"/>
                  <a:gd name="T12" fmla="*/ 239 w 295"/>
                  <a:gd name="T13" fmla="*/ 270 h 774"/>
                  <a:gd name="T14" fmla="*/ 270 w 295"/>
                  <a:gd name="T15" fmla="*/ 114 h 774"/>
                  <a:gd name="T16" fmla="*/ 295 w 295"/>
                  <a:gd name="T17" fmla="*/ 0 h 774"/>
                  <a:gd name="T18" fmla="*/ 232 w 295"/>
                  <a:gd name="T19" fmla="*/ 226 h 774"/>
                  <a:gd name="T20" fmla="*/ 183 w 295"/>
                  <a:gd name="T21" fmla="*/ 402 h 774"/>
                  <a:gd name="T22" fmla="*/ 126 w 295"/>
                  <a:gd name="T23" fmla="*/ 521 h 774"/>
                  <a:gd name="T24" fmla="*/ 38 w 295"/>
                  <a:gd name="T25" fmla="*/ 648 h 774"/>
                  <a:gd name="T26" fmla="*/ 0 w 295"/>
                  <a:gd name="T2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2" name="Freeform 297"/>
              <p:cNvSpPr>
                <a:spLocks/>
              </p:cNvSpPr>
              <p:nvPr/>
            </p:nvSpPr>
            <p:spPr bwMode="auto">
              <a:xfrm>
                <a:off x="5367" y="1806"/>
                <a:ext cx="195" cy="194"/>
              </a:xfrm>
              <a:custGeom>
                <a:avLst/>
                <a:gdLst>
                  <a:gd name="T0" fmla="*/ 820 w 1172"/>
                  <a:gd name="T1" fmla="*/ 43 h 1162"/>
                  <a:gd name="T2" fmla="*/ 719 w 1172"/>
                  <a:gd name="T3" fmla="*/ 213 h 1162"/>
                  <a:gd name="T4" fmla="*/ 739 w 1172"/>
                  <a:gd name="T5" fmla="*/ 381 h 1162"/>
                  <a:gd name="T6" fmla="*/ 727 w 1172"/>
                  <a:gd name="T7" fmla="*/ 571 h 1162"/>
                  <a:gd name="T8" fmla="*/ 727 w 1172"/>
                  <a:gd name="T9" fmla="*/ 621 h 1162"/>
                  <a:gd name="T10" fmla="*/ 739 w 1172"/>
                  <a:gd name="T11" fmla="*/ 684 h 1162"/>
                  <a:gd name="T12" fmla="*/ 688 w 1172"/>
                  <a:gd name="T13" fmla="*/ 729 h 1162"/>
                  <a:gd name="T14" fmla="*/ 644 w 1172"/>
                  <a:gd name="T15" fmla="*/ 779 h 1162"/>
                  <a:gd name="T16" fmla="*/ 569 w 1172"/>
                  <a:gd name="T17" fmla="*/ 779 h 1162"/>
                  <a:gd name="T18" fmla="*/ 304 w 1172"/>
                  <a:gd name="T19" fmla="*/ 793 h 1162"/>
                  <a:gd name="T20" fmla="*/ 170 w 1172"/>
                  <a:gd name="T21" fmla="*/ 831 h 1162"/>
                  <a:gd name="T22" fmla="*/ 0 w 1172"/>
                  <a:gd name="T23" fmla="*/ 873 h 1162"/>
                  <a:gd name="T24" fmla="*/ 6 w 1172"/>
                  <a:gd name="T25" fmla="*/ 1004 h 1162"/>
                  <a:gd name="T26" fmla="*/ 109 w 1172"/>
                  <a:gd name="T27" fmla="*/ 978 h 1162"/>
                  <a:gd name="T28" fmla="*/ 133 w 1172"/>
                  <a:gd name="T29" fmla="*/ 916 h 1162"/>
                  <a:gd name="T30" fmla="*/ 147 w 1172"/>
                  <a:gd name="T31" fmla="*/ 1030 h 1162"/>
                  <a:gd name="T32" fmla="*/ 215 w 1172"/>
                  <a:gd name="T33" fmla="*/ 1118 h 1162"/>
                  <a:gd name="T34" fmla="*/ 403 w 1172"/>
                  <a:gd name="T35" fmla="*/ 1155 h 1162"/>
                  <a:gd name="T36" fmla="*/ 379 w 1172"/>
                  <a:gd name="T37" fmla="*/ 1093 h 1162"/>
                  <a:gd name="T38" fmla="*/ 279 w 1172"/>
                  <a:gd name="T39" fmla="*/ 978 h 1162"/>
                  <a:gd name="T40" fmla="*/ 358 w 1172"/>
                  <a:gd name="T41" fmla="*/ 929 h 1162"/>
                  <a:gd name="T42" fmla="*/ 403 w 1172"/>
                  <a:gd name="T43" fmla="*/ 1036 h 1162"/>
                  <a:gd name="T44" fmla="*/ 537 w 1172"/>
                  <a:gd name="T45" fmla="*/ 1149 h 1162"/>
                  <a:gd name="T46" fmla="*/ 713 w 1172"/>
                  <a:gd name="T47" fmla="*/ 1149 h 1162"/>
                  <a:gd name="T48" fmla="*/ 517 w 1172"/>
                  <a:gd name="T49" fmla="*/ 1016 h 1162"/>
                  <a:gd name="T50" fmla="*/ 435 w 1172"/>
                  <a:gd name="T51" fmla="*/ 929 h 1162"/>
                  <a:gd name="T52" fmla="*/ 479 w 1172"/>
                  <a:gd name="T53" fmla="*/ 885 h 1162"/>
                  <a:gd name="T54" fmla="*/ 549 w 1172"/>
                  <a:gd name="T55" fmla="*/ 972 h 1162"/>
                  <a:gd name="T56" fmla="*/ 675 w 1172"/>
                  <a:gd name="T57" fmla="*/ 1068 h 1162"/>
                  <a:gd name="T58" fmla="*/ 782 w 1172"/>
                  <a:gd name="T59" fmla="*/ 1123 h 1162"/>
                  <a:gd name="T60" fmla="*/ 921 w 1172"/>
                  <a:gd name="T61" fmla="*/ 1136 h 1162"/>
                  <a:gd name="T62" fmla="*/ 833 w 1172"/>
                  <a:gd name="T63" fmla="*/ 1068 h 1162"/>
                  <a:gd name="T64" fmla="*/ 727 w 1172"/>
                  <a:gd name="T65" fmla="*/ 978 h 1162"/>
                  <a:gd name="T66" fmla="*/ 756 w 1172"/>
                  <a:gd name="T67" fmla="*/ 929 h 1162"/>
                  <a:gd name="T68" fmla="*/ 808 w 1172"/>
                  <a:gd name="T69" fmla="*/ 1010 h 1162"/>
                  <a:gd name="T70" fmla="*/ 914 w 1172"/>
                  <a:gd name="T71" fmla="*/ 1087 h 1162"/>
                  <a:gd name="T72" fmla="*/ 1046 w 1172"/>
                  <a:gd name="T73" fmla="*/ 1098 h 1162"/>
                  <a:gd name="T74" fmla="*/ 1117 w 1172"/>
                  <a:gd name="T75" fmla="*/ 991 h 1162"/>
                  <a:gd name="T76" fmla="*/ 878 w 1172"/>
                  <a:gd name="T77" fmla="*/ 954 h 1162"/>
                  <a:gd name="T78" fmla="*/ 733 w 1172"/>
                  <a:gd name="T79" fmla="*/ 868 h 1162"/>
                  <a:gd name="T80" fmla="*/ 707 w 1172"/>
                  <a:gd name="T81" fmla="*/ 793 h 1162"/>
                  <a:gd name="T82" fmla="*/ 765 w 1172"/>
                  <a:gd name="T83" fmla="*/ 831 h 1162"/>
                  <a:gd name="T84" fmla="*/ 927 w 1172"/>
                  <a:gd name="T85" fmla="*/ 935 h 1162"/>
                  <a:gd name="T86" fmla="*/ 1117 w 1172"/>
                  <a:gd name="T87" fmla="*/ 991 h 1162"/>
                  <a:gd name="T88" fmla="*/ 1155 w 1172"/>
                  <a:gd name="T89" fmla="*/ 767 h 1162"/>
                  <a:gd name="T90" fmla="*/ 1046 w 1172"/>
                  <a:gd name="T91" fmla="*/ 741 h 1162"/>
                  <a:gd name="T92" fmla="*/ 820 w 1172"/>
                  <a:gd name="T93" fmla="*/ 761 h 1162"/>
                  <a:gd name="T94" fmla="*/ 782 w 1172"/>
                  <a:gd name="T95" fmla="*/ 716 h 1162"/>
                  <a:gd name="T96" fmla="*/ 901 w 1172"/>
                  <a:gd name="T97" fmla="*/ 735 h 1162"/>
                  <a:gd name="T98" fmla="*/ 1155 w 1172"/>
                  <a:gd name="T99" fmla="*/ 684 h 1162"/>
                  <a:gd name="T100" fmla="*/ 1167 w 1172"/>
                  <a:gd name="T101" fmla="*/ 483 h 1162"/>
                  <a:gd name="T102" fmla="*/ 1161 w 1172"/>
                  <a:gd name="T103" fmla="*/ 264 h 1162"/>
                  <a:gd name="T104" fmla="*/ 1034 w 1172"/>
                  <a:gd name="T105" fmla="*/ 152 h 1162"/>
                  <a:gd name="T106" fmla="*/ 1161 w 1172"/>
                  <a:gd name="T107" fmla="*/ 201 h 1162"/>
                  <a:gd name="T108" fmla="*/ 1091 w 1172"/>
                  <a:gd name="T109" fmla="*/ 68 h 1162"/>
                  <a:gd name="T110" fmla="*/ 959 w 1172"/>
                  <a:gd name="T111"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3" name="Freeform 298"/>
              <p:cNvSpPr>
                <a:spLocks/>
              </p:cNvSpPr>
              <p:nvPr/>
            </p:nvSpPr>
            <p:spPr bwMode="auto">
              <a:xfrm>
                <a:off x="5500" y="1878"/>
                <a:ext cx="49" cy="44"/>
              </a:xfrm>
              <a:custGeom>
                <a:avLst/>
                <a:gdLst>
                  <a:gd name="T0" fmla="*/ 0 w 295"/>
                  <a:gd name="T1" fmla="*/ 0 h 263"/>
                  <a:gd name="T2" fmla="*/ 0 w 295"/>
                  <a:gd name="T3" fmla="*/ 21 h 263"/>
                  <a:gd name="T4" fmla="*/ 38 w 295"/>
                  <a:gd name="T5" fmla="*/ 71 h 263"/>
                  <a:gd name="T6" fmla="*/ 75 w 295"/>
                  <a:gd name="T7" fmla="*/ 99 h 263"/>
                  <a:gd name="T8" fmla="*/ 152 w 295"/>
                  <a:gd name="T9" fmla="*/ 158 h 263"/>
                  <a:gd name="T10" fmla="*/ 184 w 295"/>
                  <a:gd name="T11" fmla="*/ 182 h 263"/>
                  <a:gd name="T12" fmla="*/ 260 w 295"/>
                  <a:gd name="T13" fmla="*/ 239 h 263"/>
                  <a:gd name="T14" fmla="*/ 178 w 295"/>
                  <a:gd name="T15" fmla="*/ 213 h 263"/>
                  <a:gd name="T16" fmla="*/ 97 w 295"/>
                  <a:gd name="T17" fmla="*/ 188 h 263"/>
                  <a:gd name="T18" fmla="*/ 16 w 295"/>
                  <a:gd name="T19" fmla="*/ 182 h 263"/>
                  <a:gd name="T20" fmla="*/ 22 w 295"/>
                  <a:gd name="T21" fmla="*/ 207 h 263"/>
                  <a:gd name="T22" fmla="*/ 152 w 295"/>
                  <a:gd name="T23" fmla="*/ 231 h 263"/>
                  <a:gd name="T24" fmla="*/ 222 w 295"/>
                  <a:gd name="T25" fmla="*/ 257 h 263"/>
                  <a:gd name="T26" fmla="*/ 260 w 295"/>
                  <a:gd name="T27" fmla="*/ 263 h 263"/>
                  <a:gd name="T28" fmla="*/ 292 w 295"/>
                  <a:gd name="T29" fmla="*/ 252 h 263"/>
                  <a:gd name="T30" fmla="*/ 295 w 295"/>
                  <a:gd name="T31" fmla="*/ 222 h 263"/>
                  <a:gd name="T32" fmla="*/ 269 w 295"/>
                  <a:gd name="T33" fmla="*/ 199 h 263"/>
                  <a:gd name="T34" fmla="*/ 232 w 295"/>
                  <a:gd name="T35" fmla="*/ 162 h 263"/>
                  <a:gd name="T36" fmla="*/ 188 w 295"/>
                  <a:gd name="T37" fmla="*/ 112 h 263"/>
                  <a:gd name="T38" fmla="*/ 144 w 295"/>
                  <a:gd name="T39" fmla="*/ 56 h 263"/>
                  <a:gd name="T40" fmla="*/ 91 w 295"/>
                  <a:gd name="T41" fmla="*/ 17 h 263"/>
                  <a:gd name="T42" fmla="*/ 35 w 295"/>
                  <a:gd name="T43" fmla="*/ 3 h 263"/>
                  <a:gd name="T44" fmla="*/ 0 w 295"/>
                  <a:gd name="T4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4" name="Freeform 299"/>
              <p:cNvSpPr>
                <a:spLocks/>
              </p:cNvSpPr>
              <p:nvPr/>
            </p:nvSpPr>
            <p:spPr bwMode="auto">
              <a:xfrm>
                <a:off x="5503" y="1842"/>
                <a:ext cx="44" cy="57"/>
              </a:xfrm>
              <a:custGeom>
                <a:avLst/>
                <a:gdLst>
                  <a:gd name="T0" fmla="*/ 51 w 270"/>
                  <a:gd name="T1" fmla="*/ 0 h 345"/>
                  <a:gd name="T2" fmla="*/ 13 w 270"/>
                  <a:gd name="T3" fmla="*/ 7 h 345"/>
                  <a:gd name="T4" fmla="*/ 0 w 270"/>
                  <a:gd name="T5" fmla="*/ 39 h 345"/>
                  <a:gd name="T6" fmla="*/ 3 w 270"/>
                  <a:gd name="T7" fmla="*/ 65 h 345"/>
                  <a:gd name="T8" fmla="*/ 26 w 270"/>
                  <a:gd name="T9" fmla="*/ 101 h 345"/>
                  <a:gd name="T10" fmla="*/ 57 w 270"/>
                  <a:gd name="T11" fmla="*/ 112 h 345"/>
                  <a:gd name="T12" fmla="*/ 116 w 270"/>
                  <a:gd name="T13" fmla="*/ 149 h 345"/>
                  <a:gd name="T14" fmla="*/ 172 w 270"/>
                  <a:gd name="T15" fmla="*/ 195 h 345"/>
                  <a:gd name="T16" fmla="*/ 212 w 270"/>
                  <a:gd name="T17" fmla="*/ 259 h 345"/>
                  <a:gd name="T18" fmla="*/ 257 w 270"/>
                  <a:gd name="T19" fmla="*/ 325 h 345"/>
                  <a:gd name="T20" fmla="*/ 270 w 270"/>
                  <a:gd name="T21" fmla="*/ 345 h 345"/>
                  <a:gd name="T22" fmla="*/ 257 w 270"/>
                  <a:gd name="T23" fmla="*/ 267 h 345"/>
                  <a:gd name="T24" fmla="*/ 247 w 270"/>
                  <a:gd name="T25" fmla="*/ 198 h 345"/>
                  <a:gd name="T26" fmla="*/ 225 w 270"/>
                  <a:gd name="T27" fmla="*/ 140 h 345"/>
                  <a:gd name="T28" fmla="*/ 188 w 270"/>
                  <a:gd name="T29" fmla="*/ 86 h 345"/>
                  <a:gd name="T30" fmla="*/ 90 w 270"/>
                  <a:gd name="T31" fmla="*/ 10 h 345"/>
                  <a:gd name="T32" fmla="*/ 51 w 270"/>
                  <a:gd name="T3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5" name="Freeform 300"/>
              <p:cNvSpPr>
                <a:spLocks/>
              </p:cNvSpPr>
              <p:nvPr/>
            </p:nvSpPr>
            <p:spPr bwMode="auto">
              <a:xfrm>
                <a:off x="5494" y="1785"/>
                <a:ext cx="48" cy="34"/>
              </a:xfrm>
              <a:custGeom>
                <a:avLst/>
                <a:gdLst>
                  <a:gd name="T0" fmla="*/ 0 w 287"/>
                  <a:gd name="T1" fmla="*/ 199 h 199"/>
                  <a:gd name="T2" fmla="*/ 49 w 287"/>
                  <a:gd name="T3" fmla="*/ 156 h 199"/>
                  <a:gd name="T4" fmla="*/ 130 w 287"/>
                  <a:gd name="T5" fmla="*/ 125 h 199"/>
                  <a:gd name="T6" fmla="*/ 185 w 287"/>
                  <a:gd name="T7" fmla="*/ 111 h 199"/>
                  <a:gd name="T8" fmla="*/ 287 w 287"/>
                  <a:gd name="T9" fmla="*/ 0 h 199"/>
                  <a:gd name="T10" fmla="*/ 211 w 287"/>
                  <a:gd name="T11" fmla="*/ 44 h 199"/>
                  <a:gd name="T12" fmla="*/ 142 w 287"/>
                  <a:gd name="T13" fmla="*/ 74 h 199"/>
                  <a:gd name="T14" fmla="*/ 93 w 287"/>
                  <a:gd name="T15" fmla="*/ 99 h 199"/>
                  <a:gd name="T16" fmla="*/ 68 w 287"/>
                  <a:gd name="T17" fmla="*/ 125 h 199"/>
                  <a:gd name="T18" fmla="*/ 0 w 287"/>
                  <a:gd name="T1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6" name="Freeform 301"/>
              <p:cNvSpPr>
                <a:spLocks/>
              </p:cNvSpPr>
              <p:nvPr/>
            </p:nvSpPr>
            <p:spPr bwMode="auto">
              <a:xfrm>
                <a:off x="5458" y="1846"/>
                <a:ext cx="27" cy="86"/>
              </a:xfrm>
              <a:custGeom>
                <a:avLst/>
                <a:gdLst>
                  <a:gd name="T0" fmla="*/ 0 w 162"/>
                  <a:gd name="T1" fmla="*/ 514 h 514"/>
                  <a:gd name="T2" fmla="*/ 81 w 162"/>
                  <a:gd name="T3" fmla="*/ 514 h 514"/>
                  <a:gd name="T4" fmla="*/ 106 w 162"/>
                  <a:gd name="T5" fmla="*/ 508 h 514"/>
                  <a:gd name="T6" fmla="*/ 106 w 162"/>
                  <a:gd name="T7" fmla="*/ 489 h 514"/>
                  <a:gd name="T8" fmla="*/ 124 w 162"/>
                  <a:gd name="T9" fmla="*/ 470 h 514"/>
                  <a:gd name="T10" fmla="*/ 150 w 162"/>
                  <a:gd name="T11" fmla="*/ 451 h 514"/>
                  <a:gd name="T12" fmla="*/ 137 w 162"/>
                  <a:gd name="T13" fmla="*/ 433 h 514"/>
                  <a:gd name="T14" fmla="*/ 137 w 162"/>
                  <a:gd name="T15" fmla="*/ 407 h 514"/>
                  <a:gd name="T16" fmla="*/ 156 w 162"/>
                  <a:gd name="T17" fmla="*/ 376 h 514"/>
                  <a:gd name="T18" fmla="*/ 156 w 162"/>
                  <a:gd name="T19" fmla="*/ 344 h 514"/>
                  <a:gd name="T20" fmla="*/ 144 w 162"/>
                  <a:gd name="T21" fmla="*/ 306 h 514"/>
                  <a:gd name="T22" fmla="*/ 144 w 162"/>
                  <a:gd name="T23" fmla="*/ 224 h 514"/>
                  <a:gd name="T24" fmla="*/ 162 w 162"/>
                  <a:gd name="T25" fmla="*/ 150 h 514"/>
                  <a:gd name="T26" fmla="*/ 156 w 162"/>
                  <a:gd name="T27" fmla="*/ 94 h 514"/>
                  <a:gd name="T28" fmla="*/ 156 w 162"/>
                  <a:gd name="T29" fmla="*/ 0 h 514"/>
                  <a:gd name="T30" fmla="*/ 106 w 162"/>
                  <a:gd name="T31" fmla="*/ 142 h 514"/>
                  <a:gd name="T32" fmla="*/ 62 w 162"/>
                  <a:gd name="T33" fmla="*/ 275 h 514"/>
                  <a:gd name="T34" fmla="*/ 32 w 162"/>
                  <a:gd name="T35" fmla="*/ 419 h 514"/>
                  <a:gd name="T36" fmla="*/ 0 w 162"/>
                  <a:gd name="T37"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7" name="Freeform 302"/>
              <p:cNvSpPr>
                <a:spLocks/>
              </p:cNvSpPr>
              <p:nvPr/>
            </p:nvSpPr>
            <p:spPr bwMode="auto">
              <a:xfrm>
                <a:off x="5498" y="1939"/>
                <a:ext cx="48" cy="16"/>
              </a:xfrm>
              <a:custGeom>
                <a:avLst/>
                <a:gdLst>
                  <a:gd name="T0" fmla="*/ 232 w 289"/>
                  <a:gd name="T1" fmla="*/ 47 h 97"/>
                  <a:gd name="T2" fmla="*/ 168 w 289"/>
                  <a:gd name="T3" fmla="*/ 19 h 97"/>
                  <a:gd name="T4" fmla="*/ 110 w 289"/>
                  <a:gd name="T5" fmla="*/ 4 h 97"/>
                  <a:gd name="T6" fmla="*/ 32 w 289"/>
                  <a:gd name="T7" fmla="*/ 0 h 97"/>
                  <a:gd name="T8" fmla="*/ 0 w 289"/>
                  <a:gd name="T9" fmla="*/ 6 h 97"/>
                  <a:gd name="T10" fmla="*/ 15 w 289"/>
                  <a:gd name="T11" fmla="*/ 37 h 97"/>
                  <a:gd name="T12" fmla="*/ 45 w 289"/>
                  <a:gd name="T13" fmla="*/ 61 h 97"/>
                  <a:gd name="T14" fmla="*/ 113 w 289"/>
                  <a:gd name="T15" fmla="*/ 79 h 97"/>
                  <a:gd name="T16" fmla="*/ 219 w 289"/>
                  <a:gd name="T17" fmla="*/ 97 h 97"/>
                  <a:gd name="T18" fmla="*/ 289 w 289"/>
                  <a:gd name="T19" fmla="*/ 91 h 97"/>
                  <a:gd name="T20" fmla="*/ 232 w 289"/>
                  <a:gd name="T2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8" name="Freeform 303"/>
              <p:cNvSpPr>
                <a:spLocks/>
              </p:cNvSpPr>
              <p:nvPr/>
            </p:nvSpPr>
            <p:spPr bwMode="auto">
              <a:xfrm>
                <a:off x="5458" y="1947"/>
                <a:ext cx="30" cy="36"/>
              </a:xfrm>
              <a:custGeom>
                <a:avLst/>
                <a:gdLst>
                  <a:gd name="T0" fmla="*/ 81 w 176"/>
                  <a:gd name="T1" fmla="*/ 59 h 216"/>
                  <a:gd name="T2" fmla="*/ 59 w 176"/>
                  <a:gd name="T3" fmla="*/ 14 h 216"/>
                  <a:gd name="T4" fmla="*/ 26 w 176"/>
                  <a:gd name="T5" fmla="*/ 0 h 216"/>
                  <a:gd name="T6" fmla="*/ 3 w 176"/>
                  <a:gd name="T7" fmla="*/ 11 h 216"/>
                  <a:gd name="T8" fmla="*/ 0 w 176"/>
                  <a:gd name="T9" fmla="*/ 35 h 216"/>
                  <a:gd name="T10" fmla="*/ 15 w 176"/>
                  <a:gd name="T11" fmla="*/ 76 h 216"/>
                  <a:gd name="T12" fmla="*/ 40 w 176"/>
                  <a:gd name="T13" fmla="*/ 115 h 216"/>
                  <a:gd name="T14" fmla="*/ 71 w 176"/>
                  <a:gd name="T15" fmla="*/ 150 h 216"/>
                  <a:gd name="T16" fmla="*/ 113 w 176"/>
                  <a:gd name="T17" fmla="*/ 185 h 216"/>
                  <a:gd name="T18" fmla="*/ 176 w 176"/>
                  <a:gd name="T19" fmla="*/ 216 h 216"/>
                  <a:gd name="T20" fmla="*/ 119 w 176"/>
                  <a:gd name="T21" fmla="*/ 153 h 216"/>
                  <a:gd name="T22" fmla="*/ 100 w 176"/>
                  <a:gd name="T23" fmla="*/ 108 h 216"/>
                  <a:gd name="T24" fmla="*/ 81 w 176"/>
                  <a:gd name="T25" fmla="*/ 5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9" name="Freeform 304"/>
              <p:cNvSpPr>
                <a:spLocks/>
              </p:cNvSpPr>
              <p:nvPr/>
            </p:nvSpPr>
            <p:spPr bwMode="auto">
              <a:xfrm>
                <a:off x="5506" y="1757"/>
                <a:ext cx="70" cy="44"/>
              </a:xfrm>
              <a:custGeom>
                <a:avLst/>
                <a:gdLst>
                  <a:gd name="T0" fmla="*/ 0 w 418"/>
                  <a:gd name="T1" fmla="*/ 260 h 260"/>
                  <a:gd name="T2" fmla="*/ 13 w 418"/>
                  <a:gd name="T3" fmla="*/ 153 h 260"/>
                  <a:gd name="T4" fmla="*/ 101 w 418"/>
                  <a:gd name="T5" fmla="*/ 116 h 260"/>
                  <a:gd name="T6" fmla="*/ 220 w 418"/>
                  <a:gd name="T7" fmla="*/ 69 h 260"/>
                  <a:gd name="T8" fmla="*/ 304 w 418"/>
                  <a:gd name="T9" fmla="*/ 35 h 260"/>
                  <a:gd name="T10" fmla="*/ 386 w 418"/>
                  <a:gd name="T11" fmla="*/ 0 h 260"/>
                  <a:gd name="T12" fmla="*/ 418 w 418"/>
                  <a:gd name="T13" fmla="*/ 76 h 260"/>
                  <a:gd name="T14" fmla="*/ 341 w 418"/>
                  <a:gd name="T15" fmla="*/ 119 h 260"/>
                  <a:gd name="T16" fmla="*/ 252 w 418"/>
                  <a:gd name="T17" fmla="*/ 150 h 260"/>
                  <a:gd name="T18" fmla="*/ 182 w 418"/>
                  <a:gd name="T19" fmla="*/ 170 h 260"/>
                  <a:gd name="T20" fmla="*/ 98 w 418"/>
                  <a:gd name="T21" fmla="*/ 216 h 260"/>
                  <a:gd name="T22" fmla="*/ 0 w 418"/>
                  <a:gd name="T2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310" name="Group 305"/>
            <p:cNvGrpSpPr>
              <a:grpSpLocks/>
            </p:cNvGrpSpPr>
            <p:nvPr/>
          </p:nvGrpSpPr>
          <p:grpSpPr bwMode="auto">
            <a:xfrm>
              <a:off x="8780463" y="4873625"/>
              <a:ext cx="228600" cy="307975"/>
              <a:chOff x="5511" y="1960"/>
              <a:chExt cx="144" cy="194"/>
            </a:xfrm>
          </p:grpSpPr>
          <p:sp>
            <p:nvSpPr>
              <p:cNvPr id="311" name="Freeform 306"/>
              <p:cNvSpPr>
                <a:spLocks/>
              </p:cNvSpPr>
              <p:nvPr/>
            </p:nvSpPr>
            <p:spPr bwMode="auto">
              <a:xfrm>
                <a:off x="5511" y="1960"/>
                <a:ext cx="144" cy="194"/>
              </a:xfrm>
              <a:custGeom>
                <a:avLst/>
                <a:gdLst>
                  <a:gd name="T0" fmla="*/ 385 w 863"/>
                  <a:gd name="T1" fmla="*/ 172 h 1164"/>
                  <a:gd name="T2" fmla="*/ 543 w 863"/>
                  <a:gd name="T3" fmla="*/ 158 h 1164"/>
                  <a:gd name="T4" fmla="*/ 637 w 863"/>
                  <a:gd name="T5" fmla="*/ 133 h 1164"/>
                  <a:gd name="T6" fmla="*/ 667 w 863"/>
                  <a:gd name="T7" fmla="*/ 90 h 1164"/>
                  <a:gd name="T8" fmla="*/ 667 w 863"/>
                  <a:gd name="T9" fmla="*/ 52 h 1164"/>
                  <a:gd name="T10" fmla="*/ 694 w 863"/>
                  <a:gd name="T11" fmla="*/ 20 h 1164"/>
                  <a:gd name="T12" fmla="*/ 782 w 863"/>
                  <a:gd name="T13" fmla="*/ 0 h 1164"/>
                  <a:gd name="T14" fmla="*/ 863 w 863"/>
                  <a:gd name="T15" fmla="*/ 7 h 1164"/>
                  <a:gd name="T16" fmla="*/ 763 w 863"/>
                  <a:gd name="T17" fmla="*/ 907 h 1164"/>
                  <a:gd name="T18" fmla="*/ 694 w 863"/>
                  <a:gd name="T19" fmla="*/ 990 h 1164"/>
                  <a:gd name="T20" fmla="*/ 605 w 863"/>
                  <a:gd name="T21" fmla="*/ 1071 h 1164"/>
                  <a:gd name="T22" fmla="*/ 481 w 863"/>
                  <a:gd name="T23" fmla="*/ 1134 h 1164"/>
                  <a:gd name="T24" fmla="*/ 334 w 863"/>
                  <a:gd name="T25" fmla="*/ 1153 h 1164"/>
                  <a:gd name="T26" fmla="*/ 138 w 863"/>
                  <a:gd name="T27" fmla="*/ 1164 h 1164"/>
                  <a:gd name="T28" fmla="*/ 25 w 863"/>
                  <a:gd name="T29" fmla="*/ 1147 h 1164"/>
                  <a:gd name="T30" fmla="*/ 0 w 863"/>
                  <a:gd name="T31" fmla="*/ 1083 h 1164"/>
                  <a:gd name="T32" fmla="*/ 13 w 863"/>
                  <a:gd name="T33" fmla="*/ 1001 h 1164"/>
                  <a:gd name="T34" fmla="*/ 95 w 863"/>
                  <a:gd name="T35" fmla="*/ 750 h 1164"/>
                  <a:gd name="T36" fmla="*/ 163 w 863"/>
                  <a:gd name="T37" fmla="*/ 499 h 1164"/>
                  <a:gd name="T38" fmla="*/ 195 w 863"/>
                  <a:gd name="T39" fmla="*/ 310 h 1164"/>
                  <a:gd name="T40" fmla="*/ 195 w 863"/>
                  <a:gd name="T41" fmla="*/ 259 h 1164"/>
                  <a:gd name="T42" fmla="*/ 239 w 863"/>
                  <a:gd name="T43" fmla="*/ 190 h 1164"/>
                  <a:gd name="T44" fmla="*/ 291 w 863"/>
                  <a:gd name="T45" fmla="*/ 172 h 1164"/>
                  <a:gd name="T46" fmla="*/ 385 w 863"/>
                  <a:gd name="T47" fmla="*/ 172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sp>
            <p:nvSpPr>
              <p:cNvPr id="312" name="Freeform 307"/>
              <p:cNvSpPr>
                <a:spLocks/>
              </p:cNvSpPr>
              <p:nvPr/>
            </p:nvSpPr>
            <p:spPr bwMode="auto">
              <a:xfrm>
                <a:off x="5528" y="1970"/>
                <a:ext cx="124" cy="177"/>
              </a:xfrm>
              <a:custGeom>
                <a:avLst/>
                <a:gdLst>
                  <a:gd name="T0" fmla="*/ 257 w 743"/>
                  <a:gd name="T1" fmla="*/ 214 h 1068"/>
                  <a:gd name="T2" fmla="*/ 397 w 743"/>
                  <a:gd name="T3" fmla="*/ 207 h 1068"/>
                  <a:gd name="T4" fmla="*/ 542 w 743"/>
                  <a:gd name="T5" fmla="*/ 182 h 1068"/>
                  <a:gd name="T6" fmla="*/ 628 w 743"/>
                  <a:gd name="T7" fmla="*/ 138 h 1068"/>
                  <a:gd name="T8" fmla="*/ 679 w 743"/>
                  <a:gd name="T9" fmla="*/ 100 h 1068"/>
                  <a:gd name="T10" fmla="*/ 743 w 743"/>
                  <a:gd name="T11" fmla="*/ 0 h 1068"/>
                  <a:gd name="T12" fmla="*/ 648 w 743"/>
                  <a:gd name="T13" fmla="*/ 822 h 1068"/>
                  <a:gd name="T14" fmla="*/ 585 w 743"/>
                  <a:gd name="T15" fmla="*/ 898 h 1068"/>
                  <a:gd name="T16" fmla="*/ 516 w 743"/>
                  <a:gd name="T17" fmla="*/ 967 h 1068"/>
                  <a:gd name="T18" fmla="*/ 428 w 743"/>
                  <a:gd name="T19" fmla="*/ 1016 h 1068"/>
                  <a:gd name="T20" fmla="*/ 353 w 743"/>
                  <a:gd name="T21" fmla="*/ 1042 h 1068"/>
                  <a:gd name="T22" fmla="*/ 257 w 743"/>
                  <a:gd name="T23" fmla="*/ 1055 h 1068"/>
                  <a:gd name="T24" fmla="*/ 170 w 743"/>
                  <a:gd name="T25" fmla="*/ 1068 h 1068"/>
                  <a:gd name="T26" fmla="*/ 69 w 743"/>
                  <a:gd name="T27" fmla="*/ 1068 h 1068"/>
                  <a:gd name="T28" fmla="*/ 24 w 743"/>
                  <a:gd name="T29" fmla="*/ 1055 h 1068"/>
                  <a:gd name="T30" fmla="*/ 0 w 743"/>
                  <a:gd name="T31" fmla="*/ 1016 h 1068"/>
                  <a:gd name="T32" fmla="*/ 11 w 743"/>
                  <a:gd name="T33" fmla="*/ 956 h 1068"/>
                  <a:gd name="T34" fmla="*/ 75 w 743"/>
                  <a:gd name="T35" fmla="*/ 809 h 1068"/>
                  <a:gd name="T36" fmla="*/ 184 w 743"/>
                  <a:gd name="T37" fmla="*/ 321 h 1068"/>
                  <a:gd name="T38" fmla="*/ 201 w 743"/>
                  <a:gd name="T39" fmla="*/ 252 h 1068"/>
                  <a:gd name="T40" fmla="*/ 257 w 743"/>
                  <a:gd name="T41" fmla="*/ 21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313" name="Oval 308"/>
            <p:cNvSpPr>
              <a:spLocks noChangeArrowheads="1"/>
            </p:cNvSpPr>
            <p:nvPr/>
          </p:nvSpPr>
          <p:spPr bwMode="auto">
            <a:xfrm>
              <a:off x="8039100" y="4624388"/>
              <a:ext cx="298450" cy="161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14" name="Oval 309"/>
            <p:cNvSpPr>
              <a:spLocks noChangeArrowheads="1"/>
            </p:cNvSpPr>
            <p:nvPr/>
          </p:nvSpPr>
          <p:spPr bwMode="auto">
            <a:xfrm>
              <a:off x="1784350" y="4352925"/>
              <a:ext cx="1296988" cy="1296988"/>
            </a:xfrm>
            <a:prstGeom prst="ellipse">
              <a:avLst/>
            </a:prstGeom>
            <a:solidFill>
              <a:srgbClr val="66FF66"/>
            </a:solidFill>
            <a:ln w="19050">
              <a:solidFill>
                <a:schemeClr val="folHlink"/>
              </a:solidFill>
              <a:round/>
              <a:headEnd/>
              <a:tailEnd/>
            </a:ln>
            <a:effectLst/>
          </p:spPr>
          <p:txBody>
            <a:bodyPr wrap="none" anchor="ctr"/>
            <a:lstStyle/>
            <a:p>
              <a:endParaRPr lang="zh-CN" altLang="en-US" sz="1050">
                <a:latin typeface="+mj-ea"/>
                <a:ea typeface="+mj-ea"/>
              </a:endParaRPr>
            </a:p>
          </p:txBody>
        </p:sp>
        <p:grpSp>
          <p:nvGrpSpPr>
            <p:cNvPr id="315" name="Group 310"/>
            <p:cNvGrpSpPr>
              <a:grpSpLocks/>
            </p:cNvGrpSpPr>
            <p:nvPr/>
          </p:nvGrpSpPr>
          <p:grpSpPr bwMode="auto">
            <a:xfrm>
              <a:off x="2166938" y="4462463"/>
              <a:ext cx="457200" cy="457200"/>
              <a:chOff x="2351" y="2975"/>
              <a:chExt cx="481" cy="433"/>
            </a:xfrm>
          </p:grpSpPr>
          <p:sp>
            <p:nvSpPr>
              <p:cNvPr id="316" name="Rectangle 311"/>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headEnd/>
                <a:tailEnd/>
              </a:ln>
              <a:effectLst/>
            </p:spPr>
            <p:txBody>
              <a:bodyPr wrap="none" anchor="ctr"/>
              <a:lstStyle/>
              <a:p>
                <a:endParaRPr lang="zh-CN" altLang="en-US" sz="1050">
                  <a:latin typeface="+mj-ea"/>
                  <a:ea typeface="+mj-ea"/>
                </a:endParaRPr>
              </a:p>
            </p:txBody>
          </p:sp>
          <p:sp>
            <p:nvSpPr>
              <p:cNvPr id="317" name="Line 312"/>
              <p:cNvSpPr>
                <a:spLocks noChangeShapeType="1"/>
              </p:cNvSpPr>
              <p:nvPr/>
            </p:nvSpPr>
            <p:spPr bwMode="auto">
              <a:xfrm rot="-10800000">
                <a:off x="2351" y="332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18" name="Line 313"/>
              <p:cNvSpPr>
                <a:spLocks noChangeShapeType="1"/>
              </p:cNvSpPr>
              <p:nvPr/>
            </p:nvSpPr>
            <p:spPr bwMode="auto">
              <a:xfrm rot="-10800000">
                <a:off x="2351" y="3234"/>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19" name="Line 314"/>
              <p:cNvSpPr>
                <a:spLocks noChangeShapeType="1"/>
              </p:cNvSpPr>
              <p:nvPr/>
            </p:nvSpPr>
            <p:spPr bwMode="auto">
              <a:xfrm rot="-10800000">
                <a:off x="2351" y="3148"/>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0" name="Line 315"/>
              <p:cNvSpPr>
                <a:spLocks noChangeShapeType="1"/>
              </p:cNvSpPr>
              <p:nvPr/>
            </p:nvSpPr>
            <p:spPr bwMode="auto">
              <a:xfrm rot="-10800000">
                <a:off x="2351" y="306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1" name="Line 316"/>
              <p:cNvSpPr>
                <a:spLocks noChangeShapeType="1"/>
              </p:cNvSpPr>
              <p:nvPr/>
            </p:nvSpPr>
            <p:spPr bwMode="auto">
              <a:xfrm rot="-16200000">
                <a:off x="2519"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2" name="Line 317"/>
              <p:cNvSpPr>
                <a:spLocks noChangeShapeType="1"/>
              </p:cNvSpPr>
              <p:nvPr/>
            </p:nvSpPr>
            <p:spPr bwMode="auto">
              <a:xfrm rot="-16200000">
                <a:off x="2423"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3" name="Line 318"/>
              <p:cNvSpPr>
                <a:spLocks noChangeShapeType="1"/>
              </p:cNvSpPr>
              <p:nvPr/>
            </p:nvSpPr>
            <p:spPr bwMode="auto">
              <a:xfrm rot="-16200000">
                <a:off x="2327"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4" name="Line 319"/>
              <p:cNvSpPr>
                <a:spLocks noChangeShapeType="1"/>
              </p:cNvSpPr>
              <p:nvPr/>
            </p:nvSpPr>
            <p:spPr bwMode="auto">
              <a:xfrm rot="-16200000">
                <a:off x="2231"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25" name="Group 320"/>
            <p:cNvGrpSpPr>
              <a:grpSpLocks/>
            </p:cNvGrpSpPr>
            <p:nvPr/>
          </p:nvGrpSpPr>
          <p:grpSpPr bwMode="auto">
            <a:xfrm>
              <a:off x="2062163" y="5014913"/>
              <a:ext cx="730250" cy="457200"/>
              <a:chOff x="1296" y="768"/>
              <a:chExt cx="556" cy="336"/>
            </a:xfrm>
          </p:grpSpPr>
          <p:sp>
            <p:nvSpPr>
              <p:cNvPr id="326" name="Rectangle 3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p:spPr>
            <p:txBody>
              <a:bodyPr wrap="none" anchor="ctr"/>
              <a:lstStyle/>
              <a:p>
                <a:pPr algn="ctr"/>
                <a:endParaRPr kumimoji="1" lang="zh-CN" altLang="zh-CN" sz="1050">
                  <a:latin typeface="+mj-ea"/>
                  <a:ea typeface="+mj-ea"/>
                </a:endParaRPr>
              </a:p>
            </p:txBody>
          </p:sp>
          <p:grpSp>
            <p:nvGrpSpPr>
              <p:cNvPr id="327" name="Group 322"/>
              <p:cNvGrpSpPr>
                <a:grpSpLocks/>
              </p:cNvGrpSpPr>
              <p:nvPr/>
            </p:nvGrpSpPr>
            <p:grpSpPr bwMode="auto">
              <a:xfrm>
                <a:off x="1367" y="829"/>
                <a:ext cx="393" cy="214"/>
                <a:chOff x="2928" y="3744"/>
                <a:chExt cx="528" cy="336"/>
              </a:xfrm>
            </p:grpSpPr>
            <p:grpSp>
              <p:nvGrpSpPr>
                <p:cNvPr id="328" name="Group 323"/>
                <p:cNvGrpSpPr>
                  <a:grpSpLocks/>
                </p:cNvGrpSpPr>
                <p:nvPr/>
              </p:nvGrpSpPr>
              <p:grpSpPr bwMode="auto">
                <a:xfrm>
                  <a:off x="3024" y="3744"/>
                  <a:ext cx="432" cy="240"/>
                  <a:chOff x="2736" y="3648"/>
                  <a:chExt cx="432" cy="240"/>
                </a:xfrm>
              </p:grpSpPr>
              <p:grpSp>
                <p:nvGrpSpPr>
                  <p:cNvPr id="343" name="Group 324"/>
                  <p:cNvGrpSpPr>
                    <a:grpSpLocks/>
                  </p:cNvGrpSpPr>
                  <p:nvPr/>
                </p:nvGrpSpPr>
                <p:grpSpPr bwMode="auto">
                  <a:xfrm>
                    <a:off x="2736" y="3648"/>
                    <a:ext cx="432" cy="240"/>
                    <a:chOff x="2592" y="3504"/>
                    <a:chExt cx="576" cy="384"/>
                  </a:xfrm>
                </p:grpSpPr>
                <p:sp>
                  <p:nvSpPr>
                    <p:cNvPr id="345" name="Rectangle 3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6" name="Freeform 3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7" name="Line 327"/>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8" name="Line 328"/>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44" name="Line 329"/>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29" name="Group 330"/>
                <p:cNvGrpSpPr>
                  <a:grpSpLocks/>
                </p:cNvGrpSpPr>
                <p:nvPr/>
              </p:nvGrpSpPr>
              <p:grpSpPr bwMode="auto">
                <a:xfrm>
                  <a:off x="2976" y="3792"/>
                  <a:ext cx="432" cy="240"/>
                  <a:chOff x="2736" y="3648"/>
                  <a:chExt cx="432" cy="240"/>
                </a:xfrm>
              </p:grpSpPr>
              <p:grpSp>
                <p:nvGrpSpPr>
                  <p:cNvPr id="337" name="Group 331"/>
                  <p:cNvGrpSpPr>
                    <a:grpSpLocks/>
                  </p:cNvGrpSpPr>
                  <p:nvPr/>
                </p:nvGrpSpPr>
                <p:grpSpPr bwMode="auto">
                  <a:xfrm>
                    <a:off x="2736" y="3648"/>
                    <a:ext cx="432" cy="240"/>
                    <a:chOff x="2592" y="3504"/>
                    <a:chExt cx="576" cy="384"/>
                  </a:xfrm>
                </p:grpSpPr>
                <p:sp>
                  <p:nvSpPr>
                    <p:cNvPr id="339" name="Rectangle 3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0" name="Freeform 3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1" name="Line 334"/>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2" name="Line 335"/>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38" name="Line 336"/>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30" name="Group 337"/>
                <p:cNvGrpSpPr>
                  <a:grpSpLocks/>
                </p:cNvGrpSpPr>
                <p:nvPr/>
              </p:nvGrpSpPr>
              <p:grpSpPr bwMode="auto">
                <a:xfrm>
                  <a:off x="2928" y="3840"/>
                  <a:ext cx="432" cy="240"/>
                  <a:chOff x="2736" y="3648"/>
                  <a:chExt cx="432" cy="240"/>
                </a:xfrm>
              </p:grpSpPr>
              <p:grpSp>
                <p:nvGrpSpPr>
                  <p:cNvPr id="331" name="Group 338"/>
                  <p:cNvGrpSpPr>
                    <a:grpSpLocks/>
                  </p:cNvGrpSpPr>
                  <p:nvPr/>
                </p:nvGrpSpPr>
                <p:grpSpPr bwMode="auto">
                  <a:xfrm>
                    <a:off x="2736" y="3648"/>
                    <a:ext cx="432" cy="240"/>
                    <a:chOff x="2592" y="3504"/>
                    <a:chExt cx="576" cy="384"/>
                  </a:xfrm>
                </p:grpSpPr>
                <p:sp>
                  <p:nvSpPr>
                    <p:cNvPr id="333" name="Rectangle 3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34" name="Freeform 3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35" name="Line 341"/>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36" name="Line 342"/>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32" name="Line 343"/>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grpSp>
        <p:sp>
          <p:nvSpPr>
            <p:cNvPr id="349" name="Freeform 344"/>
            <p:cNvSpPr>
              <a:spLocks/>
            </p:cNvSpPr>
            <p:nvPr/>
          </p:nvSpPr>
          <p:spPr bwMode="auto">
            <a:xfrm>
              <a:off x="927099" y="4694238"/>
              <a:ext cx="1279524" cy="450477"/>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Lst>
              <a:ahLst/>
              <a:cxnLst>
                <a:cxn ang="0">
                  <a:pos x="T0" y="T1"/>
                </a:cxn>
                <a:cxn ang="0">
                  <a:pos x="T2" y="T3"/>
                </a:cxn>
                <a:cxn ang="0">
                  <a:pos x="T4" y="T5"/>
                </a:cxn>
                <a:cxn ang="0">
                  <a:pos x="T6" y="T7"/>
                </a:cxn>
                <a:cxn ang="0">
                  <a:pos x="T8" y="T9"/>
                </a:cxn>
                <a:cxn ang="0">
                  <a:pos x="T10" y="T11"/>
                </a:cxn>
              </a:cxnLst>
              <a:rect l="0" t="0" r="r" b="b"/>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cap="flat" cmpd="sng">
              <a:solidFill>
                <a:srgbClr val="FF0000"/>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0" name="Freeform 345"/>
            <p:cNvSpPr>
              <a:spLocks/>
            </p:cNvSpPr>
            <p:nvPr/>
          </p:nvSpPr>
          <p:spPr bwMode="auto">
            <a:xfrm>
              <a:off x="2689862" y="4092576"/>
              <a:ext cx="4168073" cy="1008953"/>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Lst>
              <a:ahLst/>
              <a:cxnLst>
                <a:cxn ang="0">
                  <a:pos x="T0" y="T1"/>
                </a:cxn>
                <a:cxn ang="0">
                  <a:pos x="T2" y="T3"/>
                </a:cxn>
                <a:cxn ang="0">
                  <a:pos x="T4" y="T5"/>
                </a:cxn>
                <a:cxn ang="0">
                  <a:pos x="T6" y="T7"/>
                </a:cxn>
                <a:cxn ang="0">
                  <a:pos x="T8" y="T9"/>
                </a:cxn>
                <a:cxn ang="0">
                  <a:pos x="T10" y="T11"/>
                </a:cxn>
                <a:cxn ang="0">
                  <a:pos x="T12" y="T13"/>
                </a:cxn>
              </a:cxnLst>
              <a:rect l="0" t="0" r="r" b="b"/>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cap="flat" cmpd="sng">
              <a:solidFill>
                <a:srgbClr val="FF0000"/>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1" name="Freeform 346"/>
            <p:cNvSpPr>
              <a:spLocks/>
            </p:cNvSpPr>
            <p:nvPr/>
          </p:nvSpPr>
          <p:spPr bwMode="auto">
            <a:xfrm>
              <a:off x="7115050" y="4386263"/>
              <a:ext cx="1054223" cy="296860"/>
            </a:xfrm>
            <a:custGeom>
              <a:avLst/>
              <a:gdLst>
                <a:gd name="T0" fmla="*/ 0 w 727"/>
                <a:gd name="T1" fmla="*/ 129 h 219"/>
                <a:gd name="T2" fmla="*/ 145 w 727"/>
                <a:gd name="T3" fmla="*/ 38 h 219"/>
                <a:gd name="T4" fmla="*/ 229 w 727"/>
                <a:gd name="T5" fmla="*/ 9 h 219"/>
                <a:gd name="T6" fmla="*/ 307 w 727"/>
                <a:gd name="T7" fmla="*/ 3 h 219"/>
                <a:gd name="T8" fmla="*/ 382 w 727"/>
                <a:gd name="T9" fmla="*/ 6 h 219"/>
                <a:gd name="T10" fmla="*/ 481 w 727"/>
                <a:gd name="T11" fmla="*/ 39 h 219"/>
                <a:gd name="T12" fmla="*/ 727 w 727"/>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cap="flat" cmpd="sng">
              <a:solidFill>
                <a:schemeClr val="hlink"/>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4" name="Text Box 349"/>
            <p:cNvSpPr txBox="1">
              <a:spLocks noChangeArrowheads="1"/>
            </p:cNvSpPr>
            <p:nvPr/>
          </p:nvSpPr>
          <p:spPr bwMode="auto">
            <a:xfrm>
              <a:off x="7199313" y="4057650"/>
              <a:ext cx="731163"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a:latin typeface="+mj-ea"/>
                  <a:ea typeface="+mj-ea"/>
                </a:rPr>
                <a:t>POP3</a:t>
              </a:r>
            </a:p>
          </p:txBody>
        </p:sp>
        <p:sp>
          <p:nvSpPr>
            <p:cNvPr id="355" name="Text Box 350"/>
            <p:cNvSpPr txBox="1">
              <a:spLocks noChangeArrowheads="1"/>
            </p:cNvSpPr>
            <p:nvPr/>
          </p:nvSpPr>
          <p:spPr bwMode="auto">
            <a:xfrm>
              <a:off x="2419362" y="5874373"/>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a:latin typeface="+mj-ea"/>
                  <a:ea typeface="+mj-ea"/>
                </a:rPr>
                <a:t>   </a:t>
              </a:r>
              <a:r>
                <a:rPr kumimoji="1" lang="zh-CN" altLang="en-US" sz="1050" dirty="0">
                  <a:latin typeface="+mj-ea"/>
                  <a:ea typeface="+mj-ea"/>
                </a:rPr>
                <a:t>发送端</a:t>
              </a:r>
            </a:p>
            <a:p>
              <a:r>
                <a:rPr kumimoji="1" lang="zh-CN" altLang="en-US" sz="1050" dirty="0">
                  <a:latin typeface="+mj-ea"/>
                  <a:ea typeface="+mj-ea"/>
                </a:rPr>
                <a:t>邮件服务器</a:t>
              </a:r>
            </a:p>
          </p:txBody>
        </p:sp>
        <p:sp>
          <p:nvSpPr>
            <p:cNvPr id="356" name="Line 351"/>
            <p:cNvSpPr>
              <a:spLocks noChangeShapeType="1"/>
            </p:cNvSpPr>
            <p:nvPr/>
          </p:nvSpPr>
          <p:spPr bwMode="auto">
            <a:xfrm flipH="1" flipV="1">
              <a:off x="8228013" y="4678361"/>
              <a:ext cx="699648" cy="8143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7" name="Line 352"/>
            <p:cNvSpPr>
              <a:spLocks noChangeShapeType="1"/>
            </p:cNvSpPr>
            <p:nvPr/>
          </p:nvSpPr>
          <p:spPr bwMode="auto">
            <a:xfrm flipV="1">
              <a:off x="1708150" y="5343525"/>
              <a:ext cx="609600" cy="609600"/>
            </a:xfrm>
            <a:prstGeom prst="line">
              <a:avLst/>
            </a:prstGeom>
            <a:noFill/>
            <a:ln w="127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8" name="Line 353"/>
            <p:cNvSpPr>
              <a:spLocks noChangeShapeType="1"/>
            </p:cNvSpPr>
            <p:nvPr/>
          </p:nvSpPr>
          <p:spPr bwMode="auto">
            <a:xfrm flipV="1">
              <a:off x="333087" y="4868863"/>
              <a:ext cx="608302" cy="870423"/>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9" name="Text Box 354"/>
            <p:cNvSpPr txBox="1">
              <a:spLocks noChangeArrowheads="1"/>
            </p:cNvSpPr>
            <p:nvPr/>
          </p:nvSpPr>
          <p:spPr bwMode="auto">
            <a:xfrm>
              <a:off x="-153494" y="5673252"/>
              <a:ext cx="987135"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用户代理</a:t>
              </a:r>
            </a:p>
          </p:txBody>
        </p:sp>
        <p:sp>
          <p:nvSpPr>
            <p:cNvPr id="360" name="Text Box 355"/>
            <p:cNvSpPr txBox="1">
              <a:spLocks noChangeArrowheads="1"/>
            </p:cNvSpPr>
            <p:nvPr/>
          </p:nvSpPr>
          <p:spPr bwMode="auto">
            <a:xfrm>
              <a:off x="5975350" y="3640137"/>
              <a:ext cx="987135" cy="3465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a:latin typeface="+mj-ea"/>
                  <a:ea typeface="+mj-ea"/>
                </a:rPr>
                <a:t>用户邮箱</a:t>
              </a:r>
            </a:p>
          </p:txBody>
        </p:sp>
        <p:sp>
          <p:nvSpPr>
            <p:cNvPr id="361" name="Line 356"/>
            <p:cNvSpPr>
              <a:spLocks noChangeShapeType="1"/>
            </p:cNvSpPr>
            <p:nvPr/>
          </p:nvSpPr>
          <p:spPr bwMode="auto">
            <a:xfrm rot="10800000" flipH="1" flipV="1">
              <a:off x="6508750" y="3971925"/>
              <a:ext cx="439738" cy="4445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2" name="Text Box 357"/>
            <p:cNvSpPr txBox="1">
              <a:spLocks noChangeArrowheads="1"/>
            </p:cNvSpPr>
            <p:nvPr/>
          </p:nvSpPr>
          <p:spPr bwMode="auto">
            <a:xfrm>
              <a:off x="8994335" y="4682075"/>
              <a:ext cx="803360"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接收方</a:t>
              </a:r>
            </a:p>
          </p:txBody>
        </p:sp>
        <p:sp>
          <p:nvSpPr>
            <p:cNvPr id="363" name="Line 358"/>
            <p:cNvSpPr>
              <a:spLocks noChangeShapeType="1"/>
            </p:cNvSpPr>
            <p:nvPr/>
          </p:nvSpPr>
          <p:spPr bwMode="auto">
            <a:xfrm flipH="1" flipV="1">
              <a:off x="7030603" y="5533801"/>
              <a:ext cx="0" cy="392334"/>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4" name="Line 359"/>
            <p:cNvSpPr>
              <a:spLocks noChangeShapeType="1"/>
            </p:cNvSpPr>
            <p:nvPr/>
          </p:nvSpPr>
          <p:spPr bwMode="auto">
            <a:xfrm flipH="1" flipV="1">
              <a:off x="2622548" y="5648325"/>
              <a:ext cx="369453" cy="27781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5" name="Text Box 375"/>
            <p:cNvSpPr txBox="1">
              <a:spLocks noChangeArrowheads="1"/>
            </p:cNvSpPr>
            <p:nvPr/>
          </p:nvSpPr>
          <p:spPr bwMode="auto">
            <a:xfrm>
              <a:off x="966786" y="4126367"/>
              <a:ext cx="987135"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smtClean="0">
                  <a:latin typeface="+mj-ea"/>
                  <a:ea typeface="+mj-ea"/>
                </a:rPr>
                <a:t>发送邮件</a:t>
              </a:r>
              <a:endParaRPr kumimoji="1" lang="en-US" altLang="zh-CN" sz="1050" dirty="0" smtClean="0">
                <a:latin typeface="+mj-ea"/>
                <a:ea typeface="+mj-ea"/>
              </a:endParaRPr>
            </a:p>
            <a:p>
              <a:pPr algn="ctr"/>
              <a:r>
                <a:rPr kumimoji="1" lang="en-US" altLang="zh-CN" sz="1050" dirty="0" smtClean="0">
                  <a:latin typeface="+mj-ea"/>
                  <a:ea typeface="+mj-ea"/>
                </a:rPr>
                <a:t>SMTP</a:t>
              </a:r>
              <a:endParaRPr kumimoji="1" lang="en-US" altLang="zh-CN" sz="1050" dirty="0">
                <a:latin typeface="+mj-ea"/>
                <a:ea typeface="+mj-ea"/>
              </a:endParaRPr>
            </a:p>
          </p:txBody>
        </p:sp>
        <p:sp>
          <p:nvSpPr>
            <p:cNvPr id="366" name="Text Box 376"/>
            <p:cNvSpPr txBox="1">
              <a:spLocks noChangeArrowheads="1"/>
            </p:cNvSpPr>
            <p:nvPr/>
          </p:nvSpPr>
          <p:spPr bwMode="auto">
            <a:xfrm>
              <a:off x="4188426" y="3681426"/>
              <a:ext cx="1488141"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smtClean="0">
                  <a:latin typeface="+mj-ea"/>
                  <a:ea typeface="+mj-ea"/>
                </a:rPr>
                <a:t>发送邮件</a:t>
              </a:r>
              <a:r>
                <a:rPr kumimoji="1" lang="en-US" altLang="zh-CN" sz="1050" dirty="0" smtClean="0">
                  <a:latin typeface="+mj-ea"/>
                  <a:ea typeface="+mj-ea"/>
                </a:rPr>
                <a:t>SMTP</a:t>
              </a:r>
              <a:endParaRPr kumimoji="1" lang="zh-CN" altLang="en-US" sz="1050" dirty="0">
                <a:latin typeface="+mj-ea"/>
                <a:ea typeface="+mj-ea"/>
              </a:endParaRPr>
            </a:p>
          </p:txBody>
        </p:sp>
        <p:sp>
          <p:nvSpPr>
            <p:cNvPr id="367" name="Text Box 379"/>
            <p:cNvSpPr txBox="1">
              <a:spLocks noChangeArrowheads="1"/>
            </p:cNvSpPr>
            <p:nvPr/>
          </p:nvSpPr>
          <p:spPr bwMode="auto">
            <a:xfrm>
              <a:off x="7019925" y="3748087"/>
              <a:ext cx="1109651"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a:latin typeface="+mj-ea"/>
                  <a:ea typeface="+mj-ea"/>
                </a:rPr>
                <a:t>(</a:t>
              </a:r>
              <a:r>
                <a:rPr kumimoji="1" lang="zh-CN" altLang="en-US" sz="1050">
                  <a:latin typeface="+mj-ea"/>
                  <a:ea typeface="+mj-ea"/>
                </a:rPr>
                <a:t>读取邮件</a:t>
              </a:r>
              <a:r>
                <a:rPr kumimoji="1" lang="en-US" altLang="zh-CN" sz="1050">
                  <a:latin typeface="+mj-ea"/>
                  <a:ea typeface="+mj-ea"/>
                </a:rPr>
                <a:t>)</a:t>
              </a:r>
            </a:p>
          </p:txBody>
        </p:sp>
        <p:graphicFrame>
          <p:nvGraphicFramePr>
            <p:cNvPr id="368" name="Object 383"/>
            <p:cNvGraphicFramePr>
              <a:graphicFrameLocks noGrp="1" noChangeAspect="1"/>
            </p:cNvGraphicFramePr>
            <p:nvPr>
              <p:ph idx="1"/>
              <p:extLst>
                <p:ext uri="{D42A27DB-BD31-4B8C-83A1-F6EECF244321}">
                  <p14:modId xmlns:p14="http://schemas.microsoft.com/office/powerpoint/2010/main" val="3783544030"/>
                </p:ext>
              </p:extLst>
            </p:nvPr>
          </p:nvGraphicFramePr>
          <p:xfrm>
            <a:off x="3492500" y="4378325"/>
            <a:ext cx="2519363" cy="1439863"/>
          </p:xfrm>
          <a:graphic>
            <a:graphicData uri="http://schemas.openxmlformats.org/presentationml/2006/ole">
              <mc:AlternateContent xmlns:mc="http://schemas.openxmlformats.org/markup-compatibility/2006">
                <mc:Choice xmlns:v="urn:schemas-microsoft-com:vml" Requires="v">
                  <p:oleObj spid="_x0000_s4105"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378325"/>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9" name="Text Box 384"/>
            <p:cNvSpPr txBox="1">
              <a:spLocks noChangeArrowheads="1"/>
            </p:cNvSpPr>
            <p:nvPr/>
          </p:nvSpPr>
          <p:spPr bwMode="auto">
            <a:xfrm>
              <a:off x="4354512" y="4806950"/>
              <a:ext cx="803360"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a:latin typeface="+mj-ea"/>
                  <a:ea typeface="+mj-ea"/>
                </a:rPr>
                <a:t>因特网</a:t>
              </a:r>
            </a:p>
          </p:txBody>
        </p:sp>
        <p:sp>
          <p:nvSpPr>
            <p:cNvPr id="370" name="Rectangle 385"/>
            <p:cNvSpPr>
              <a:spLocks noChangeArrowheads="1"/>
            </p:cNvSpPr>
            <p:nvPr/>
          </p:nvSpPr>
          <p:spPr bwMode="auto">
            <a:xfrm>
              <a:off x="8172450" y="1484313"/>
              <a:ext cx="863600" cy="1728787"/>
            </a:xfrm>
            <a:prstGeom prst="rect">
              <a:avLst/>
            </a:prstGeom>
            <a:solidFill>
              <a:srgbClr val="CCECFF"/>
            </a:solidFill>
            <a:ln w="9525" algn="ctr">
              <a:solidFill>
                <a:schemeClr val="folHlink"/>
              </a:solidFill>
              <a:miter lim="800000"/>
              <a:headEnd/>
              <a:tailEnd/>
            </a:ln>
            <a:effectLst/>
          </p:spPr>
          <p:txBody>
            <a:bodyPr wrap="none" anchor="ctr"/>
            <a:lstStyle/>
            <a:p>
              <a:endParaRPr lang="zh-CN" altLang="en-US" sz="1050">
                <a:latin typeface="+mj-ea"/>
                <a:ea typeface="+mj-ea"/>
              </a:endParaRPr>
            </a:p>
          </p:txBody>
        </p:sp>
        <p:sp>
          <p:nvSpPr>
            <p:cNvPr id="371" name="Rectangle 386"/>
            <p:cNvSpPr>
              <a:spLocks noChangeArrowheads="1"/>
            </p:cNvSpPr>
            <p:nvPr/>
          </p:nvSpPr>
          <p:spPr bwMode="auto">
            <a:xfrm>
              <a:off x="1908175" y="1473200"/>
              <a:ext cx="863600" cy="1739900"/>
            </a:xfrm>
            <a:prstGeom prst="rect">
              <a:avLst/>
            </a:prstGeom>
            <a:solidFill>
              <a:srgbClr val="66FF66"/>
            </a:solidFill>
            <a:ln w="19050" algn="ctr">
              <a:solidFill>
                <a:schemeClr val="folHlink"/>
              </a:solidFill>
              <a:miter lim="800000"/>
              <a:headEnd/>
              <a:tailEnd/>
            </a:ln>
            <a:effectLst/>
          </p:spPr>
          <p:txBody>
            <a:bodyPr wrap="none" anchor="ctr"/>
            <a:lstStyle/>
            <a:p>
              <a:endParaRPr lang="zh-CN" altLang="en-US" sz="1050">
                <a:latin typeface="+mj-ea"/>
                <a:ea typeface="+mj-ea"/>
              </a:endParaRPr>
            </a:p>
          </p:txBody>
        </p:sp>
        <p:sp>
          <p:nvSpPr>
            <p:cNvPr id="372" name="Rectangle 387"/>
            <p:cNvSpPr>
              <a:spLocks noChangeArrowheads="1"/>
            </p:cNvSpPr>
            <p:nvPr/>
          </p:nvSpPr>
          <p:spPr bwMode="auto">
            <a:xfrm>
              <a:off x="179388" y="1473200"/>
              <a:ext cx="863600" cy="1739900"/>
            </a:xfrm>
            <a:prstGeom prst="rect">
              <a:avLst/>
            </a:prstGeom>
            <a:solidFill>
              <a:srgbClr val="CCECFF"/>
            </a:solidFill>
            <a:ln w="9525">
              <a:solidFill>
                <a:schemeClr val="folHlink"/>
              </a:solidFill>
              <a:miter lim="800000"/>
              <a:headEnd/>
              <a:tailEnd/>
            </a:ln>
            <a:effectLst/>
          </p:spPr>
          <p:txBody>
            <a:bodyPr wrap="none" anchor="ctr"/>
            <a:lstStyle/>
            <a:p>
              <a:endParaRPr lang="zh-CN" altLang="en-US" sz="1050">
                <a:latin typeface="+mj-ea"/>
                <a:ea typeface="+mj-ea"/>
              </a:endParaRPr>
            </a:p>
          </p:txBody>
        </p:sp>
        <p:sp>
          <p:nvSpPr>
            <p:cNvPr id="373" name="Line 388"/>
            <p:cNvSpPr>
              <a:spLocks noChangeShapeType="1"/>
            </p:cNvSpPr>
            <p:nvPr/>
          </p:nvSpPr>
          <p:spPr bwMode="auto">
            <a:xfrm>
              <a:off x="784225" y="1916113"/>
              <a:ext cx="1195388" cy="0"/>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74" name="Text Box 389"/>
            <p:cNvSpPr txBox="1">
              <a:spLocks noChangeArrowheads="1"/>
            </p:cNvSpPr>
            <p:nvPr/>
          </p:nvSpPr>
          <p:spPr bwMode="auto">
            <a:xfrm>
              <a:off x="1098647" y="1448039"/>
              <a:ext cx="753041"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050" dirty="0">
                  <a:latin typeface="+mj-ea"/>
                  <a:ea typeface="+mj-ea"/>
                </a:rPr>
                <a:t>SMTP</a:t>
              </a:r>
            </a:p>
          </p:txBody>
        </p:sp>
        <p:sp>
          <p:nvSpPr>
            <p:cNvPr id="375" name="Text Box 390"/>
            <p:cNvSpPr txBox="1">
              <a:spLocks noChangeArrowheads="1"/>
            </p:cNvSpPr>
            <p:nvPr/>
          </p:nvSpPr>
          <p:spPr bwMode="auto">
            <a:xfrm>
              <a:off x="7435204" y="1480497"/>
              <a:ext cx="731163"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POP3</a:t>
              </a:r>
            </a:p>
          </p:txBody>
        </p:sp>
        <p:sp>
          <p:nvSpPr>
            <p:cNvPr id="376" name="Text Box 391"/>
            <p:cNvSpPr txBox="1">
              <a:spLocks noChangeArrowheads="1"/>
            </p:cNvSpPr>
            <p:nvPr/>
          </p:nvSpPr>
          <p:spPr bwMode="auto">
            <a:xfrm>
              <a:off x="1168088" y="989164"/>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发送</a:t>
              </a:r>
            </a:p>
            <a:p>
              <a:pPr algn="ctr"/>
              <a:r>
                <a:rPr kumimoji="1" lang="zh-CN" altLang="en-US" sz="1050" dirty="0">
                  <a:latin typeface="+mj-ea"/>
                  <a:ea typeface="+mj-ea"/>
                </a:rPr>
                <a:t>邮件</a:t>
              </a:r>
            </a:p>
          </p:txBody>
        </p:sp>
        <p:sp>
          <p:nvSpPr>
            <p:cNvPr id="377" name="Text Box 392"/>
            <p:cNvSpPr txBox="1">
              <a:spLocks noChangeArrowheads="1"/>
            </p:cNvSpPr>
            <p:nvPr/>
          </p:nvSpPr>
          <p:spPr bwMode="auto">
            <a:xfrm>
              <a:off x="3799788" y="2297127"/>
              <a:ext cx="154283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发送</a:t>
              </a:r>
              <a:r>
                <a:rPr kumimoji="1" lang="zh-CN" altLang="en-US" sz="1050" dirty="0" smtClean="0">
                  <a:latin typeface="+mj-ea"/>
                  <a:ea typeface="+mj-ea"/>
                </a:rPr>
                <a:t>邮件</a:t>
              </a:r>
              <a:r>
                <a:rPr kumimoji="1" lang="en-US" altLang="zh-CN" sz="1050" dirty="0" smtClean="0">
                  <a:latin typeface="+mj-ea"/>
                  <a:ea typeface="+mj-ea"/>
                </a:rPr>
                <a:t>SMTP</a:t>
              </a:r>
              <a:endParaRPr kumimoji="1" lang="en-US" altLang="zh-CN" sz="1050" dirty="0">
                <a:latin typeface="+mj-ea"/>
                <a:ea typeface="+mj-ea"/>
              </a:endParaRPr>
            </a:p>
          </p:txBody>
        </p:sp>
        <p:sp>
          <p:nvSpPr>
            <p:cNvPr id="378" name="Text Box 393"/>
            <p:cNvSpPr txBox="1">
              <a:spLocks noChangeArrowheads="1"/>
            </p:cNvSpPr>
            <p:nvPr/>
          </p:nvSpPr>
          <p:spPr bwMode="auto">
            <a:xfrm>
              <a:off x="7455235" y="1007555"/>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读取</a:t>
              </a:r>
            </a:p>
            <a:p>
              <a:r>
                <a:rPr kumimoji="1" lang="zh-CN" altLang="en-US" sz="1050" dirty="0">
                  <a:latin typeface="+mj-ea"/>
                  <a:ea typeface="+mj-ea"/>
                </a:rPr>
                <a:t>邮件</a:t>
              </a:r>
            </a:p>
          </p:txBody>
        </p:sp>
        <p:sp>
          <p:nvSpPr>
            <p:cNvPr id="379" name="Text Box 394"/>
            <p:cNvSpPr txBox="1">
              <a:spLocks noChangeArrowheads="1"/>
            </p:cNvSpPr>
            <p:nvPr/>
          </p:nvSpPr>
          <p:spPr bwMode="auto">
            <a:xfrm>
              <a:off x="1119189" y="2050783"/>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TCP</a:t>
              </a:r>
            </a:p>
            <a:p>
              <a:r>
                <a:rPr kumimoji="1" lang="zh-CN" altLang="en-US" sz="1050" dirty="0">
                  <a:latin typeface="+mj-ea"/>
                  <a:ea typeface="+mj-ea"/>
                </a:rPr>
                <a:t>连接</a:t>
              </a:r>
            </a:p>
          </p:txBody>
        </p:sp>
        <p:sp>
          <p:nvSpPr>
            <p:cNvPr id="380" name="Text Box 395"/>
            <p:cNvSpPr txBox="1">
              <a:spLocks noChangeArrowheads="1"/>
            </p:cNvSpPr>
            <p:nvPr/>
          </p:nvSpPr>
          <p:spPr bwMode="auto">
            <a:xfrm>
              <a:off x="7430064" y="2033497"/>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TCP</a:t>
              </a:r>
            </a:p>
            <a:p>
              <a:r>
                <a:rPr kumimoji="1" lang="zh-CN" altLang="en-US" sz="1050" dirty="0">
                  <a:latin typeface="+mj-ea"/>
                  <a:ea typeface="+mj-ea"/>
                </a:rPr>
                <a:t>连接</a:t>
              </a:r>
            </a:p>
          </p:txBody>
        </p:sp>
        <p:sp>
          <p:nvSpPr>
            <p:cNvPr id="381" name="Text Box 396"/>
            <p:cNvSpPr txBox="1">
              <a:spLocks noChangeArrowheads="1"/>
            </p:cNvSpPr>
            <p:nvPr/>
          </p:nvSpPr>
          <p:spPr bwMode="auto">
            <a:xfrm>
              <a:off x="1763981" y="881572"/>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发送方</a:t>
              </a:r>
            </a:p>
            <a:p>
              <a:pPr algn="ctr"/>
              <a:r>
                <a:rPr kumimoji="1" lang="zh-CN" altLang="en-US" sz="1050" dirty="0">
                  <a:latin typeface="+mj-ea"/>
                  <a:ea typeface="+mj-ea"/>
                </a:rPr>
                <a:t>邮件服务器</a:t>
              </a:r>
            </a:p>
          </p:txBody>
        </p:sp>
        <p:sp>
          <p:nvSpPr>
            <p:cNvPr id="382" name="Oval 397"/>
            <p:cNvSpPr>
              <a:spLocks noChangeArrowheads="1"/>
            </p:cNvSpPr>
            <p:nvPr/>
          </p:nvSpPr>
          <p:spPr bwMode="auto">
            <a:xfrm>
              <a:off x="250825" y="1555750"/>
              <a:ext cx="719138" cy="719138"/>
            </a:xfrm>
            <a:prstGeom prst="ellipse">
              <a:avLst/>
            </a:prstGeom>
            <a:solidFill>
              <a:srgbClr val="FFFF99"/>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客户</a:t>
              </a:r>
            </a:p>
          </p:txBody>
        </p:sp>
        <p:sp>
          <p:nvSpPr>
            <p:cNvPr id="383" name="Oval 398"/>
            <p:cNvSpPr>
              <a:spLocks noChangeArrowheads="1"/>
            </p:cNvSpPr>
            <p:nvPr/>
          </p:nvSpPr>
          <p:spPr bwMode="auto">
            <a:xfrm>
              <a:off x="8243888" y="1555750"/>
              <a:ext cx="719137" cy="719138"/>
            </a:xfrm>
            <a:prstGeom prst="ellipse">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POP3</a:t>
              </a:r>
            </a:p>
            <a:p>
              <a:pPr algn="ctr"/>
              <a:r>
                <a:rPr kumimoji="1" lang="zh-CN" altLang="en-US" sz="1050">
                  <a:latin typeface="+mj-ea"/>
                  <a:ea typeface="+mj-ea"/>
                </a:rPr>
                <a:t>客户</a:t>
              </a:r>
            </a:p>
          </p:txBody>
        </p:sp>
        <p:sp>
          <p:nvSpPr>
            <p:cNvPr id="384" name="Text Box 399"/>
            <p:cNvSpPr txBox="1">
              <a:spLocks noChangeArrowheads="1"/>
            </p:cNvSpPr>
            <p:nvPr/>
          </p:nvSpPr>
          <p:spPr bwMode="auto">
            <a:xfrm>
              <a:off x="108627" y="911121"/>
              <a:ext cx="987135"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发件人</a:t>
              </a:r>
            </a:p>
            <a:p>
              <a:pPr algn="ctr"/>
              <a:r>
                <a:rPr kumimoji="1" lang="zh-CN" altLang="en-US" sz="1050" dirty="0">
                  <a:latin typeface="+mj-ea"/>
                  <a:ea typeface="+mj-ea"/>
                </a:rPr>
                <a:t>用户代理</a:t>
              </a:r>
            </a:p>
          </p:txBody>
        </p:sp>
        <p:sp>
          <p:nvSpPr>
            <p:cNvPr id="385" name="Text Box 400"/>
            <p:cNvSpPr txBox="1">
              <a:spLocks noChangeArrowheads="1"/>
            </p:cNvSpPr>
            <p:nvPr/>
          </p:nvSpPr>
          <p:spPr bwMode="auto">
            <a:xfrm>
              <a:off x="6244731" y="899774"/>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接收方</a:t>
              </a:r>
            </a:p>
            <a:p>
              <a:pPr algn="ctr"/>
              <a:r>
                <a:rPr kumimoji="1" lang="zh-CN" altLang="en-US" sz="1050" dirty="0">
                  <a:latin typeface="+mj-ea"/>
                  <a:ea typeface="+mj-ea"/>
                </a:rPr>
                <a:t>邮件服务器</a:t>
              </a:r>
            </a:p>
          </p:txBody>
        </p:sp>
        <p:sp>
          <p:nvSpPr>
            <p:cNvPr id="386" name="Rectangle 401"/>
            <p:cNvSpPr>
              <a:spLocks noChangeArrowheads="1"/>
            </p:cNvSpPr>
            <p:nvPr/>
          </p:nvSpPr>
          <p:spPr bwMode="auto">
            <a:xfrm>
              <a:off x="6445250" y="1484313"/>
              <a:ext cx="863600" cy="1728787"/>
            </a:xfrm>
            <a:prstGeom prst="rect">
              <a:avLst/>
            </a:prstGeom>
            <a:solidFill>
              <a:srgbClr val="66FF66"/>
            </a:solidFill>
            <a:ln w="19050" algn="ctr">
              <a:solidFill>
                <a:schemeClr val="folHlink"/>
              </a:solidFill>
              <a:miter lim="800000"/>
              <a:headEnd/>
              <a:tailEnd/>
            </a:ln>
            <a:effectLst/>
          </p:spPr>
          <p:txBody>
            <a:bodyPr wrap="none" anchor="ctr"/>
            <a:lstStyle/>
            <a:p>
              <a:endParaRPr lang="zh-CN" altLang="en-US" sz="1050">
                <a:latin typeface="+mj-ea"/>
                <a:ea typeface="+mj-ea"/>
              </a:endParaRPr>
            </a:p>
          </p:txBody>
        </p:sp>
        <p:sp>
          <p:nvSpPr>
            <p:cNvPr id="387" name="Oval 402"/>
            <p:cNvSpPr>
              <a:spLocks noChangeArrowheads="1"/>
            </p:cNvSpPr>
            <p:nvPr/>
          </p:nvSpPr>
          <p:spPr bwMode="auto">
            <a:xfrm>
              <a:off x="6516688" y="2347913"/>
              <a:ext cx="719137" cy="719137"/>
            </a:xfrm>
            <a:prstGeom prst="ellipse">
              <a:avLst/>
            </a:prstGeom>
            <a:solidFill>
              <a:srgbClr val="FFCCFF"/>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服务器</a:t>
              </a:r>
            </a:p>
          </p:txBody>
        </p:sp>
        <p:sp>
          <p:nvSpPr>
            <p:cNvPr id="388" name="Oval 403"/>
            <p:cNvSpPr>
              <a:spLocks noChangeArrowheads="1"/>
            </p:cNvSpPr>
            <p:nvPr/>
          </p:nvSpPr>
          <p:spPr bwMode="auto">
            <a:xfrm>
              <a:off x="6516688" y="1555750"/>
              <a:ext cx="719137" cy="719138"/>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POP3</a:t>
              </a:r>
            </a:p>
            <a:p>
              <a:pPr algn="ctr"/>
              <a:r>
                <a:rPr kumimoji="1" lang="zh-CN" altLang="en-US" sz="1050">
                  <a:latin typeface="+mj-ea"/>
                  <a:ea typeface="+mj-ea"/>
                </a:rPr>
                <a:t>服务器</a:t>
              </a:r>
            </a:p>
          </p:txBody>
        </p:sp>
        <p:sp>
          <p:nvSpPr>
            <p:cNvPr id="389" name="Line 404"/>
            <p:cNvSpPr>
              <a:spLocks noChangeShapeType="1"/>
            </p:cNvSpPr>
            <p:nvPr/>
          </p:nvSpPr>
          <p:spPr bwMode="auto">
            <a:xfrm flipV="1">
              <a:off x="2627313" y="2695757"/>
              <a:ext cx="3881435" cy="12518"/>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90" name="Oval 405"/>
            <p:cNvSpPr>
              <a:spLocks noChangeArrowheads="1"/>
            </p:cNvSpPr>
            <p:nvPr/>
          </p:nvSpPr>
          <p:spPr bwMode="auto">
            <a:xfrm>
              <a:off x="1981200" y="1555750"/>
              <a:ext cx="719138" cy="719138"/>
            </a:xfrm>
            <a:prstGeom prst="ellipse">
              <a:avLst/>
            </a:prstGeom>
            <a:solidFill>
              <a:srgbClr val="FFCCFF"/>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服务器</a:t>
              </a:r>
            </a:p>
          </p:txBody>
        </p:sp>
        <p:sp>
          <p:nvSpPr>
            <p:cNvPr id="391" name="Oval 406"/>
            <p:cNvSpPr>
              <a:spLocks noChangeArrowheads="1"/>
            </p:cNvSpPr>
            <p:nvPr/>
          </p:nvSpPr>
          <p:spPr bwMode="auto">
            <a:xfrm>
              <a:off x="1981200" y="2347913"/>
              <a:ext cx="719138" cy="719137"/>
            </a:xfrm>
            <a:prstGeom prst="ellipse">
              <a:avLst/>
            </a:prstGeom>
            <a:solidFill>
              <a:srgbClr val="FFFF99"/>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客户</a:t>
              </a:r>
            </a:p>
          </p:txBody>
        </p:sp>
        <p:sp>
          <p:nvSpPr>
            <p:cNvPr id="392" name="Text Box 407"/>
            <p:cNvSpPr txBox="1">
              <a:spLocks noChangeArrowheads="1"/>
            </p:cNvSpPr>
            <p:nvPr/>
          </p:nvSpPr>
          <p:spPr bwMode="auto">
            <a:xfrm>
              <a:off x="8099569" y="918610"/>
              <a:ext cx="987135"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a:latin typeface="+mj-ea"/>
                  <a:ea typeface="+mj-ea"/>
                </a:rPr>
                <a:t>收件人</a:t>
              </a:r>
            </a:p>
            <a:p>
              <a:pPr algn="ctr"/>
              <a:r>
                <a:rPr kumimoji="1" lang="zh-CN" altLang="en-US" sz="1050" dirty="0">
                  <a:latin typeface="+mj-ea"/>
                  <a:ea typeface="+mj-ea"/>
                </a:rPr>
                <a:t>用户代理</a:t>
              </a:r>
            </a:p>
          </p:txBody>
        </p:sp>
        <p:sp>
          <p:nvSpPr>
            <p:cNvPr id="393" name="Line 408"/>
            <p:cNvSpPr>
              <a:spLocks noChangeShapeType="1"/>
            </p:cNvSpPr>
            <p:nvPr/>
          </p:nvSpPr>
          <p:spPr bwMode="auto">
            <a:xfrm flipV="1">
              <a:off x="7235825" y="1916113"/>
              <a:ext cx="1008063" cy="0"/>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94" name="Text Box 409"/>
            <p:cNvSpPr txBox="1">
              <a:spLocks noChangeArrowheads="1"/>
            </p:cNvSpPr>
            <p:nvPr/>
          </p:nvSpPr>
          <p:spPr bwMode="auto">
            <a:xfrm>
              <a:off x="4024711" y="2747726"/>
              <a:ext cx="958693"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smtClean="0">
                  <a:latin typeface="+mj-ea"/>
                  <a:ea typeface="+mj-ea"/>
                </a:rPr>
                <a:t>TCP</a:t>
              </a:r>
              <a:r>
                <a:rPr kumimoji="1" lang="zh-CN" altLang="en-US" sz="1050" dirty="0" smtClean="0">
                  <a:latin typeface="+mj-ea"/>
                  <a:ea typeface="+mj-ea"/>
                </a:rPr>
                <a:t>连接</a:t>
              </a:r>
              <a:endParaRPr kumimoji="1" lang="zh-CN" altLang="en-US" sz="1050" dirty="0">
                <a:latin typeface="+mj-ea"/>
                <a:ea typeface="+mj-ea"/>
              </a:endParaRPr>
            </a:p>
          </p:txBody>
        </p:sp>
      </p:grpSp>
    </p:spTree>
    <p:extLst>
      <p:ext uri="{BB962C8B-B14F-4D97-AF65-F5344CB8AC3E}">
        <p14:creationId xmlns:p14="http://schemas.microsoft.com/office/powerpoint/2010/main" val="17580942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用户</a:t>
            </a:r>
            <a:r>
              <a:rPr lang="zh-CN" altLang="en-US" dirty="0" smtClean="0"/>
              <a:t>代理</a:t>
            </a:r>
            <a:r>
              <a:rPr lang="en-US" altLang="zh-CN" dirty="0" smtClean="0"/>
              <a:t>UA(User </a:t>
            </a:r>
            <a:r>
              <a:rPr lang="en-US" altLang="zh-CN" dirty="0"/>
              <a:t>Agent)</a:t>
            </a:r>
            <a:r>
              <a:rPr lang="zh-CN" altLang="en-US" dirty="0" smtClean="0"/>
              <a:t>：</a:t>
            </a:r>
            <a:endParaRPr lang="en-US" altLang="zh-CN" dirty="0" smtClean="0"/>
          </a:p>
          <a:p>
            <a:pPr lvl="1"/>
            <a:r>
              <a:rPr lang="zh-CN" altLang="en-US" dirty="0"/>
              <a:t>用户代理 </a:t>
            </a:r>
            <a:r>
              <a:rPr lang="en-US" altLang="zh-CN" dirty="0"/>
              <a:t>UA </a:t>
            </a:r>
            <a:r>
              <a:rPr lang="zh-CN" altLang="en-US" dirty="0"/>
              <a:t>就是用户与电子邮件系统的接口，是电子邮件客户端软件。</a:t>
            </a:r>
          </a:p>
          <a:p>
            <a:pPr lvl="1"/>
            <a:r>
              <a:rPr lang="zh-CN" altLang="en-US" dirty="0"/>
              <a:t>用户代理的功能：撰写、显示、处理和通信。</a:t>
            </a:r>
          </a:p>
          <a:p>
            <a:pPr lvl="1"/>
            <a:r>
              <a:rPr lang="zh-CN" altLang="en-US" dirty="0"/>
              <a:t>邮件服务器的功能是发送和接收邮件，同时还要向发信人报告邮件传送的情况（已交付、被拒绝、丢失等）。</a:t>
            </a:r>
          </a:p>
          <a:p>
            <a:pPr lvl="1"/>
            <a:r>
              <a:rPr lang="zh-CN" altLang="en-US" dirty="0"/>
              <a:t>邮件服务器按照客户服务器方式工作。邮件服务器需要使用发送和读取两个不同的协议。</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111</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25748515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smtClean="0"/>
              <a:t>邮件服务器：</a:t>
            </a:r>
            <a:endParaRPr lang="en-US" altLang="zh-CN" dirty="0" smtClean="0"/>
          </a:p>
          <a:p>
            <a:pPr lvl="1"/>
            <a:r>
              <a:rPr lang="zh-CN" altLang="en-US" dirty="0"/>
              <a:t>一个邮件服务器既可以作为客户，也可以作为服务器。</a:t>
            </a:r>
          </a:p>
          <a:p>
            <a:pPr lvl="1"/>
            <a:r>
              <a:rPr lang="zh-CN" altLang="en-US" dirty="0"/>
              <a:t>例如，当邮件服务器 </a:t>
            </a:r>
            <a:r>
              <a:rPr lang="en-US" altLang="zh-CN" dirty="0"/>
              <a:t>A </a:t>
            </a:r>
            <a:r>
              <a:rPr lang="zh-CN" altLang="en-US" dirty="0"/>
              <a:t>向另一个邮件服务器 </a:t>
            </a:r>
            <a:r>
              <a:rPr lang="en-US" altLang="zh-CN" dirty="0"/>
              <a:t>B </a:t>
            </a:r>
            <a:r>
              <a:rPr lang="zh-CN" altLang="en-US" dirty="0"/>
              <a:t>发送邮件时，邮件服务器 </a:t>
            </a:r>
            <a:r>
              <a:rPr lang="en-US" altLang="zh-CN" dirty="0"/>
              <a:t>A </a:t>
            </a:r>
            <a:r>
              <a:rPr lang="zh-CN" altLang="en-US" dirty="0"/>
              <a:t>就作为 </a:t>
            </a:r>
            <a:r>
              <a:rPr lang="en-US" altLang="zh-CN" dirty="0"/>
              <a:t>SMTP </a:t>
            </a:r>
            <a:r>
              <a:rPr lang="zh-CN" altLang="en-US" dirty="0"/>
              <a:t>客户，而 </a:t>
            </a:r>
            <a:r>
              <a:rPr lang="en-US" altLang="zh-CN" dirty="0"/>
              <a:t>B </a:t>
            </a:r>
            <a:r>
              <a:rPr lang="zh-CN" altLang="en-US" dirty="0"/>
              <a:t>是 </a:t>
            </a:r>
            <a:r>
              <a:rPr lang="en-US" altLang="zh-CN" dirty="0"/>
              <a:t>SMTP </a:t>
            </a:r>
            <a:r>
              <a:rPr lang="zh-CN" altLang="en-US" dirty="0"/>
              <a:t>服务器。</a:t>
            </a:r>
          </a:p>
          <a:p>
            <a:pPr lvl="1"/>
            <a:r>
              <a:rPr lang="zh-CN" altLang="en-US" dirty="0"/>
              <a:t>当邮件服务器 </a:t>
            </a:r>
            <a:r>
              <a:rPr lang="en-US" altLang="zh-CN" dirty="0"/>
              <a:t>A </a:t>
            </a:r>
            <a:r>
              <a:rPr lang="zh-CN" altLang="en-US" dirty="0"/>
              <a:t>从另一个邮件服务器 </a:t>
            </a:r>
            <a:r>
              <a:rPr lang="en-US" altLang="zh-CN" dirty="0"/>
              <a:t>B </a:t>
            </a:r>
            <a:r>
              <a:rPr lang="zh-CN" altLang="en-US" dirty="0"/>
              <a:t>接收邮件时，邮件服务器 </a:t>
            </a:r>
            <a:r>
              <a:rPr lang="en-US" altLang="zh-CN" dirty="0"/>
              <a:t>A </a:t>
            </a:r>
            <a:r>
              <a:rPr lang="zh-CN" altLang="en-US" dirty="0"/>
              <a:t>就作为 </a:t>
            </a:r>
            <a:r>
              <a:rPr lang="en-US" altLang="zh-CN" dirty="0"/>
              <a:t>SMTP </a:t>
            </a:r>
            <a:r>
              <a:rPr lang="zh-CN" altLang="en-US" dirty="0"/>
              <a:t>服务器，而 </a:t>
            </a:r>
            <a:r>
              <a:rPr lang="en-US" altLang="zh-CN" dirty="0"/>
              <a:t>B </a:t>
            </a:r>
            <a:r>
              <a:rPr lang="zh-CN" altLang="en-US" dirty="0"/>
              <a:t>是 </a:t>
            </a:r>
            <a:r>
              <a:rPr lang="en-US" altLang="zh-CN" dirty="0"/>
              <a:t>SMTP </a:t>
            </a:r>
            <a:r>
              <a:rPr lang="zh-CN" altLang="en-US" dirty="0"/>
              <a:t>客户。</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112</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343600186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发送和接收电子邮件</a:t>
            </a:r>
            <a:r>
              <a:rPr lang="zh-CN" altLang="en-US" dirty="0" smtClean="0"/>
              <a:t>的几</a:t>
            </a:r>
            <a:r>
              <a:rPr lang="zh-CN" altLang="en-US" dirty="0"/>
              <a:t>个重要步骤：</a:t>
            </a:r>
            <a:endParaRPr lang="en-US" altLang="zh-CN" dirty="0" smtClean="0"/>
          </a:p>
          <a:p>
            <a:pPr lvl="1"/>
            <a:r>
              <a:rPr lang="zh-CN" altLang="en-US" dirty="0" smtClean="0"/>
              <a:t>发件人调用</a:t>
            </a:r>
            <a:r>
              <a:rPr lang="en-US" altLang="zh-CN" dirty="0" smtClean="0"/>
              <a:t>PC</a:t>
            </a:r>
            <a:r>
              <a:rPr lang="zh-CN" altLang="en-US" dirty="0" smtClean="0"/>
              <a:t>机</a:t>
            </a:r>
            <a:r>
              <a:rPr lang="zh-CN" altLang="en-US" dirty="0"/>
              <a:t>中的用户代理撰写和编辑要发送的邮件。</a:t>
            </a:r>
          </a:p>
          <a:p>
            <a:pPr lvl="1"/>
            <a:r>
              <a:rPr lang="zh-CN" altLang="en-US" dirty="0" smtClean="0"/>
              <a:t>发件人</a:t>
            </a:r>
            <a:r>
              <a:rPr lang="zh-CN" altLang="en-US" dirty="0"/>
              <a:t>的用户代理把邮件</a:t>
            </a:r>
            <a:r>
              <a:rPr lang="zh-CN" altLang="en-US" dirty="0" smtClean="0"/>
              <a:t>用</a:t>
            </a:r>
            <a:r>
              <a:rPr lang="en-US" altLang="zh-CN" dirty="0" smtClean="0"/>
              <a:t>SMTP</a:t>
            </a:r>
            <a:r>
              <a:rPr lang="zh-CN" altLang="en-US" dirty="0" smtClean="0"/>
              <a:t>协议</a:t>
            </a:r>
            <a:r>
              <a:rPr lang="zh-CN" altLang="en-US" dirty="0"/>
              <a:t>发给发送方邮件服务器，</a:t>
            </a:r>
          </a:p>
          <a:p>
            <a:pPr lvl="1"/>
            <a:r>
              <a:rPr lang="en-US" altLang="zh-CN" dirty="0" smtClean="0"/>
              <a:t>SMTP</a:t>
            </a:r>
            <a:r>
              <a:rPr lang="zh-CN" altLang="en-US" dirty="0" smtClean="0"/>
              <a:t>服务器</a:t>
            </a:r>
            <a:r>
              <a:rPr lang="zh-CN" altLang="en-US" dirty="0"/>
              <a:t>把邮件临时存放在邮件缓存队列中，等待发送。</a:t>
            </a:r>
          </a:p>
          <a:p>
            <a:pPr lvl="1"/>
            <a:r>
              <a:rPr lang="zh-CN" altLang="en-US" dirty="0" smtClean="0"/>
              <a:t>发送</a:t>
            </a:r>
            <a:r>
              <a:rPr lang="zh-CN" altLang="en-US" dirty="0"/>
              <a:t>方邮件服务器</a:t>
            </a:r>
            <a:r>
              <a:rPr lang="zh-CN" altLang="en-US" dirty="0" smtClean="0"/>
              <a:t>的</a:t>
            </a:r>
            <a:r>
              <a:rPr lang="en-US" altLang="zh-CN" dirty="0" smtClean="0"/>
              <a:t>SMTP</a:t>
            </a:r>
            <a:r>
              <a:rPr lang="zh-CN" altLang="en-US" dirty="0" smtClean="0"/>
              <a:t>客户</a:t>
            </a:r>
            <a:r>
              <a:rPr lang="zh-CN" altLang="en-US" dirty="0"/>
              <a:t>与接收方邮件服务器</a:t>
            </a:r>
            <a:r>
              <a:rPr lang="zh-CN" altLang="en-US" dirty="0" smtClean="0"/>
              <a:t>的</a:t>
            </a:r>
            <a:r>
              <a:rPr lang="en-US" altLang="zh-CN" dirty="0" smtClean="0"/>
              <a:t>SMTP</a:t>
            </a:r>
            <a:r>
              <a:rPr lang="zh-CN" altLang="en-US" dirty="0" smtClean="0"/>
              <a:t>服务器建立</a:t>
            </a:r>
            <a:r>
              <a:rPr lang="en-US" altLang="zh-CN" dirty="0" smtClean="0"/>
              <a:t>TCP</a:t>
            </a:r>
            <a:r>
              <a:rPr lang="zh-CN" altLang="en-US" dirty="0" smtClean="0"/>
              <a:t>连接</a:t>
            </a:r>
            <a:r>
              <a:rPr lang="zh-CN" altLang="en-US" dirty="0"/>
              <a:t>，然后就把邮件缓存队列中的邮件依次发送出去</a:t>
            </a:r>
            <a:r>
              <a:rPr lang="zh-CN" altLang="en-US" dirty="0" smtClean="0"/>
              <a:t>。</a:t>
            </a:r>
            <a:endParaRPr lang="en-US" altLang="zh-CN" dirty="0" smtClean="0"/>
          </a:p>
          <a:p>
            <a:pPr lvl="1"/>
            <a:r>
              <a:rPr lang="zh-CN" altLang="en-US" dirty="0"/>
              <a:t>运行在接收方邮件服务器中的</a:t>
            </a:r>
            <a:r>
              <a:rPr lang="en-US" altLang="zh-CN" dirty="0"/>
              <a:t>SMTP</a:t>
            </a:r>
            <a:r>
              <a:rPr lang="zh-CN" altLang="en-US" dirty="0"/>
              <a:t>服务器进 程收到邮件后，把邮件放入收件人的用户邮箱中，等待收件人进行读取。 </a:t>
            </a:r>
          </a:p>
          <a:p>
            <a:pPr lvl="1"/>
            <a:r>
              <a:rPr lang="zh-CN" altLang="en-US" dirty="0" smtClean="0"/>
              <a:t>收件人</a:t>
            </a:r>
            <a:r>
              <a:rPr lang="zh-CN" altLang="en-US" dirty="0"/>
              <a:t>在打算收信时，就</a:t>
            </a:r>
            <a:r>
              <a:rPr lang="zh-CN" altLang="en-US" dirty="0" smtClean="0"/>
              <a:t>运行</a:t>
            </a:r>
            <a:r>
              <a:rPr lang="en-US" altLang="zh-CN" dirty="0" smtClean="0"/>
              <a:t>PC</a:t>
            </a:r>
            <a:r>
              <a:rPr lang="zh-CN" altLang="en-US" dirty="0" smtClean="0"/>
              <a:t>机</a:t>
            </a:r>
            <a:r>
              <a:rPr lang="zh-CN" altLang="en-US" dirty="0"/>
              <a:t>中的用户代理，</a:t>
            </a:r>
            <a:r>
              <a:rPr lang="zh-CN" altLang="en-US" dirty="0" smtClean="0"/>
              <a:t>使用</a:t>
            </a:r>
            <a:r>
              <a:rPr lang="en-US" altLang="zh-CN" dirty="0" smtClean="0"/>
              <a:t>POP3</a:t>
            </a:r>
            <a:r>
              <a:rPr lang="zh-CN" altLang="en-US" dirty="0"/>
              <a:t>（或 </a:t>
            </a:r>
            <a:r>
              <a:rPr lang="en-US" altLang="zh-CN" dirty="0"/>
              <a:t>IMAP</a:t>
            </a:r>
            <a:r>
              <a:rPr lang="zh-CN" altLang="en-US" dirty="0"/>
              <a:t>）协议读取发送给自己的邮件</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113</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12788472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电子邮件的组成：</a:t>
            </a:r>
            <a:endParaRPr lang="en-US" altLang="zh-CN" dirty="0" smtClean="0"/>
          </a:p>
          <a:p>
            <a:pPr lvl="1"/>
            <a:r>
              <a:rPr lang="zh-CN" altLang="en-US" dirty="0"/>
              <a:t>电子邮件由</a:t>
            </a:r>
            <a:r>
              <a:rPr lang="zh-CN" altLang="en-US" dirty="0">
                <a:solidFill>
                  <a:srgbClr val="FF0000"/>
                </a:solidFill>
              </a:rPr>
              <a:t>信封</a:t>
            </a:r>
            <a:r>
              <a:rPr lang="en-US" altLang="zh-CN" dirty="0"/>
              <a:t>(envelope)</a:t>
            </a:r>
            <a:r>
              <a:rPr lang="zh-CN" altLang="en-US" dirty="0"/>
              <a:t>和</a:t>
            </a:r>
            <a:r>
              <a:rPr lang="zh-CN" altLang="en-US" dirty="0">
                <a:solidFill>
                  <a:srgbClr val="FF0000"/>
                </a:solidFill>
              </a:rPr>
              <a:t>内容</a:t>
            </a:r>
            <a:r>
              <a:rPr lang="en-US" altLang="zh-CN" dirty="0"/>
              <a:t>(content)</a:t>
            </a:r>
            <a:r>
              <a:rPr lang="zh-CN" altLang="en-US" dirty="0"/>
              <a:t>两部分组成。</a:t>
            </a:r>
          </a:p>
          <a:p>
            <a:pPr lvl="1"/>
            <a:r>
              <a:rPr lang="zh-CN" altLang="en-US" dirty="0"/>
              <a:t>电子邮件的传输程序根据邮件信封上的信息来传送邮件。用户在从自己的邮箱中读取邮件时才能见到邮件的内容。</a:t>
            </a:r>
          </a:p>
          <a:p>
            <a:pPr lvl="1"/>
            <a:r>
              <a:rPr lang="zh-CN" altLang="en-US" dirty="0"/>
              <a:t>在邮件的信封上，最重要的就是收件人的地址。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114</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244643609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电子邮件地址的格式：</a:t>
            </a:r>
            <a:endParaRPr lang="en-US" altLang="zh-CN" dirty="0" smtClean="0"/>
          </a:p>
          <a:p>
            <a:pPr lvl="1"/>
            <a:r>
              <a:rPr lang="en-US" altLang="zh-CN" dirty="0"/>
              <a:t>TCP/IP </a:t>
            </a:r>
            <a:r>
              <a:rPr lang="zh-CN" altLang="en-US" dirty="0"/>
              <a:t>体系的电子邮件系统规定电子邮件地址的格式如下</a:t>
            </a:r>
            <a:r>
              <a:rPr lang="zh-CN" altLang="en-US" dirty="0" smtClean="0"/>
              <a:t>：</a:t>
            </a:r>
            <a:endParaRPr lang="en-US" altLang="zh-CN" dirty="0" smtClean="0"/>
          </a:p>
          <a:p>
            <a:pPr lvl="1"/>
            <a:endParaRPr lang="en-US" altLang="zh-CN" dirty="0"/>
          </a:p>
          <a:p>
            <a:pPr lvl="1"/>
            <a:endParaRPr lang="en-US" altLang="zh-CN" dirty="0" smtClean="0"/>
          </a:p>
          <a:p>
            <a:pPr lvl="1"/>
            <a:r>
              <a:rPr lang="zh-CN" altLang="en-US" dirty="0"/>
              <a:t>符号“</a:t>
            </a:r>
            <a:r>
              <a:rPr lang="en-US" altLang="zh-CN" dirty="0"/>
              <a:t>@”</a:t>
            </a:r>
            <a:r>
              <a:rPr lang="zh-CN" altLang="en-US" dirty="0"/>
              <a:t>读作“</a:t>
            </a:r>
            <a:r>
              <a:rPr lang="en-US" altLang="zh-CN" dirty="0"/>
              <a:t>at”</a:t>
            </a:r>
            <a:r>
              <a:rPr lang="zh-CN" altLang="en-US" dirty="0"/>
              <a:t>，表示“在”的意思。</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115</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
        <p:nvSpPr>
          <p:cNvPr id="3" name="矩形 2"/>
          <p:cNvSpPr/>
          <p:nvPr/>
        </p:nvSpPr>
        <p:spPr>
          <a:xfrm>
            <a:off x="2377566" y="2281436"/>
            <a:ext cx="4388868" cy="338554"/>
          </a:xfrm>
          <a:prstGeom prst="rect">
            <a:avLst/>
          </a:prstGeom>
          <a:solidFill>
            <a:srgbClr val="FFFF00"/>
          </a:solidFill>
          <a:ln>
            <a:solidFill>
              <a:schemeClr val="tx1"/>
            </a:solidFill>
          </a:ln>
        </p:spPr>
        <p:txBody>
          <a:bodyPr wrap="square">
            <a:spAutoFit/>
          </a:bodyPr>
          <a:lstStyle/>
          <a:p>
            <a:pPr algn="ctr"/>
            <a:r>
              <a:rPr lang="zh-CN" altLang="en-US" sz="1600" dirty="0">
                <a:solidFill>
                  <a:srgbClr val="FF0000"/>
                </a:solidFill>
              </a:rPr>
              <a:t>收件人邮箱名</a:t>
            </a:r>
            <a:r>
              <a:rPr lang="en-US" altLang="zh-CN" sz="1600" dirty="0">
                <a:solidFill>
                  <a:srgbClr val="FF0000"/>
                </a:solidFill>
              </a:rPr>
              <a:t>@</a:t>
            </a:r>
            <a:r>
              <a:rPr lang="zh-CN" altLang="en-US" sz="1600" dirty="0">
                <a:solidFill>
                  <a:srgbClr val="FF0000"/>
                </a:solidFill>
              </a:rPr>
              <a:t>邮箱所在主机的域名</a:t>
            </a:r>
          </a:p>
        </p:txBody>
      </p:sp>
    </p:spTree>
    <p:extLst>
      <p:ext uri="{BB962C8B-B14F-4D97-AF65-F5344CB8AC3E}">
        <p14:creationId xmlns:p14="http://schemas.microsoft.com/office/powerpoint/2010/main" val="31946489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SMTP</a:t>
            </a:r>
            <a:r>
              <a:rPr lang="zh-CN" altLang="en-US" dirty="0" smtClean="0"/>
              <a:t>所</a:t>
            </a:r>
            <a:r>
              <a:rPr lang="zh-CN" altLang="en-US" dirty="0"/>
              <a:t>规定的就是在两个相互通信</a:t>
            </a:r>
            <a:r>
              <a:rPr lang="zh-CN" altLang="en-US" dirty="0" smtClean="0"/>
              <a:t>的</a:t>
            </a:r>
            <a:r>
              <a:rPr lang="en-US" altLang="zh-CN" dirty="0" smtClean="0"/>
              <a:t>SMTP</a:t>
            </a:r>
            <a:r>
              <a:rPr lang="zh-CN" altLang="en-US" dirty="0" smtClean="0"/>
              <a:t>进程</a:t>
            </a:r>
            <a:r>
              <a:rPr lang="zh-CN" altLang="en-US" dirty="0"/>
              <a:t>之间应如何交换信息。</a:t>
            </a:r>
          </a:p>
          <a:p>
            <a:r>
              <a:rPr lang="zh-CN" altLang="en-US" dirty="0" smtClean="0"/>
              <a:t>由于</a:t>
            </a:r>
            <a:r>
              <a:rPr lang="en-US" altLang="zh-CN" dirty="0" smtClean="0"/>
              <a:t>SMTP</a:t>
            </a:r>
            <a:r>
              <a:rPr lang="zh-CN" altLang="en-US" dirty="0" smtClean="0"/>
              <a:t>使用</a:t>
            </a:r>
            <a:r>
              <a:rPr lang="zh-CN" altLang="en-US" dirty="0"/>
              <a:t>客户服务器方式，因此负责发送邮件</a:t>
            </a:r>
            <a:r>
              <a:rPr lang="zh-CN" altLang="en-US" dirty="0" smtClean="0"/>
              <a:t>的</a:t>
            </a:r>
            <a:r>
              <a:rPr lang="en-US" altLang="zh-CN" dirty="0" smtClean="0"/>
              <a:t>SMTP</a:t>
            </a:r>
            <a:r>
              <a:rPr lang="zh-CN" altLang="en-US" dirty="0" smtClean="0"/>
              <a:t>进程就是</a:t>
            </a:r>
            <a:r>
              <a:rPr lang="en-US" altLang="zh-CN" dirty="0" smtClean="0"/>
              <a:t>SMTP</a:t>
            </a:r>
            <a:r>
              <a:rPr lang="zh-CN" altLang="en-US" dirty="0" smtClean="0"/>
              <a:t>客户</a:t>
            </a:r>
            <a:r>
              <a:rPr lang="zh-CN" altLang="en-US" dirty="0"/>
              <a:t>，而负责接收邮件</a:t>
            </a:r>
            <a:r>
              <a:rPr lang="zh-CN" altLang="en-US" dirty="0" smtClean="0"/>
              <a:t>的</a:t>
            </a:r>
            <a:r>
              <a:rPr lang="en-US" altLang="zh-CN" dirty="0" smtClean="0"/>
              <a:t>SMTP</a:t>
            </a:r>
            <a:r>
              <a:rPr lang="zh-CN" altLang="en-US" dirty="0" smtClean="0"/>
              <a:t>进程就是</a:t>
            </a:r>
            <a:r>
              <a:rPr lang="en-US" altLang="zh-CN" dirty="0" smtClean="0"/>
              <a:t>SMTP</a:t>
            </a:r>
            <a:r>
              <a:rPr lang="zh-CN" altLang="en-US" dirty="0" smtClean="0"/>
              <a:t>服务器</a:t>
            </a:r>
            <a:r>
              <a:rPr lang="zh-CN" altLang="en-US" dirty="0"/>
              <a:t>。</a:t>
            </a:r>
          </a:p>
          <a:p>
            <a:r>
              <a:rPr lang="en-US" altLang="zh-CN" dirty="0" smtClean="0"/>
              <a:t>SMTP</a:t>
            </a:r>
            <a:r>
              <a:rPr lang="zh-CN" altLang="en-US" dirty="0" smtClean="0"/>
              <a:t>规定了</a:t>
            </a:r>
            <a:r>
              <a:rPr lang="en-US" altLang="zh-CN" dirty="0" smtClean="0"/>
              <a:t>14</a:t>
            </a:r>
            <a:r>
              <a:rPr lang="zh-CN" altLang="en-US" dirty="0" smtClean="0"/>
              <a:t>条</a:t>
            </a:r>
            <a:r>
              <a:rPr lang="zh-CN" altLang="en-US" dirty="0"/>
              <a:t>命令</a:t>
            </a:r>
            <a:r>
              <a:rPr lang="zh-CN" altLang="en-US" dirty="0" smtClean="0"/>
              <a:t>和</a:t>
            </a:r>
            <a:r>
              <a:rPr lang="en-US" altLang="zh-CN" dirty="0" smtClean="0"/>
              <a:t>21</a:t>
            </a:r>
            <a:r>
              <a:rPr lang="zh-CN" altLang="en-US" dirty="0" smtClean="0"/>
              <a:t>种</a:t>
            </a:r>
            <a:r>
              <a:rPr lang="zh-CN" altLang="en-US" dirty="0"/>
              <a:t>应答信息。每条命令</a:t>
            </a:r>
            <a:r>
              <a:rPr lang="zh-CN" altLang="en-US" dirty="0" smtClean="0"/>
              <a:t>用</a:t>
            </a:r>
            <a:r>
              <a:rPr lang="en-US" altLang="zh-CN" dirty="0" smtClean="0"/>
              <a:t>4</a:t>
            </a:r>
            <a:r>
              <a:rPr lang="zh-CN" altLang="en-US" dirty="0" smtClean="0"/>
              <a:t>个</a:t>
            </a:r>
            <a:r>
              <a:rPr lang="zh-CN" altLang="en-US" dirty="0"/>
              <a:t>字母组成，而每一种应答信息一般只有一行信息，由一</a:t>
            </a:r>
            <a:r>
              <a:rPr lang="zh-CN" altLang="en-US" dirty="0" smtClean="0"/>
              <a:t>个</a:t>
            </a:r>
            <a:r>
              <a:rPr lang="en-US" altLang="zh-CN" dirty="0" smtClean="0"/>
              <a:t>3</a:t>
            </a:r>
            <a:r>
              <a:rPr lang="zh-CN" altLang="en-US" dirty="0" smtClean="0"/>
              <a:t>位</a:t>
            </a:r>
            <a:r>
              <a:rPr lang="zh-CN" altLang="en-US" dirty="0"/>
              <a:t>数字的代码开始，后面附上（也可不附上）很简单的文字说明。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116</a:t>
            </a:fld>
            <a:endParaRPr lang="en-US" altLang="zh-CN"/>
          </a:p>
        </p:txBody>
      </p:sp>
      <p:sp>
        <p:nvSpPr>
          <p:cNvPr id="5" name="文本占位符 4"/>
          <p:cNvSpPr>
            <a:spLocks noGrp="1"/>
          </p:cNvSpPr>
          <p:nvPr>
            <p:ph type="body" sz="quarter" idx="13"/>
          </p:nvPr>
        </p:nvSpPr>
        <p:spPr/>
        <p:txBody>
          <a:bodyPr/>
          <a:lstStyle/>
          <a:p>
            <a:r>
              <a:rPr lang="en-US" altLang="zh-CN" dirty="0" smtClean="0"/>
              <a:t>5.2</a:t>
            </a:r>
            <a:r>
              <a:rPr lang="zh-CN" altLang="en-US" dirty="0" smtClean="0"/>
              <a:t>简单邮件传送协议</a:t>
            </a:r>
            <a:r>
              <a:rPr lang="en-US" altLang="zh-CN" dirty="0" smtClean="0"/>
              <a:t>SMTP </a:t>
            </a:r>
            <a:endParaRPr lang="zh-CN" altLang="en-US" dirty="0"/>
          </a:p>
        </p:txBody>
      </p:sp>
    </p:spTree>
    <p:extLst>
      <p:ext uri="{BB962C8B-B14F-4D97-AF65-F5344CB8AC3E}">
        <p14:creationId xmlns:p14="http://schemas.microsoft.com/office/powerpoint/2010/main" val="37162354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SMTP</a:t>
            </a:r>
            <a:r>
              <a:rPr lang="zh-CN" altLang="en-US" dirty="0" smtClean="0"/>
              <a:t>通信的三个阶段：</a:t>
            </a:r>
            <a:endParaRPr lang="en-US" altLang="zh-CN" dirty="0" smtClean="0"/>
          </a:p>
          <a:p>
            <a:pPr lvl="1"/>
            <a:r>
              <a:rPr lang="zh-CN" altLang="en-US" dirty="0"/>
              <a:t>连接建立：连接是在发送主机</a:t>
            </a:r>
            <a:r>
              <a:rPr lang="zh-CN" altLang="en-US" dirty="0" smtClean="0"/>
              <a:t>的</a:t>
            </a:r>
            <a:r>
              <a:rPr lang="en-US" altLang="zh-CN" dirty="0" smtClean="0"/>
              <a:t>SMTP</a:t>
            </a:r>
            <a:r>
              <a:rPr lang="zh-CN" altLang="en-US" dirty="0" smtClean="0"/>
              <a:t>客户</a:t>
            </a:r>
            <a:r>
              <a:rPr lang="zh-CN" altLang="en-US" dirty="0"/>
              <a:t>和接收主机</a:t>
            </a:r>
            <a:r>
              <a:rPr lang="zh-CN" altLang="en-US" dirty="0" smtClean="0"/>
              <a:t>的</a:t>
            </a:r>
            <a:r>
              <a:rPr lang="en-US" altLang="zh-CN" dirty="0" smtClean="0"/>
              <a:t>SMTP</a:t>
            </a:r>
            <a:r>
              <a:rPr lang="zh-CN" altLang="en-US" dirty="0" smtClean="0"/>
              <a:t>服务器</a:t>
            </a:r>
            <a:r>
              <a:rPr lang="zh-CN" altLang="en-US" dirty="0"/>
              <a:t>之间建立的。</a:t>
            </a:r>
            <a:r>
              <a:rPr lang="en-US" altLang="zh-CN" dirty="0"/>
              <a:t>SMTP</a:t>
            </a:r>
            <a:r>
              <a:rPr lang="zh-CN" altLang="en-US" dirty="0"/>
              <a:t>不使用中间的邮件服务器。   </a:t>
            </a:r>
          </a:p>
          <a:p>
            <a:pPr lvl="1"/>
            <a:r>
              <a:rPr lang="zh-CN" altLang="en-US" dirty="0" smtClean="0"/>
              <a:t>邮件传送。</a:t>
            </a:r>
            <a:endParaRPr lang="zh-CN" altLang="en-US" dirty="0"/>
          </a:p>
          <a:p>
            <a:pPr lvl="1"/>
            <a:r>
              <a:rPr lang="zh-CN" altLang="en-US" dirty="0" smtClean="0"/>
              <a:t>连接释放</a:t>
            </a:r>
            <a:r>
              <a:rPr lang="zh-CN" altLang="en-US" dirty="0"/>
              <a:t>：邮件发送完毕后，</a:t>
            </a:r>
            <a:r>
              <a:rPr lang="en-US" altLang="zh-CN" dirty="0" smtClean="0"/>
              <a:t>SMTP</a:t>
            </a:r>
            <a:r>
              <a:rPr lang="zh-CN" altLang="en-US" dirty="0" smtClean="0"/>
              <a:t>应释放</a:t>
            </a:r>
            <a:r>
              <a:rPr lang="en-US" altLang="zh-CN" dirty="0" smtClean="0"/>
              <a:t>TCP</a:t>
            </a:r>
            <a:r>
              <a:rPr lang="zh-CN" altLang="en-US" dirty="0" smtClean="0"/>
              <a:t>连接</a:t>
            </a:r>
            <a:r>
              <a:rPr lang="zh-CN" altLang="en-US" dirty="0"/>
              <a:t>。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5" name="文本占位符 4"/>
          <p:cNvSpPr>
            <a:spLocks noGrp="1"/>
          </p:cNvSpPr>
          <p:nvPr>
            <p:ph type="body" sz="quarter" idx="13"/>
          </p:nvPr>
        </p:nvSpPr>
        <p:spPr/>
        <p:txBody>
          <a:bodyPr/>
          <a:lstStyle/>
          <a:p>
            <a:r>
              <a:rPr lang="en-US" altLang="zh-CN" dirty="0" smtClean="0"/>
              <a:t>5.2</a:t>
            </a:r>
            <a:r>
              <a:rPr lang="zh-CN" altLang="en-US" dirty="0" smtClean="0"/>
              <a:t>简单邮件传送协议</a:t>
            </a:r>
            <a:r>
              <a:rPr lang="en-US" altLang="zh-CN" dirty="0" smtClean="0"/>
              <a:t>SMTP </a:t>
            </a:r>
            <a:endParaRPr lang="zh-CN" altLang="en-US" dirty="0"/>
          </a:p>
        </p:txBody>
      </p:sp>
    </p:spTree>
    <p:extLst>
      <p:ext uri="{BB962C8B-B14F-4D97-AF65-F5344CB8AC3E}">
        <p14:creationId xmlns:p14="http://schemas.microsoft.com/office/powerpoint/2010/main" val="36407149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一个电子邮件分为</a:t>
            </a:r>
            <a:r>
              <a:rPr lang="zh-CN" altLang="en-US" dirty="0">
                <a:solidFill>
                  <a:srgbClr val="FF0000"/>
                </a:solidFill>
              </a:rPr>
              <a:t>信封</a:t>
            </a:r>
            <a:r>
              <a:rPr lang="zh-CN" altLang="en-US" dirty="0"/>
              <a:t>和</a:t>
            </a:r>
            <a:r>
              <a:rPr lang="zh-CN" altLang="en-US" dirty="0">
                <a:solidFill>
                  <a:srgbClr val="FF0000"/>
                </a:solidFill>
              </a:rPr>
              <a:t>内容</a:t>
            </a:r>
            <a:r>
              <a:rPr lang="zh-CN" altLang="en-US" dirty="0"/>
              <a:t>两大部分。</a:t>
            </a:r>
          </a:p>
          <a:p>
            <a:r>
              <a:rPr lang="en-US" altLang="zh-CN" dirty="0" smtClean="0"/>
              <a:t>RFC 822</a:t>
            </a:r>
            <a:r>
              <a:rPr lang="zh-CN" altLang="en-US" dirty="0" smtClean="0"/>
              <a:t>只</a:t>
            </a:r>
            <a:r>
              <a:rPr lang="zh-CN" altLang="en-US" dirty="0"/>
              <a:t>规定了邮件内容中的首部</a:t>
            </a:r>
            <a:r>
              <a:rPr lang="en-US" altLang="zh-CN" dirty="0"/>
              <a:t>(header)</a:t>
            </a:r>
            <a:r>
              <a:rPr lang="zh-CN" altLang="en-US" dirty="0"/>
              <a:t>格式，而对邮件的主体</a:t>
            </a:r>
            <a:r>
              <a:rPr lang="en-US" altLang="zh-CN" dirty="0"/>
              <a:t>(body)</a:t>
            </a:r>
            <a:r>
              <a:rPr lang="zh-CN" altLang="en-US" dirty="0"/>
              <a:t>部分则让用户自由撰写。</a:t>
            </a:r>
          </a:p>
          <a:p>
            <a:r>
              <a:rPr lang="zh-CN" altLang="en-US" dirty="0"/>
              <a:t>用户写好首部后，邮件系统将自动地将信封所需的信息提取出来并写在信封上。所以用户不需要填写电子邮件信封上的信息。</a:t>
            </a:r>
          </a:p>
          <a:p>
            <a:r>
              <a:rPr lang="zh-CN" altLang="en-US" dirty="0"/>
              <a:t>邮件内容首部包括一些关键字，后面加上冒号。最重要的关键字是：</a:t>
            </a:r>
            <a:r>
              <a:rPr lang="en-US" altLang="zh-CN" dirty="0" smtClean="0"/>
              <a:t>To</a:t>
            </a:r>
            <a:r>
              <a:rPr lang="zh-CN" altLang="en-US" dirty="0" smtClean="0"/>
              <a:t>和</a:t>
            </a:r>
            <a:r>
              <a:rPr lang="en-US" altLang="zh-CN" dirty="0" smtClean="0"/>
              <a:t>Subject</a:t>
            </a:r>
            <a:r>
              <a:rPr lang="zh-CN" altLang="en-US" dirty="0"/>
              <a:t>。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118</a:t>
            </a:fld>
            <a:endParaRPr lang="en-US" altLang="zh-CN"/>
          </a:p>
        </p:txBody>
      </p:sp>
      <p:sp>
        <p:nvSpPr>
          <p:cNvPr id="5" name="文本占位符 4"/>
          <p:cNvSpPr>
            <a:spLocks noGrp="1"/>
          </p:cNvSpPr>
          <p:nvPr>
            <p:ph type="body" sz="quarter" idx="13"/>
          </p:nvPr>
        </p:nvSpPr>
        <p:spPr/>
        <p:txBody>
          <a:bodyPr/>
          <a:lstStyle/>
          <a:p>
            <a:r>
              <a:rPr lang="en-US" altLang="zh-CN" dirty="0" smtClean="0"/>
              <a:t>5.3</a:t>
            </a:r>
            <a:r>
              <a:rPr lang="zh-CN" altLang="en-US" dirty="0"/>
              <a:t>电子邮件的信息格式</a:t>
            </a:r>
            <a:r>
              <a:rPr lang="en-US" altLang="zh-CN" dirty="0" smtClean="0"/>
              <a:t> </a:t>
            </a:r>
            <a:endParaRPr lang="zh-CN" altLang="en-US" dirty="0"/>
          </a:p>
        </p:txBody>
      </p:sp>
    </p:spTree>
    <p:extLst>
      <p:ext uri="{BB962C8B-B14F-4D97-AF65-F5344CB8AC3E}">
        <p14:creationId xmlns:p14="http://schemas.microsoft.com/office/powerpoint/2010/main" val="18634955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邮件内容的</a:t>
            </a:r>
            <a:r>
              <a:rPr lang="zh-CN" altLang="en-US" dirty="0" smtClean="0"/>
              <a:t>首部：</a:t>
            </a:r>
            <a:endParaRPr lang="zh-CN" altLang="en-US" dirty="0"/>
          </a:p>
          <a:p>
            <a:pPr lvl="1"/>
            <a:r>
              <a:rPr lang="en-US" altLang="zh-CN" dirty="0" smtClean="0"/>
              <a:t>To</a:t>
            </a:r>
            <a:r>
              <a:rPr lang="zh-CN" altLang="en-US" dirty="0" smtClean="0"/>
              <a:t>：后面</a:t>
            </a:r>
            <a:r>
              <a:rPr lang="zh-CN" altLang="en-US" dirty="0"/>
              <a:t>填入一个或多个收件人的电子邮件地址。用户只需打开地址簿，点击收件人名字，收件人的电子邮件地址就会自动地填入到合适的位置上。</a:t>
            </a:r>
          </a:p>
          <a:p>
            <a:pPr lvl="1"/>
            <a:r>
              <a:rPr lang="en-US" altLang="zh-CN" dirty="0" smtClean="0"/>
              <a:t>Subject</a:t>
            </a:r>
            <a:r>
              <a:rPr lang="zh-CN" altLang="en-US" dirty="0" smtClean="0"/>
              <a:t>：是</a:t>
            </a:r>
            <a:r>
              <a:rPr lang="zh-CN" altLang="en-US" dirty="0"/>
              <a:t>邮件的主题。它反映了邮件的主要内容，便于用户查找邮件。</a:t>
            </a:r>
          </a:p>
          <a:p>
            <a:pPr lvl="1"/>
            <a:r>
              <a:rPr lang="en-US" altLang="zh-CN" dirty="0" smtClean="0"/>
              <a:t>Cc</a:t>
            </a:r>
            <a:r>
              <a:rPr lang="zh-CN" altLang="en-US" dirty="0" smtClean="0"/>
              <a:t>：表示</a:t>
            </a:r>
            <a:r>
              <a:rPr lang="zh-CN" altLang="en-US" dirty="0"/>
              <a:t>应给某某人发送一个邮件副本。</a:t>
            </a:r>
          </a:p>
          <a:p>
            <a:pPr lvl="1"/>
            <a:r>
              <a:rPr lang="en-US" altLang="zh-CN" dirty="0" smtClean="0"/>
              <a:t>From</a:t>
            </a:r>
            <a:r>
              <a:rPr lang="zh-CN" altLang="en-US" dirty="0" smtClean="0"/>
              <a:t>和</a:t>
            </a:r>
            <a:r>
              <a:rPr lang="en-US" altLang="zh-CN" dirty="0" smtClean="0"/>
              <a:t>Date</a:t>
            </a:r>
            <a:r>
              <a:rPr lang="zh-CN" altLang="en-US" dirty="0" smtClean="0"/>
              <a:t>：表示</a:t>
            </a:r>
            <a:r>
              <a:rPr lang="zh-CN" altLang="en-US" dirty="0"/>
              <a:t>发信人的电子邮件地址和发信日期</a:t>
            </a:r>
            <a:r>
              <a:rPr lang="zh-CN" altLang="en-US" dirty="0" smtClean="0"/>
              <a:t>。</a:t>
            </a:r>
            <a:endParaRPr lang="en-US" altLang="zh-CN" dirty="0" smtClean="0"/>
          </a:p>
          <a:p>
            <a:pPr lvl="1"/>
            <a:r>
              <a:rPr lang="en-US" altLang="zh-CN" dirty="0" smtClean="0"/>
              <a:t>Reply-To</a:t>
            </a:r>
            <a:r>
              <a:rPr lang="zh-CN" altLang="en-US" dirty="0" smtClean="0"/>
              <a:t>：是</a:t>
            </a:r>
            <a:r>
              <a:rPr lang="zh-CN" altLang="en-US" dirty="0"/>
              <a:t>对方回信所用的地址。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119</a:t>
            </a:fld>
            <a:endParaRPr lang="en-US" altLang="zh-CN"/>
          </a:p>
        </p:txBody>
      </p:sp>
      <p:sp>
        <p:nvSpPr>
          <p:cNvPr id="5" name="文本占位符 4"/>
          <p:cNvSpPr>
            <a:spLocks noGrp="1"/>
          </p:cNvSpPr>
          <p:nvPr>
            <p:ph type="body" sz="quarter" idx="13"/>
          </p:nvPr>
        </p:nvSpPr>
        <p:spPr/>
        <p:txBody>
          <a:bodyPr/>
          <a:lstStyle/>
          <a:p>
            <a:r>
              <a:rPr lang="en-US" altLang="zh-CN" dirty="0" smtClean="0"/>
              <a:t>5.3</a:t>
            </a:r>
            <a:r>
              <a:rPr lang="zh-CN" altLang="en-US" dirty="0"/>
              <a:t>电子邮件的信息格式</a:t>
            </a:r>
            <a:r>
              <a:rPr lang="en-US" altLang="zh-CN" dirty="0" smtClean="0"/>
              <a:t> </a:t>
            </a:r>
            <a:endParaRPr lang="zh-CN" altLang="en-US" dirty="0"/>
          </a:p>
        </p:txBody>
      </p:sp>
    </p:spTree>
    <p:extLst>
      <p:ext uri="{BB962C8B-B14F-4D97-AF65-F5344CB8AC3E}">
        <p14:creationId xmlns:p14="http://schemas.microsoft.com/office/powerpoint/2010/main" val="493503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因特网采用层次树状结构的命名方法，就像全球邮政系统和电话系统一样。</a:t>
            </a:r>
            <a:endParaRPr lang="en-US" altLang="zh-CN" dirty="0" smtClean="0"/>
          </a:p>
          <a:p>
            <a:r>
              <a:rPr lang="zh-CN" altLang="en-US" dirty="0" smtClean="0"/>
              <a:t>任何一个连接在因特网的主机或路由器，都有一个唯一的层次结构的名字，即</a:t>
            </a:r>
            <a:r>
              <a:rPr lang="zh-CN" altLang="en-US" dirty="0" smtClean="0">
                <a:solidFill>
                  <a:srgbClr val="FF0000"/>
                </a:solidFill>
              </a:rPr>
              <a:t>域名（</a:t>
            </a:r>
            <a:r>
              <a:rPr lang="en-US" altLang="zh-CN" dirty="0" smtClean="0">
                <a:solidFill>
                  <a:srgbClr val="FF0000"/>
                </a:solidFill>
              </a:rPr>
              <a:t>domain name</a:t>
            </a:r>
            <a:r>
              <a:rPr lang="zh-CN" altLang="en-US" dirty="0" smtClean="0">
                <a:solidFill>
                  <a:srgbClr val="FF0000"/>
                </a:solidFill>
              </a:rPr>
              <a:t>）</a:t>
            </a:r>
            <a:r>
              <a:rPr lang="zh-CN" altLang="en-US" dirty="0" smtClean="0"/>
              <a:t>。</a:t>
            </a:r>
            <a:endParaRPr lang="en-US" altLang="zh-CN" dirty="0" smtClean="0"/>
          </a:p>
          <a:p>
            <a:r>
              <a:rPr lang="zh-CN" altLang="en-US" dirty="0" smtClean="0"/>
              <a:t>域可以划分为子域，子域还可继续划分为子域的子域，就形成了</a:t>
            </a:r>
            <a:r>
              <a:rPr lang="zh-CN" altLang="en-US" dirty="0" smtClean="0">
                <a:solidFill>
                  <a:srgbClr val="FF0000"/>
                </a:solidFill>
              </a:rPr>
              <a:t>顶级域、二级域、三级域、四级域</a:t>
            </a:r>
            <a:r>
              <a:rPr lang="zh-CN" altLang="en-US" dirty="0" smtClean="0"/>
              <a:t>，等等。</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因特网的域名结构</a:t>
            </a:r>
            <a:endParaRPr lang="zh-CN" altLang="en-US" dirty="0"/>
          </a:p>
        </p:txBody>
      </p:sp>
      <p:sp>
        <p:nvSpPr>
          <p:cNvPr id="6" name="矩形 5"/>
          <p:cNvSpPr/>
          <p:nvPr/>
        </p:nvSpPr>
        <p:spPr>
          <a:xfrm>
            <a:off x="1798606" y="4225652"/>
            <a:ext cx="5546788" cy="369332"/>
          </a:xfrm>
          <a:prstGeom prst="rect">
            <a:avLst/>
          </a:prstGeom>
          <a:ln w="19050">
            <a:solidFill>
              <a:schemeClr val="tx1">
                <a:lumMod val="75000"/>
                <a:lumOff val="25000"/>
              </a:schemeClr>
            </a:solidFill>
          </a:ln>
        </p:spPr>
        <p:txBody>
          <a:bodyPr wrap="square">
            <a:spAutoFit/>
          </a:bodyPr>
          <a:lstStyle/>
          <a:p>
            <a:pPr algn="ctr">
              <a:lnSpc>
                <a:spcPct val="90000"/>
              </a:lnSpc>
              <a:spcBef>
                <a:spcPct val="60000"/>
              </a:spcBef>
              <a:spcAft>
                <a:spcPct val="60000"/>
              </a:spcAft>
              <a:buFont typeface="Wingdings" panose="05000000000000000000" pitchFamily="2" charset="2"/>
              <a:buNone/>
            </a:pPr>
            <a:r>
              <a:rPr lang="en-US" altLang="zh-CN" sz="2000" dirty="0" smtClean="0">
                <a:latin typeface="幼圆" panose="02010509060101010101" pitchFamily="49" charset="-122"/>
                <a:ea typeface="幼圆" panose="02010509060101010101" pitchFamily="49" charset="-122"/>
              </a:rPr>
              <a:t>…</a:t>
            </a:r>
            <a:r>
              <a:rPr lang="en-US" altLang="zh-CN" sz="2000" b="1" dirty="0" smtClean="0">
                <a:latin typeface="幼圆" panose="02010509060101010101" pitchFamily="49" charset="-122"/>
                <a:ea typeface="幼圆" panose="02010509060101010101" pitchFamily="49" charset="-122"/>
              </a:rPr>
              <a:t>.</a:t>
            </a:r>
            <a:r>
              <a:rPr lang="zh-CN" altLang="en-US" sz="2000" dirty="0" smtClean="0">
                <a:latin typeface="幼圆" panose="02010509060101010101" pitchFamily="49" charset="-122"/>
                <a:ea typeface="幼圆" panose="02010509060101010101" pitchFamily="49" charset="-122"/>
              </a:rPr>
              <a:t>三</a:t>
            </a:r>
            <a:r>
              <a:rPr lang="zh-CN" altLang="en-US" sz="2000" dirty="0">
                <a:latin typeface="幼圆" panose="02010509060101010101" pitchFamily="49" charset="-122"/>
                <a:ea typeface="幼圆" panose="02010509060101010101" pitchFamily="49" charset="-122"/>
              </a:rPr>
              <a:t>级</a:t>
            </a:r>
            <a:r>
              <a:rPr lang="zh-CN" altLang="en-US" sz="2000" dirty="0" smtClean="0">
                <a:latin typeface="幼圆" panose="02010509060101010101" pitchFamily="49" charset="-122"/>
                <a:ea typeface="幼圆" panose="02010509060101010101" pitchFamily="49" charset="-122"/>
              </a:rPr>
              <a:t>域名</a:t>
            </a:r>
            <a:r>
              <a:rPr lang="en-US" altLang="zh-CN" sz="2000" b="1" dirty="0" smtClean="0">
                <a:latin typeface="幼圆" panose="02010509060101010101" pitchFamily="49" charset="-122"/>
                <a:ea typeface="幼圆" panose="02010509060101010101" pitchFamily="49" charset="-122"/>
              </a:rPr>
              <a:t>.</a:t>
            </a:r>
            <a:r>
              <a:rPr lang="zh-CN" altLang="en-US" sz="2000" dirty="0" smtClean="0">
                <a:latin typeface="幼圆" panose="02010509060101010101" pitchFamily="49" charset="-122"/>
                <a:ea typeface="幼圆" panose="02010509060101010101" pitchFamily="49" charset="-122"/>
              </a:rPr>
              <a:t>二</a:t>
            </a:r>
            <a:r>
              <a:rPr lang="zh-CN" altLang="en-US" sz="2000" dirty="0">
                <a:latin typeface="幼圆" panose="02010509060101010101" pitchFamily="49" charset="-122"/>
                <a:ea typeface="幼圆" panose="02010509060101010101" pitchFamily="49" charset="-122"/>
              </a:rPr>
              <a:t>级</a:t>
            </a:r>
            <a:r>
              <a:rPr lang="zh-CN" altLang="en-US" sz="2000" dirty="0" smtClean="0">
                <a:latin typeface="幼圆" panose="02010509060101010101" pitchFamily="49" charset="-122"/>
                <a:ea typeface="幼圆" panose="02010509060101010101" pitchFamily="49" charset="-122"/>
              </a:rPr>
              <a:t>域名</a:t>
            </a:r>
            <a:r>
              <a:rPr lang="en-US" altLang="zh-CN" sz="2000" b="1" dirty="0" smtClean="0">
                <a:latin typeface="幼圆" panose="02010509060101010101" pitchFamily="49" charset="-122"/>
                <a:ea typeface="幼圆" panose="02010509060101010101" pitchFamily="49" charset="-122"/>
              </a:rPr>
              <a:t>.</a:t>
            </a:r>
            <a:r>
              <a:rPr lang="zh-CN" altLang="en-US" sz="2000" dirty="0" smtClean="0">
                <a:latin typeface="幼圆" panose="02010509060101010101" pitchFamily="49" charset="-122"/>
                <a:ea typeface="幼圆" panose="02010509060101010101" pitchFamily="49" charset="-122"/>
              </a:rPr>
              <a:t>顶级</a:t>
            </a:r>
            <a:r>
              <a:rPr lang="zh-CN" altLang="en-US" sz="2000" dirty="0">
                <a:latin typeface="幼圆" panose="02010509060101010101" pitchFamily="49" charset="-122"/>
                <a:ea typeface="幼圆" panose="02010509060101010101" pitchFamily="49" charset="-122"/>
              </a:rPr>
              <a:t>域名</a:t>
            </a:r>
          </a:p>
        </p:txBody>
      </p:sp>
    </p:spTree>
    <p:extLst>
      <p:ext uri="{BB962C8B-B14F-4D97-AF65-F5344CB8AC3E}">
        <p14:creationId xmlns:p14="http://schemas.microsoft.com/office/powerpoint/2010/main" val="273455493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POP3</a:t>
            </a:r>
            <a:r>
              <a:rPr lang="zh-CN" altLang="en-US" dirty="0" smtClean="0"/>
              <a:t>：</a:t>
            </a:r>
            <a:endParaRPr lang="en-US" altLang="zh-CN" dirty="0" smtClean="0"/>
          </a:p>
          <a:p>
            <a:pPr lvl="1"/>
            <a:r>
              <a:rPr lang="zh-CN" altLang="en-US" dirty="0" smtClean="0"/>
              <a:t>邮局协议</a:t>
            </a:r>
            <a:r>
              <a:rPr lang="en-US" altLang="zh-CN" dirty="0" smtClean="0"/>
              <a:t>POP</a:t>
            </a:r>
            <a:r>
              <a:rPr lang="zh-CN" altLang="en-US" dirty="0" smtClean="0"/>
              <a:t>是</a:t>
            </a:r>
            <a:r>
              <a:rPr lang="zh-CN" altLang="en-US" dirty="0"/>
              <a:t>一个非常简单、但功能有限的邮件读取协议，现在使用的是它的第三个</a:t>
            </a:r>
            <a:r>
              <a:rPr lang="zh-CN" altLang="en-US" dirty="0" smtClean="0"/>
              <a:t>版本</a:t>
            </a:r>
            <a:r>
              <a:rPr lang="en-US" altLang="zh-CN" dirty="0" smtClean="0"/>
              <a:t>POP3</a:t>
            </a:r>
            <a:r>
              <a:rPr lang="zh-CN" altLang="en-US" dirty="0"/>
              <a:t>。</a:t>
            </a:r>
          </a:p>
          <a:p>
            <a:pPr lvl="1"/>
            <a:r>
              <a:rPr lang="en-US" altLang="zh-CN" dirty="0" smtClean="0"/>
              <a:t>POP</a:t>
            </a:r>
            <a:r>
              <a:rPr lang="zh-CN" altLang="en-US" dirty="0" smtClean="0"/>
              <a:t>也</a:t>
            </a:r>
            <a:r>
              <a:rPr lang="zh-CN" altLang="en-US" dirty="0"/>
              <a:t>使用客户服务器的工作方式。</a:t>
            </a:r>
          </a:p>
          <a:p>
            <a:pPr lvl="1"/>
            <a:r>
              <a:rPr lang="zh-CN" altLang="en-US" dirty="0"/>
              <a:t>在接收邮件的</a:t>
            </a:r>
            <a:r>
              <a:rPr lang="zh-CN" altLang="en-US" dirty="0" smtClean="0"/>
              <a:t>用户</a:t>
            </a:r>
            <a:r>
              <a:rPr lang="en-US" altLang="zh-CN" dirty="0" smtClean="0"/>
              <a:t>PC</a:t>
            </a:r>
            <a:r>
              <a:rPr lang="zh-CN" altLang="en-US" dirty="0" smtClean="0"/>
              <a:t>机</a:t>
            </a:r>
            <a:r>
              <a:rPr lang="zh-CN" altLang="en-US" dirty="0"/>
              <a:t>中必须</a:t>
            </a:r>
            <a:r>
              <a:rPr lang="zh-CN" altLang="en-US" dirty="0" smtClean="0"/>
              <a:t>运行</a:t>
            </a:r>
            <a:r>
              <a:rPr lang="en-US" altLang="zh-CN" dirty="0" smtClean="0"/>
              <a:t>POP</a:t>
            </a:r>
            <a:r>
              <a:rPr lang="zh-CN" altLang="en-US" dirty="0" smtClean="0"/>
              <a:t>客户</a:t>
            </a:r>
            <a:r>
              <a:rPr lang="zh-CN" altLang="en-US" dirty="0"/>
              <a:t>程序，而在用户所连接</a:t>
            </a:r>
            <a:r>
              <a:rPr lang="zh-CN" altLang="en-US" dirty="0" smtClean="0"/>
              <a:t>的</a:t>
            </a:r>
            <a:r>
              <a:rPr lang="en-US" altLang="zh-CN" dirty="0" smtClean="0"/>
              <a:t>ISP</a:t>
            </a:r>
            <a:r>
              <a:rPr lang="zh-CN" altLang="en-US" dirty="0" smtClean="0"/>
              <a:t>的</a:t>
            </a:r>
            <a:r>
              <a:rPr lang="zh-CN" altLang="en-US" dirty="0"/>
              <a:t>邮件服务器中则</a:t>
            </a:r>
            <a:r>
              <a:rPr lang="zh-CN" altLang="en-US" dirty="0" smtClean="0"/>
              <a:t>运行</a:t>
            </a:r>
            <a:r>
              <a:rPr lang="en-US" altLang="zh-CN" dirty="0" smtClean="0"/>
              <a:t>POP</a:t>
            </a:r>
            <a:r>
              <a:rPr lang="zh-CN" altLang="en-US" dirty="0" smtClean="0"/>
              <a:t>服务器</a:t>
            </a:r>
            <a:r>
              <a:rPr lang="zh-CN" altLang="en-US" dirty="0"/>
              <a:t>程序。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120</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12593789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IMAP</a:t>
            </a:r>
            <a:r>
              <a:rPr lang="zh-CN" altLang="en-US" dirty="0" smtClean="0"/>
              <a:t>：</a:t>
            </a:r>
            <a:endParaRPr lang="en-US" altLang="zh-CN" dirty="0" smtClean="0"/>
          </a:p>
          <a:p>
            <a:pPr lvl="1"/>
            <a:r>
              <a:rPr lang="en-US" altLang="zh-CN" dirty="0" smtClean="0"/>
              <a:t>IMAP</a:t>
            </a:r>
            <a:r>
              <a:rPr lang="zh-CN" altLang="en-US" dirty="0" smtClean="0"/>
              <a:t>也</a:t>
            </a:r>
            <a:r>
              <a:rPr lang="zh-CN" altLang="en-US" dirty="0"/>
              <a:t>是按客户服务器方式工作，现在较新的是</a:t>
            </a:r>
            <a:r>
              <a:rPr lang="zh-CN" altLang="en-US" dirty="0" smtClean="0"/>
              <a:t>版本</a:t>
            </a:r>
            <a:r>
              <a:rPr lang="en-US" altLang="zh-CN" dirty="0" smtClean="0"/>
              <a:t>4</a:t>
            </a:r>
            <a:r>
              <a:rPr lang="zh-CN" altLang="en-US" dirty="0"/>
              <a:t>，</a:t>
            </a:r>
            <a:r>
              <a:rPr lang="zh-CN" altLang="en-US" dirty="0" smtClean="0"/>
              <a:t>即</a:t>
            </a:r>
            <a:r>
              <a:rPr lang="en-US" altLang="zh-CN" dirty="0" smtClean="0"/>
              <a:t>IMAP4</a:t>
            </a:r>
            <a:r>
              <a:rPr lang="zh-CN" altLang="en-US" dirty="0"/>
              <a:t>。</a:t>
            </a:r>
          </a:p>
          <a:p>
            <a:pPr lvl="1"/>
            <a:r>
              <a:rPr lang="zh-CN" altLang="en-US" dirty="0"/>
              <a:t>用户在自己</a:t>
            </a:r>
            <a:r>
              <a:rPr lang="zh-CN" altLang="en-US" dirty="0" smtClean="0"/>
              <a:t>的</a:t>
            </a:r>
            <a:r>
              <a:rPr lang="en-US" altLang="zh-CN" dirty="0" smtClean="0"/>
              <a:t>PC</a:t>
            </a:r>
            <a:r>
              <a:rPr lang="zh-CN" altLang="en-US" dirty="0" smtClean="0"/>
              <a:t>机</a:t>
            </a:r>
            <a:r>
              <a:rPr lang="zh-CN" altLang="en-US" dirty="0"/>
              <a:t>上就可以</a:t>
            </a:r>
            <a:r>
              <a:rPr lang="zh-CN" altLang="en-US" dirty="0" smtClean="0"/>
              <a:t>操纵</a:t>
            </a:r>
            <a:r>
              <a:rPr lang="en-US" altLang="zh-CN" dirty="0" smtClean="0"/>
              <a:t>ISP</a:t>
            </a:r>
            <a:r>
              <a:rPr lang="zh-CN" altLang="en-US" dirty="0" smtClean="0"/>
              <a:t>的</a:t>
            </a:r>
            <a:r>
              <a:rPr lang="zh-CN" altLang="en-US" dirty="0"/>
              <a:t>邮件服务器的邮箱，就像在本地操纵一样。</a:t>
            </a:r>
          </a:p>
          <a:p>
            <a:pPr lvl="1"/>
            <a:r>
              <a:rPr lang="en-US" altLang="zh-CN" dirty="0" smtClean="0"/>
              <a:t>IMAP</a:t>
            </a:r>
            <a:r>
              <a:rPr lang="zh-CN" altLang="en-US" dirty="0" smtClean="0"/>
              <a:t>是</a:t>
            </a:r>
            <a:r>
              <a:rPr lang="zh-CN" altLang="en-US" dirty="0"/>
              <a:t>一个联机协议。当</a:t>
            </a:r>
            <a:r>
              <a:rPr lang="zh-CN" altLang="en-US" dirty="0" smtClean="0"/>
              <a:t>用户</a:t>
            </a:r>
            <a:r>
              <a:rPr lang="en-US" altLang="zh-CN" dirty="0" smtClean="0"/>
              <a:t>PC</a:t>
            </a:r>
            <a:r>
              <a:rPr lang="zh-CN" altLang="en-US" dirty="0" smtClean="0"/>
              <a:t>机</a:t>
            </a:r>
            <a:r>
              <a:rPr lang="zh-CN" altLang="en-US" dirty="0"/>
              <a:t>上</a:t>
            </a:r>
            <a:r>
              <a:rPr lang="zh-CN" altLang="en-US" dirty="0" smtClean="0"/>
              <a:t>的</a:t>
            </a:r>
            <a:r>
              <a:rPr lang="en-US" altLang="zh-CN" dirty="0" smtClean="0"/>
              <a:t>IMAP</a:t>
            </a:r>
            <a:r>
              <a:rPr lang="zh-CN" altLang="en-US" dirty="0" smtClean="0"/>
              <a:t>客户</a:t>
            </a:r>
            <a:r>
              <a:rPr lang="zh-CN" altLang="en-US" dirty="0"/>
              <a:t>程序</a:t>
            </a:r>
            <a:r>
              <a:rPr lang="zh-CN" altLang="en-US" dirty="0" smtClean="0"/>
              <a:t>打开</a:t>
            </a:r>
            <a:r>
              <a:rPr lang="en-US" altLang="zh-CN" dirty="0" smtClean="0"/>
              <a:t>IMAP</a:t>
            </a:r>
            <a:r>
              <a:rPr lang="zh-CN" altLang="en-US" dirty="0" smtClean="0"/>
              <a:t>服务器</a:t>
            </a:r>
            <a:r>
              <a:rPr lang="zh-CN" altLang="en-US" dirty="0"/>
              <a:t>的邮箱时，用户就可看到邮件的首部。若用户需要打开某个邮件，则该邮件才传到用户的计算机上</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121</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30341656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IMAP</a:t>
            </a:r>
            <a:r>
              <a:rPr lang="zh-CN" altLang="en-US" dirty="0" smtClean="0"/>
              <a:t>：</a:t>
            </a:r>
            <a:endParaRPr lang="en-US" altLang="zh-CN" dirty="0" smtClean="0"/>
          </a:p>
          <a:p>
            <a:pPr lvl="1"/>
            <a:r>
              <a:rPr lang="en-US" altLang="zh-CN" dirty="0"/>
              <a:t>IMAP</a:t>
            </a:r>
            <a:r>
              <a:rPr lang="zh-CN" altLang="en-US" dirty="0"/>
              <a:t>最大的好处就是用户可以在不同的地方使用不同的计算机随时上网阅读和处理自己的邮件。</a:t>
            </a:r>
          </a:p>
          <a:p>
            <a:pPr lvl="1"/>
            <a:r>
              <a:rPr lang="en-US" altLang="zh-CN" dirty="0" smtClean="0"/>
              <a:t>IMAP</a:t>
            </a:r>
            <a:r>
              <a:rPr lang="zh-CN" altLang="en-US" dirty="0" smtClean="0"/>
              <a:t>还</a:t>
            </a:r>
            <a:r>
              <a:rPr lang="zh-CN" altLang="en-US" dirty="0"/>
              <a:t>允许收件人只读取邮件中的某一个部分</a:t>
            </a:r>
            <a:r>
              <a:rPr lang="zh-CN" altLang="en-US" dirty="0" smtClean="0"/>
              <a:t>。为了</a:t>
            </a:r>
            <a:r>
              <a:rPr lang="zh-CN" altLang="en-US" dirty="0"/>
              <a:t>节省时间，可以先下载邮件的正文部分，待以后有时间再读取或下载这个很长的附件。</a:t>
            </a:r>
          </a:p>
          <a:p>
            <a:pPr lvl="1"/>
            <a:r>
              <a:rPr lang="en-US" altLang="zh-CN" dirty="0" smtClean="0"/>
              <a:t>IMAP</a:t>
            </a:r>
            <a:r>
              <a:rPr lang="zh-CN" altLang="en-US" dirty="0" smtClean="0"/>
              <a:t>的</a:t>
            </a:r>
            <a:r>
              <a:rPr lang="zh-CN" altLang="en-US" dirty="0"/>
              <a:t>缺点是如果用户没有将邮件复制到自己</a:t>
            </a:r>
            <a:r>
              <a:rPr lang="zh-CN" altLang="en-US" dirty="0" smtClean="0"/>
              <a:t>的</a:t>
            </a:r>
            <a:r>
              <a:rPr lang="en-US" altLang="zh-CN" dirty="0" smtClean="0"/>
              <a:t>PC</a:t>
            </a:r>
            <a:r>
              <a:rPr lang="zh-CN" altLang="en-US" dirty="0" smtClean="0"/>
              <a:t>机</a:t>
            </a:r>
            <a:r>
              <a:rPr lang="zh-CN" altLang="en-US" dirty="0"/>
              <a:t>上，则邮件一直是存放</a:t>
            </a:r>
            <a:r>
              <a:rPr lang="zh-CN" altLang="en-US" dirty="0" smtClean="0"/>
              <a:t>在</a:t>
            </a:r>
            <a:r>
              <a:rPr lang="en-US" altLang="zh-CN" dirty="0" smtClean="0"/>
              <a:t>IMAP</a:t>
            </a:r>
            <a:r>
              <a:rPr lang="zh-CN" altLang="en-US" dirty="0" smtClean="0"/>
              <a:t>服务器</a:t>
            </a:r>
            <a:r>
              <a:rPr lang="zh-CN" altLang="en-US" dirty="0"/>
              <a:t>上。因此用户需要经常</a:t>
            </a:r>
            <a:r>
              <a:rPr lang="zh-CN" altLang="en-US" dirty="0" smtClean="0"/>
              <a:t>与</a:t>
            </a:r>
            <a:r>
              <a:rPr lang="en-US" altLang="zh-CN" dirty="0" smtClean="0"/>
              <a:t>IMAP</a:t>
            </a:r>
            <a:r>
              <a:rPr lang="zh-CN" altLang="en-US" dirty="0" smtClean="0"/>
              <a:t>服务器</a:t>
            </a:r>
            <a:r>
              <a:rPr lang="zh-CN" altLang="en-US" dirty="0"/>
              <a:t>建立连接。</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122</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28552617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POP</a:t>
            </a:r>
            <a:r>
              <a:rPr lang="zh-CN" altLang="en-US" dirty="0" smtClean="0"/>
              <a:t>、</a:t>
            </a:r>
            <a:r>
              <a:rPr lang="en-US" altLang="zh-CN" dirty="0" smtClean="0"/>
              <a:t>IMAP</a:t>
            </a:r>
            <a:r>
              <a:rPr lang="zh-CN" altLang="en-US" dirty="0" smtClean="0"/>
              <a:t>和</a:t>
            </a:r>
            <a:r>
              <a:rPr lang="en-US" altLang="zh-CN" dirty="0" smtClean="0"/>
              <a:t>SMTP</a:t>
            </a:r>
            <a:r>
              <a:rPr lang="zh-CN" altLang="en-US" dirty="0" smtClean="0"/>
              <a:t>：</a:t>
            </a:r>
            <a:endParaRPr lang="en-US" altLang="zh-CN" dirty="0" smtClean="0"/>
          </a:p>
          <a:p>
            <a:pPr lvl="1"/>
            <a:r>
              <a:rPr lang="zh-CN" altLang="en-US" dirty="0"/>
              <a:t>不要将邮件读取</a:t>
            </a:r>
            <a:r>
              <a:rPr lang="zh-CN" altLang="en-US" dirty="0" smtClean="0"/>
              <a:t>协议</a:t>
            </a:r>
            <a:r>
              <a:rPr lang="en-US" altLang="zh-CN" dirty="0" smtClean="0"/>
              <a:t>POP</a:t>
            </a:r>
            <a:r>
              <a:rPr lang="zh-CN" altLang="en-US" dirty="0" smtClean="0"/>
              <a:t>或</a:t>
            </a:r>
            <a:r>
              <a:rPr lang="en-US" altLang="zh-CN" dirty="0" smtClean="0"/>
              <a:t>IMAP</a:t>
            </a:r>
            <a:r>
              <a:rPr lang="zh-CN" altLang="en-US" dirty="0" smtClean="0"/>
              <a:t>与</a:t>
            </a:r>
            <a:r>
              <a:rPr lang="zh-CN" altLang="en-US" dirty="0"/>
              <a:t>邮件传送</a:t>
            </a:r>
            <a:r>
              <a:rPr lang="zh-CN" altLang="en-US" dirty="0" smtClean="0"/>
              <a:t>协议</a:t>
            </a:r>
            <a:r>
              <a:rPr lang="en-US" altLang="zh-CN" dirty="0" smtClean="0"/>
              <a:t>SMTP</a:t>
            </a:r>
            <a:r>
              <a:rPr lang="zh-CN" altLang="en-US" dirty="0" smtClean="0"/>
              <a:t>弄</a:t>
            </a:r>
            <a:r>
              <a:rPr lang="zh-CN" altLang="en-US" dirty="0"/>
              <a:t>混。</a:t>
            </a:r>
          </a:p>
          <a:p>
            <a:pPr lvl="1"/>
            <a:r>
              <a:rPr lang="zh-CN" altLang="en-US" dirty="0"/>
              <a:t>发信人的用户代理向源邮件服务器发送邮件，以及源邮件服务器向目的邮件服务器发送邮件，都是</a:t>
            </a:r>
            <a:r>
              <a:rPr lang="zh-CN" altLang="en-US" dirty="0" smtClean="0"/>
              <a:t>使用</a:t>
            </a:r>
            <a:r>
              <a:rPr lang="en-US" altLang="zh-CN" dirty="0" smtClean="0"/>
              <a:t>SMTP</a:t>
            </a:r>
            <a:r>
              <a:rPr lang="zh-CN" altLang="en-US" dirty="0" smtClean="0"/>
              <a:t>协议</a:t>
            </a:r>
            <a:r>
              <a:rPr lang="zh-CN" altLang="en-US" dirty="0"/>
              <a:t>。</a:t>
            </a:r>
          </a:p>
          <a:p>
            <a:pPr lvl="1"/>
            <a:r>
              <a:rPr lang="en-US" altLang="zh-CN" dirty="0" smtClean="0"/>
              <a:t>POP</a:t>
            </a:r>
            <a:r>
              <a:rPr lang="zh-CN" altLang="en-US" dirty="0" smtClean="0"/>
              <a:t>协议或</a:t>
            </a:r>
            <a:r>
              <a:rPr lang="en-US" altLang="zh-CN" dirty="0" smtClean="0"/>
              <a:t>IMAP</a:t>
            </a:r>
            <a:r>
              <a:rPr lang="zh-CN" altLang="en-US" dirty="0" smtClean="0"/>
              <a:t>协议</a:t>
            </a:r>
            <a:r>
              <a:rPr lang="zh-CN" altLang="en-US" dirty="0"/>
              <a:t>则是用户从目的邮件服务器上读取邮件所使用的协议。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123</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9939337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a:t>
            </a:r>
            <a:r>
              <a:rPr lang="zh-CN" altLang="en-US" dirty="0" smtClean="0"/>
              <a:t>从</a:t>
            </a:r>
            <a:r>
              <a:rPr lang="en-US" altLang="zh-CN" dirty="0" smtClean="0"/>
              <a:t>A</a:t>
            </a:r>
            <a:r>
              <a:rPr lang="zh-CN" altLang="en-US" dirty="0" smtClean="0"/>
              <a:t>发送</a:t>
            </a:r>
            <a:r>
              <a:rPr lang="zh-CN" altLang="en-US" dirty="0"/>
              <a:t>到网易邮件服务器是</a:t>
            </a:r>
            <a:r>
              <a:rPr lang="zh-CN" altLang="en-US" dirty="0" smtClean="0"/>
              <a:t>使用</a:t>
            </a:r>
            <a:r>
              <a:rPr lang="en-US" altLang="zh-CN" dirty="0" smtClean="0"/>
              <a:t>HTTP</a:t>
            </a:r>
            <a:r>
              <a:rPr lang="zh-CN" altLang="en-US" dirty="0" smtClean="0"/>
              <a:t>协议</a:t>
            </a:r>
            <a:r>
              <a:rPr lang="zh-CN" altLang="en-US" dirty="0"/>
              <a:t>。</a:t>
            </a:r>
          </a:p>
          <a:p>
            <a:r>
              <a:rPr lang="zh-CN" altLang="en-US" dirty="0"/>
              <a:t>两个邮件服务器之间的传送</a:t>
            </a:r>
            <a:r>
              <a:rPr lang="zh-CN" altLang="en-US" dirty="0" smtClean="0"/>
              <a:t>使用</a:t>
            </a:r>
            <a:r>
              <a:rPr lang="en-US" altLang="zh-CN" dirty="0" smtClean="0"/>
              <a:t>SMTP</a:t>
            </a:r>
            <a:r>
              <a:rPr lang="zh-CN" altLang="en-US" dirty="0"/>
              <a:t>。</a:t>
            </a:r>
          </a:p>
          <a:p>
            <a:r>
              <a:rPr lang="zh-CN" altLang="en-US" dirty="0"/>
              <a:t>邮件从新浪邮件服务器传送</a:t>
            </a:r>
            <a:r>
              <a:rPr lang="zh-CN" altLang="en-US" dirty="0" smtClean="0"/>
              <a:t>到</a:t>
            </a:r>
            <a:r>
              <a:rPr lang="en-US" altLang="zh-CN" dirty="0" smtClean="0"/>
              <a:t>B</a:t>
            </a:r>
            <a:r>
              <a:rPr lang="zh-CN" altLang="en-US" dirty="0" smtClean="0"/>
              <a:t>是使用</a:t>
            </a:r>
            <a:r>
              <a:rPr lang="en-US" altLang="zh-CN" dirty="0" smtClean="0"/>
              <a:t>HTTP</a:t>
            </a:r>
            <a:r>
              <a:rPr lang="zh-CN" altLang="en-US" dirty="0" smtClean="0"/>
              <a:t>协议</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124</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5.5</a:t>
            </a:r>
            <a:r>
              <a:rPr lang="zh-CN" altLang="en-US" dirty="0"/>
              <a:t>基于万维网的电子邮件</a:t>
            </a:r>
          </a:p>
        </p:txBody>
      </p:sp>
      <p:grpSp>
        <p:nvGrpSpPr>
          <p:cNvPr id="3" name="组合 2"/>
          <p:cNvGrpSpPr/>
          <p:nvPr/>
        </p:nvGrpSpPr>
        <p:grpSpPr>
          <a:xfrm>
            <a:off x="1444705" y="3145532"/>
            <a:ext cx="6240161" cy="1241969"/>
            <a:chOff x="223268" y="4758274"/>
            <a:chExt cx="8515941" cy="1694914"/>
          </a:xfrm>
        </p:grpSpPr>
        <p:sp>
          <p:nvSpPr>
            <p:cNvPr id="6" name="Text Box 15"/>
            <p:cNvSpPr txBox="1">
              <a:spLocks noChangeArrowheads="1"/>
            </p:cNvSpPr>
            <p:nvPr/>
          </p:nvSpPr>
          <p:spPr bwMode="auto">
            <a:xfrm>
              <a:off x="6842095" y="5598890"/>
              <a:ext cx="766104" cy="3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HTTP</a:t>
              </a:r>
            </a:p>
          </p:txBody>
        </p:sp>
        <p:sp>
          <p:nvSpPr>
            <p:cNvPr id="7" name="Text Box 14"/>
            <p:cNvSpPr txBox="1">
              <a:spLocks noChangeArrowheads="1"/>
            </p:cNvSpPr>
            <p:nvPr/>
          </p:nvSpPr>
          <p:spPr bwMode="auto">
            <a:xfrm>
              <a:off x="749482" y="5604512"/>
              <a:ext cx="766104" cy="3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HTTP</a:t>
              </a:r>
            </a:p>
          </p:txBody>
        </p:sp>
        <p:sp>
          <p:nvSpPr>
            <p:cNvPr id="8" name="Text Box 4"/>
            <p:cNvSpPr txBox="1">
              <a:spLocks noChangeArrowheads="1"/>
            </p:cNvSpPr>
            <p:nvPr/>
          </p:nvSpPr>
          <p:spPr bwMode="auto">
            <a:xfrm>
              <a:off x="236482" y="5379576"/>
              <a:ext cx="416086" cy="42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微软雅黑 Light" panose="020B0502040204020203" pitchFamily="34" charset="-122"/>
                  <a:ea typeface="微软雅黑 Light" panose="020B0502040204020203" pitchFamily="34" charset="-122"/>
                </a:rPr>
                <a:t>A</a:t>
              </a:r>
            </a:p>
          </p:txBody>
        </p:sp>
        <p:pic>
          <p:nvPicPr>
            <p:cNvPr id="9"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3268" y="5755611"/>
              <a:ext cx="3984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51050" y="5461000"/>
              <a:ext cx="56515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97600" y="5461000"/>
              <a:ext cx="56515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8"/>
            <p:cNvSpPr txBox="1">
              <a:spLocks noChangeArrowheads="1"/>
            </p:cNvSpPr>
            <p:nvPr/>
          </p:nvSpPr>
          <p:spPr bwMode="auto">
            <a:xfrm>
              <a:off x="8342813" y="5371021"/>
              <a:ext cx="396396" cy="42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微软雅黑 Light" panose="020B0502040204020203" pitchFamily="34" charset="-122"/>
                  <a:ea typeface="微软雅黑 Light" panose="020B0502040204020203" pitchFamily="34" charset="-122"/>
                </a:rPr>
                <a:t>B</a:t>
              </a:r>
            </a:p>
          </p:txBody>
        </p:sp>
        <p:pic>
          <p:nvPicPr>
            <p:cNvPr id="14"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32270" y="5746750"/>
              <a:ext cx="3984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0"/>
            <p:cNvSpPr>
              <a:spLocks noChangeShapeType="1"/>
            </p:cNvSpPr>
            <p:nvPr/>
          </p:nvSpPr>
          <p:spPr bwMode="auto">
            <a:xfrm flipV="1">
              <a:off x="652568" y="6021034"/>
              <a:ext cx="1485901" cy="12700"/>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Light" panose="020B0502040204020203" pitchFamily="34" charset="-122"/>
                <a:ea typeface="微软雅黑 Light" panose="020B0502040204020203" pitchFamily="34" charset="-122"/>
              </a:endParaRPr>
            </a:p>
          </p:txBody>
        </p:sp>
        <p:sp>
          <p:nvSpPr>
            <p:cNvPr id="16" name="Line 11"/>
            <p:cNvSpPr>
              <a:spLocks noChangeShapeType="1"/>
            </p:cNvSpPr>
            <p:nvPr/>
          </p:nvSpPr>
          <p:spPr bwMode="auto">
            <a:xfrm flipV="1">
              <a:off x="2671270" y="6021525"/>
              <a:ext cx="3579391" cy="15735"/>
            </a:xfrm>
            <a:prstGeom prst="line">
              <a:avLst/>
            </a:prstGeom>
            <a:noFill/>
            <a:ln w="762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Light" panose="020B0502040204020203" pitchFamily="34" charset="-122"/>
                <a:ea typeface="微软雅黑 Light" panose="020B0502040204020203" pitchFamily="34" charset="-122"/>
              </a:endParaRPr>
            </a:p>
          </p:txBody>
        </p:sp>
        <p:sp>
          <p:nvSpPr>
            <p:cNvPr id="17" name="Line 12"/>
            <p:cNvSpPr>
              <a:spLocks noChangeShapeType="1"/>
            </p:cNvSpPr>
            <p:nvPr/>
          </p:nvSpPr>
          <p:spPr bwMode="auto">
            <a:xfrm flipV="1">
              <a:off x="6775701" y="6005159"/>
              <a:ext cx="1554163" cy="15876"/>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Light" panose="020B0502040204020203" pitchFamily="34" charset="-122"/>
                <a:ea typeface="微软雅黑 Light" panose="020B0502040204020203" pitchFamily="34" charset="-122"/>
              </a:endParaRPr>
            </a:p>
          </p:txBody>
        </p:sp>
        <p:sp>
          <p:nvSpPr>
            <p:cNvPr id="18" name="Text Box 13"/>
            <p:cNvSpPr txBox="1">
              <a:spLocks noChangeArrowheads="1"/>
            </p:cNvSpPr>
            <p:nvPr/>
          </p:nvSpPr>
          <p:spPr bwMode="auto">
            <a:xfrm>
              <a:off x="3874388" y="5588662"/>
              <a:ext cx="792355" cy="3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SMTP</a:t>
              </a:r>
            </a:p>
          </p:txBody>
        </p:sp>
        <p:sp>
          <p:nvSpPr>
            <p:cNvPr id="19" name="Text Box 16"/>
            <p:cNvSpPr txBox="1">
              <a:spLocks noChangeArrowheads="1"/>
            </p:cNvSpPr>
            <p:nvPr/>
          </p:nvSpPr>
          <p:spPr bwMode="auto">
            <a:xfrm>
              <a:off x="1350073" y="4805765"/>
              <a:ext cx="1967104" cy="65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zh-CN" altLang="en-US" sz="1400" dirty="0">
                  <a:latin typeface="微软雅黑 Light" panose="020B0502040204020203" pitchFamily="34" charset="-122"/>
                  <a:ea typeface="微软雅黑 Light" panose="020B0502040204020203" pitchFamily="34" charset="-122"/>
                </a:rPr>
                <a:t>网易邮件服务器</a:t>
              </a:r>
            </a:p>
            <a:p>
              <a:pPr algn="ctr">
                <a:lnSpc>
                  <a:spcPct val="90000"/>
                </a:lnSpc>
              </a:pPr>
              <a:r>
                <a:rPr lang="en-US" altLang="zh-CN" sz="1400" dirty="0">
                  <a:latin typeface="微软雅黑 Light" panose="020B0502040204020203" pitchFamily="34" charset="-122"/>
                  <a:ea typeface="微软雅黑 Light" panose="020B0502040204020203" pitchFamily="34" charset="-122"/>
                </a:rPr>
                <a:t>mail.163.com</a:t>
              </a:r>
            </a:p>
          </p:txBody>
        </p:sp>
        <p:sp>
          <p:nvSpPr>
            <p:cNvPr id="20" name="Text Box 17"/>
            <p:cNvSpPr txBox="1">
              <a:spLocks noChangeArrowheads="1"/>
            </p:cNvSpPr>
            <p:nvPr/>
          </p:nvSpPr>
          <p:spPr bwMode="auto">
            <a:xfrm>
              <a:off x="5444120" y="4758274"/>
              <a:ext cx="2072110" cy="65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zh-CN" altLang="en-US" sz="1400" dirty="0">
                  <a:latin typeface="微软雅黑 Light" panose="020B0502040204020203" pitchFamily="34" charset="-122"/>
                  <a:ea typeface="微软雅黑 Light" panose="020B0502040204020203" pitchFamily="34" charset="-122"/>
                </a:rPr>
                <a:t>新浪邮件服务器</a:t>
              </a:r>
            </a:p>
            <a:p>
              <a:pPr algn="ctr">
                <a:lnSpc>
                  <a:spcPct val="90000"/>
                </a:lnSpc>
              </a:pPr>
              <a:r>
                <a:rPr lang="en-US" altLang="zh-CN" sz="1400" dirty="0">
                  <a:latin typeface="微软雅黑 Light" panose="020B0502040204020203" pitchFamily="34" charset="-122"/>
                  <a:ea typeface="微软雅黑 Light" panose="020B0502040204020203" pitchFamily="34" charset="-122"/>
                </a:rPr>
                <a:t>mail.sina.com.cn</a:t>
              </a:r>
            </a:p>
          </p:txBody>
        </p:sp>
      </p:grpSp>
    </p:spTree>
    <p:extLst>
      <p:ext uri="{BB962C8B-B14F-4D97-AF65-F5344CB8AC3E}">
        <p14:creationId xmlns:p14="http://schemas.microsoft.com/office/powerpoint/2010/main" val="6108142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SMTP</a:t>
            </a:r>
            <a:r>
              <a:rPr lang="zh-CN" altLang="en-US" dirty="0" smtClean="0"/>
              <a:t>有</a:t>
            </a:r>
            <a:r>
              <a:rPr lang="zh-CN" altLang="en-US" dirty="0"/>
              <a:t>以下缺点：</a:t>
            </a:r>
          </a:p>
          <a:p>
            <a:pPr lvl="1"/>
            <a:r>
              <a:rPr lang="en-US" altLang="zh-CN" dirty="0" smtClean="0"/>
              <a:t>SMTP</a:t>
            </a:r>
            <a:r>
              <a:rPr lang="zh-CN" altLang="en-US" dirty="0" smtClean="0"/>
              <a:t>不能</a:t>
            </a:r>
            <a:r>
              <a:rPr lang="zh-CN" altLang="en-US" dirty="0"/>
              <a:t>传送可执行文件或其他的二进制对象。</a:t>
            </a:r>
          </a:p>
          <a:p>
            <a:pPr lvl="1"/>
            <a:r>
              <a:rPr lang="en-US" altLang="zh-CN" dirty="0" smtClean="0"/>
              <a:t>SMTP</a:t>
            </a:r>
            <a:r>
              <a:rPr lang="zh-CN" altLang="en-US" dirty="0" smtClean="0"/>
              <a:t>限于传送</a:t>
            </a:r>
            <a:r>
              <a:rPr lang="en-US" altLang="zh-CN" dirty="0" smtClean="0"/>
              <a:t>7</a:t>
            </a:r>
            <a:r>
              <a:rPr lang="zh-CN" altLang="en-US" dirty="0" smtClean="0"/>
              <a:t>位的</a:t>
            </a:r>
            <a:r>
              <a:rPr lang="en-US" altLang="zh-CN" dirty="0" smtClean="0"/>
              <a:t>ASCII</a:t>
            </a:r>
            <a:r>
              <a:rPr lang="zh-CN" altLang="en-US" dirty="0" smtClean="0"/>
              <a:t>码</a:t>
            </a:r>
            <a:r>
              <a:rPr lang="zh-CN" altLang="en-US" dirty="0"/>
              <a:t>。许多其他非英语国家的文字（如中文、俄文，甚至带重音符号的法文或德文）就无法传送。</a:t>
            </a:r>
          </a:p>
          <a:p>
            <a:pPr lvl="1"/>
            <a:r>
              <a:rPr lang="en-US" altLang="zh-CN" dirty="0" smtClean="0"/>
              <a:t>SMTP</a:t>
            </a:r>
            <a:r>
              <a:rPr lang="zh-CN" altLang="en-US" dirty="0" smtClean="0"/>
              <a:t>服务器</a:t>
            </a:r>
            <a:r>
              <a:rPr lang="zh-CN" altLang="en-US" dirty="0"/>
              <a:t>会拒绝超过一定长度的邮件。</a:t>
            </a:r>
          </a:p>
          <a:p>
            <a:pPr lvl="1"/>
            <a:r>
              <a:rPr lang="zh-CN" altLang="en-US" dirty="0" smtClean="0"/>
              <a:t>某些</a:t>
            </a:r>
            <a:r>
              <a:rPr lang="en-US" altLang="zh-CN" dirty="0" smtClean="0"/>
              <a:t>SMTP</a:t>
            </a:r>
            <a:r>
              <a:rPr lang="zh-CN" altLang="en-US" dirty="0" smtClean="0"/>
              <a:t>的</a:t>
            </a:r>
            <a:r>
              <a:rPr lang="zh-CN" altLang="en-US" dirty="0"/>
              <a:t>实现并没有完全按照</a:t>
            </a:r>
            <a:r>
              <a:rPr lang="en-US" altLang="zh-CN" dirty="0"/>
              <a:t>[RFC 821]</a:t>
            </a:r>
            <a:r>
              <a:rPr lang="zh-CN" altLang="en-US" dirty="0"/>
              <a:t>的 </a:t>
            </a:r>
            <a:r>
              <a:rPr lang="en-US" altLang="zh-CN" dirty="0"/>
              <a:t>SMTP </a:t>
            </a:r>
            <a:r>
              <a:rPr lang="zh-CN" altLang="en-US" dirty="0"/>
              <a:t>标准</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spTree>
    <p:extLst>
      <p:ext uri="{BB962C8B-B14F-4D97-AF65-F5344CB8AC3E}">
        <p14:creationId xmlns:p14="http://schemas.microsoft.com/office/powerpoint/2010/main" val="29715485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MIME</a:t>
            </a:r>
            <a:r>
              <a:rPr lang="zh-CN" altLang="en-US" dirty="0" smtClean="0"/>
              <a:t>和</a:t>
            </a:r>
            <a:r>
              <a:rPr lang="en-US" altLang="zh-CN" dirty="0" smtClean="0"/>
              <a:t>SMTP</a:t>
            </a:r>
            <a:r>
              <a:rPr lang="zh-CN" altLang="en-US" dirty="0" smtClean="0"/>
              <a:t>的关系：</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grpSp>
        <p:nvGrpSpPr>
          <p:cNvPr id="3" name="组合 2"/>
          <p:cNvGrpSpPr/>
          <p:nvPr/>
        </p:nvGrpSpPr>
        <p:grpSpPr>
          <a:xfrm>
            <a:off x="1655936" y="2065412"/>
            <a:ext cx="5832128" cy="2837633"/>
            <a:chOff x="1042988" y="2230438"/>
            <a:chExt cx="7200900" cy="3503612"/>
          </a:xfrm>
        </p:grpSpPr>
        <p:sp>
          <p:nvSpPr>
            <p:cNvPr id="6" name="Text Box 3"/>
            <p:cNvSpPr txBox="1">
              <a:spLocks noChangeArrowheads="1"/>
            </p:cNvSpPr>
            <p:nvPr/>
          </p:nvSpPr>
          <p:spPr bwMode="auto">
            <a:xfrm>
              <a:off x="1742792" y="2887663"/>
              <a:ext cx="1235430"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smtClean="0">
                  <a:latin typeface="+mj-ea"/>
                  <a:ea typeface="+mj-ea"/>
                </a:rPr>
                <a:t>非</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7" name="Text Box 4"/>
            <p:cNvSpPr txBox="1">
              <a:spLocks noChangeArrowheads="1"/>
            </p:cNvSpPr>
            <p:nvPr/>
          </p:nvSpPr>
          <p:spPr bwMode="auto">
            <a:xfrm>
              <a:off x="1784450" y="4409776"/>
              <a:ext cx="1366058"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latin typeface="+mj-ea"/>
                  <a:ea typeface="+mj-ea"/>
                </a:rPr>
                <a:t>7</a:t>
              </a:r>
              <a:r>
                <a:rPr kumimoji="1" lang="zh-CN" altLang="en-US" sz="1400" dirty="0" smtClean="0">
                  <a:latin typeface="+mj-ea"/>
                  <a:ea typeface="+mj-ea"/>
                </a:rPr>
                <a:t>位</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8" name="Rectangle 5"/>
            <p:cNvSpPr>
              <a:spLocks noChangeArrowheads="1"/>
            </p:cNvSpPr>
            <p:nvPr/>
          </p:nvSpPr>
          <p:spPr bwMode="auto">
            <a:xfrm>
              <a:off x="1042988" y="3465513"/>
              <a:ext cx="1182687" cy="596900"/>
            </a:xfrm>
            <a:prstGeom prst="rect">
              <a:avLst/>
            </a:prstGeom>
            <a:solidFill>
              <a:srgbClr val="FFCCFF"/>
            </a:solidFill>
            <a:ln w="9525">
              <a:solidFill>
                <a:srgbClr val="333399"/>
              </a:solidFill>
              <a:miter lim="800000"/>
              <a:headEnd/>
              <a:tailEnd/>
            </a:ln>
            <a:effectLst/>
          </p:spPr>
          <p:txBody>
            <a:bodyPr wrap="none" anchor="ctr"/>
            <a:lstStyle/>
            <a:p>
              <a:pPr algn="ctr"/>
              <a:r>
                <a:rPr kumimoji="1" lang="en-US" altLang="zh-CN" sz="1400">
                  <a:latin typeface="+mj-ea"/>
                  <a:ea typeface="+mj-ea"/>
                </a:rPr>
                <a:t>MIME</a:t>
              </a:r>
            </a:p>
          </p:txBody>
        </p:sp>
        <p:sp>
          <p:nvSpPr>
            <p:cNvPr id="9" name="Rectangle 6"/>
            <p:cNvSpPr>
              <a:spLocks noChangeArrowheads="1"/>
            </p:cNvSpPr>
            <p:nvPr/>
          </p:nvSpPr>
          <p:spPr bwMode="auto">
            <a:xfrm>
              <a:off x="1042988" y="5137150"/>
              <a:ext cx="1182687" cy="596900"/>
            </a:xfrm>
            <a:prstGeom prst="rect">
              <a:avLst/>
            </a:prstGeom>
            <a:solidFill>
              <a:srgbClr val="CCECFF"/>
            </a:solidFill>
            <a:ln w="9525">
              <a:solidFill>
                <a:srgbClr val="333399"/>
              </a:solidFill>
              <a:miter lim="800000"/>
              <a:headEnd/>
              <a:tailEnd/>
            </a:ln>
            <a:effectLst/>
          </p:spPr>
          <p:txBody>
            <a:bodyPr wrap="none" anchor="ctr"/>
            <a:lstStyle/>
            <a:p>
              <a:pPr algn="ctr"/>
              <a:r>
                <a:rPr kumimoji="1" lang="en-US" altLang="zh-CN" sz="1400">
                  <a:latin typeface="+mj-ea"/>
                  <a:ea typeface="+mj-ea"/>
                </a:rPr>
                <a:t>SMTP</a:t>
              </a:r>
            </a:p>
          </p:txBody>
        </p:sp>
        <p:sp>
          <p:nvSpPr>
            <p:cNvPr id="10" name="Rectangle 7"/>
            <p:cNvSpPr>
              <a:spLocks noChangeArrowheads="1"/>
            </p:cNvSpPr>
            <p:nvPr/>
          </p:nvSpPr>
          <p:spPr bwMode="auto">
            <a:xfrm>
              <a:off x="7061200" y="3465513"/>
              <a:ext cx="1182688" cy="596900"/>
            </a:xfrm>
            <a:prstGeom prst="rect">
              <a:avLst/>
            </a:prstGeom>
            <a:solidFill>
              <a:srgbClr val="FFCCFF"/>
            </a:solidFill>
            <a:ln w="9525">
              <a:solidFill>
                <a:srgbClr val="333399"/>
              </a:solidFill>
              <a:miter lim="800000"/>
              <a:headEnd/>
              <a:tailEnd/>
            </a:ln>
            <a:effectLst/>
          </p:spPr>
          <p:txBody>
            <a:bodyPr wrap="none" anchor="ctr"/>
            <a:lstStyle/>
            <a:p>
              <a:pPr algn="ctr"/>
              <a:r>
                <a:rPr kumimoji="1" lang="en-US" altLang="zh-CN" sz="1400">
                  <a:latin typeface="+mj-ea"/>
                  <a:ea typeface="+mj-ea"/>
                </a:rPr>
                <a:t>MIME</a:t>
              </a:r>
            </a:p>
          </p:txBody>
        </p:sp>
        <p:sp>
          <p:nvSpPr>
            <p:cNvPr id="12" name="Rectangle 8"/>
            <p:cNvSpPr>
              <a:spLocks noChangeArrowheads="1"/>
            </p:cNvSpPr>
            <p:nvPr/>
          </p:nvSpPr>
          <p:spPr bwMode="auto">
            <a:xfrm>
              <a:off x="7061200" y="5137150"/>
              <a:ext cx="1182688" cy="596900"/>
            </a:xfrm>
            <a:prstGeom prst="rect">
              <a:avLst/>
            </a:prstGeom>
            <a:solidFill>
              <a:srgbClr val="CCECFF"/>
            </a:solidFill>
            <a:ln w="9525">
              <a:solidFill>
                <a:srgbClr val="333399"/>
              </a:solidFill>
              <a:miter lim="800000"/>
              <a:headEnd/>
              <a:tailEnd/>
            </a:ln>
            <a:effectLst/>
          </p:spPr>
          <p:txBody>
            <a:bodyPr wrap="none" anchor="ctr"/>
            <a:lstStyle/>
            <a:p>
              <a:pPr algn="ctr"/>
              <a:r>
                <a:rPr kumimoji="1" lang="en-US" altLang="zh-CN" sz="1400">
                  <a:latin typeface="+mj-ea"/>
                  <a:ea typeface="+mj-ea"/>
                </a:rPr>
                <a:t>SMTP</a:t>
              </a:r>
            </a:p>
          </p:txBody>
        </p:sp>
        <p:sp>
          <p:nvSpPr>
            <p:cNvPr id="13" name="Line 9"/>
            <p:cNvSpPr>
              <a:spLocks noChangeShapeType="1"/>
            </p:cNvSpPr>
            <p:nvPr/>
          </p:nvSpPr>
          <p:spPr bwMode="auto">
            <a:xfrm>
              <a:off x="2243138" y="5435600"/>
              <a:ext cx="4837112"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10"/>
            <p:cNvSpPr>
              <a:spLocks noChangeShapeType="1"/>
            </p:cNvSpPr>
            <p:nvPr/>
          </p:nvSpPr>
          <p:spPr bwMode="auto">
            <a:xfrm rot="5400000" flipH="1" flipV="1">
              <a:off x="1096169" y="4599782"/>
              <a:ext cx="107473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11"/>
            <p:cNvSpPr>
              <a:spLocks noChangeShapeType="1"/>
            </p:cNvSpPr>
            <p:nvPr/>
          </p:nvSpPr>
          <p:spPr bwMode="auto">
            <a:xfrm rot="5400000" flipH="1" flipV="1">
              <a:off x="7115969" y="4599782"/>
              <a:ext cx="107473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12"/>
            <p:cNvSpPr>
              <a:spLocks noChangeShapeType="1"/>
            </p:cNvSpPr>
            <p:nvPr/>
          </p:nvSpPr>
          <p:spPr bwMode="auto">
            <a:xfrm rot="16200000" flipV="1">
              <a:off x="1248569" y="3080544"/>
              <a:ext cx="769938"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Line 13"/>
            <p:cNvSpPr>
              <a:spLocks noChangeShapeType="1"/>
            </p:cNvSpPr>
            <p:nvPr/>
          </p:nvSpPr>
          <p:spPr bwMode="auto">
            <a:xfrm rot="16200000" flipV="1">
              <a:off x="7268369" y="3080544"/>
              <a:ext cx="769938"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Text Box 14"/>
            <p:cNvSpPr txBox="1">
              <a:spLocks noChangeArrowheads="1"/>
            </p:cNvSpPr>
            <p:nvPr/>
          </p:nvSpPr>
          <p:spPr bwMode="auto">
            <a:xfrm>
              <a:off x="6136367" y="4351825"/>
              <a:ext cx="1366058"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sz="1400" dirty="0" smtClean="0">
                  <a:latin typeface="+mj-ea"/>
                  <a:ea typeface="+mj-ea"/>
                </a:rPr>
                <a:t>7</a:t>
              </a:r>
              <a:r>
                <a:rPr kumimoji="1" lang="zh-CN" altLang="en-US" sz="1400" dirty="0" smtClean="0">
                  <a:latin typeface="+mj-ea"/>
                  <a:ea typeface="+mj-ea"/>
                </a:rPr>
                <a:t>位</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19" name="Text Box 15"/>
            <p:cNvSpPr txBox="1">
              <a:spLocks noChangeArrowheads="1"/>
            </p:cNvSpPr>
            <p:nvPr/>
          </p:nvSpPr>
          <p:spPr bwMode="auto">
            <a:xfrm>
              <a:off x="3978663" y="5055589"/>
              <a:ext cx="1366058"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latin typeface="+mj-ea"/>
                  <a:ea typeface="+mj-ea"/>
                </a:rPr>
                <a:t>7</a:t>
              </a:r>
              <a:r>
                <a:rPr kumimoji="1" lang="zh-CN" altLang="en-US" sz="1400" dirty="0" smtClean="0">
                  <a:latin typeface="+mj-ea"/>
                  <a:ea typeface="+mj-ea"/>
                </a:rPr>
                <a:t>位</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20" name="Text Box 16"/>
            <p:cNvSpPr txBox="1">
              <a:spLocks noChangeArrowheads="1"/>
            </p:cNvSpPr>
            <p:nvPr/>
          </p:nvSpPr>
          <p:spPr bwMode="auto">
            <a:xfrm>
              <a:off x="6300195" y="2887663"/>
              <a:ext cx="1235430"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400" dirty="0" smtClean="0">
                  <a:latin typeface="+mj-ea"/>
                  <a:ea typeface="+mj-ea"/>
                </a:rPr>
                <a:t>非</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21" name="Rectangle 17"/>
            <p:cNvSpPr>
              <a:spLocks noChangeArrowheads="1"/>
            </p:cNvSpPr>
            <p:nvPr/>
          </p:nvSpPr>
          <p:spPr bwMode="auto">
            <a:xfrm>
              <a:off x="1150938" y="2230438"/>
              <a:ext cx="966787" cy="477837"/>
            </a:xfrm>
            <a:prstGeom prst="rect">
              <a:avLst/>
            </a:prstGeom>
            <a:solidFill>
              <a:srgbClr val="FFFF99"/>
            </a:solidFill>
            <a:ln w="9525">
              <a:solidFill>
                <a:srgbClr val="333399"/>
              </a:solidFill>
              <a:miter lim="800000"/>
              <a:headEnd/>
              <a:tailEnd/>
            </a:ln>
            <a:effectLst/>
          </p:spPr>
          <p:txBody>
            <a:bodyPr wrap="none" anchor="ctr"/>
            <a:lstStyle/>
            <a:p>
              <a:pPr algn="ctr"/>
              <a:r>
                <a:rPr kumimoji="1" lang="zh-CN" altLang="en-US" sz="1400">
                  <a:latin typeface="+mj-ea"/>
                  <a:ea typeface="+mj-ea"/>
                </a:rPr>
                <a:t>用户</a:t>
              </a:r>
            </a:p>
          </p:txBody>
        </p:sp>
        <p:sp>
          <p:nvSpPr>
            <p:cNvPr id="22" name="Rectangle 18"/>
            <p:cNvSpPr>
              <a:spLocks noChangeArrowheads="1"/>
            </p:cNvSpPr>
            <p:nvPr/>
          </p:nvSpPr>
          <p:spPr bwMode="auto">
            <a:xfrm>
              <a:off x="7169150" y="2230438"/>
              <a:ext cx="966788" cy="477837"/>
            </a:xfrm>
            <a:prstGeom prst="rect">
              <a:avLst/>
            </a:prstGeom>
            <a:solidFill>
              <a:srgbClr val="FFFF99"/>
            </a:solidFill>
            <a:ln w="9525">
              <a:solidFill>
                <a:srgbClr val="333399"/>
              </a:solidFill>
              <a:miter lim="800000"/>
              <a:headEnd/>
              <a:tailEnd/>
            </a:ln>
            <a:effectLst/>
          </p:spPr>
          <p:txBody>
            <a:bodyPr wrap="none" anchor="ctr"/>
            <a:lstStyle/>
            <a:p>
              <a:pPr algn="ctr"/>
              <a:r>
                <a:rPr kumimoji="1" lang="zh-CN" altLang="en-US" sz="1400">
                  <a:latin typeface="+mj-ea"/>
                  <a:ea typeface="+mj-ea"/>
                </a:rPr>
                <a:t>用户</a:t>
              </a:r>
            </a:p>
          </p:txBody>
        </p:sp>
      </p:grpSp>
    </p:spTree>
    <p:extLst>
      <p:ext uri="{BB962C8B-B14F-4D97-AF65-F5344CB8AC3E}">
        <p14:creationId xmlns:p14="http://schemas.microsoft.com/office/powerpoint/2010/main" val="23082323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MIME</a:t>
            </a:r>
            <a:r>
              <a:rPr lang="zh-CN" altLang="en-US" dirty="0" smtClean="0"/>
              <a:t>主要</a:t>
            </a:r>
            <a:r>
              <a:rPr lang="zh-CN" altLang="en-US" dirty="0"/>
              <a:t>包括三个部分 ：</a:t>
            </a:r>
          </a:p>
          <a:p>
            <a:pPr lvl="1"/>
            <a:r>
              <a:rPr lang="en-US" altLang="zh-CN" dirty="0" smtClean="0"/>
              <a:t>5</a:t>
            </a:r>
            <a:r>
              <a:rPr lang="zh-CN" altLang="en-US" dirty="0" smtClean="0"/>
              <a:t>个</a:t>
            </a:r>
            <a:r>
              <a:rPr lang="zh-CN" altLang="en-US" dirty="0"/>
              <a:t>新的邮件首部字段，它们可包含在</a:t>
            </a:r>
            <a:r>
              <a:rPr lang="en-US" altLang="zh-CN" dirty="0"/>
              <a:t>[RFC 822]</a:t>
            </a:r>
            <a:r>
              <a:rPr lang="zh-CN" altLang="en-US" dirty="0"/>
              <a:t>首部中。这些字段提供了有关邮件主体的信息。</a:t>
            </a:r>
          </a:p>
          <a:p>
            <a:pPr lvl="1"/>
            <a:r>
              <a:rPr lang="zh-CN" altLang="en-US" dirty="0"/>
              <a:t>定义了许多邮件内容的格式，对多媒体电子邮件的表示方法进行了标准化。</a:t>
            </a:r>
          </a:p>
          <a:p>
            <a:pPr lvl="1"/>
            <a:r>
              <a:rPr lang="zh-CN" altLang="en-US" dirty="0"/>
              <a:t>定义了传送编码，可对任何内容格式进行转换，而不会被邮件系统改变。</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spTree>
    <p:extLst>
      <p:ext uri="{BB962C8B-B14F-4D97-AF65-F5344CB8AC3E}">
        <p14:creationId xmlns:p14="http://schemas.microsoft.com/office/powerpoint/2010/main" val="42674299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MIME</a:t>
            </a:r>
            <a:r>
              <a:rPr lang="zh-CN" altLang="en-US" dirty="0" smtClean="0"/>
              <a:t>增加</a:t>
            </a:r>
            <a:r>
              <a:rPr lang="en-US" altLang="zh-CN" dirty="0" smtClean="0"/>
              <a:t>5</a:t>
            </a:r>
            <a:r>
              <a:rPr lang="zh-CN" altLang="en-US" dirty="0" smtClean="0"/>
              <a:t>个新</a:t>
            </a:r>
            <a:r>
              <a:rPr lang="zh-CN" altLang="en-US" dirty="0"/>
              <a:t>的邮件</a:t>
            </a:r>
            <a:r>
              <a:rPr lang="zh-CN" altLang="en-US" dirty="0" smtClean="0"/>
              <a:t>首部：</a:t>
            </a:r>
            <a:endParaRPr lang="zh-CN" altLang="en-US" dirty="0"/>
          </a:p>
          <a:p>
            <a:pPr lvl="1"/>
            <a:r>
              <a:rPr lang="en-US" altLang="zh-CN" dirty="0" smtClean="0">
                <a:solidFill>
                  <a:srgbClr val="FF0000"/>
                </a:solidFill>
              </a:rPr>
              <a:t>MIME-Version</a:t>
            </a:r>
            <a:r>
              <a:rPr lang="zh-CN" altLang="en-US" dirty="0" smtClean="0"/>
              <a:t>：标志</a:t>
            </a:r>
            <a:r>
              <a:rPr lang="en-US" altLang="zh-CN" dirty="0" smtClean="0"/>
              <a:t>MIME</a:t>
            </a:r>
            <a:r>
              <a:rPr lang="zh-CN" altLang="en-US" dirty="0" smtClean="0"/>
              <a:t>的</a:t>
            </a:r>
            <a:r>
              <a:rPr lang="zh-CN" altLang="en-US" dirty="0"/>
              <a:t>版本。现在的版本号</a:t>
            </a:r>
            <a:r>
              <a:rPr lang="zh-CN" altLang="en-US" dirty="0" smtClean="0"/>
              <a:t>是</a:t>
            </a:r>
            <a:r>
              <a:rPr lang="en-US" altLang="zh-CN" dirty="0" smtClean="0"/>
              <a:t>1.0</a:t>
            </a:r>
            <a:r>
              <a:rPr lang="zh-CN" altLang="en-US" dirty="0"/>
              <a:t>。若无此行，则为英文文本。</a:t>
            </a:r>
          </a:p>
          <a:p>
            <a:pPr lvl="1"/>
            <a:r>
              <a:rPr lang="en-US" altLang="zh-CN" dirty="0" smtClean="0">
                <a:solidFill>
                  <a:srgbClr val="FF0000"/>
                </a:solidFill>
              </a:rPr>
              <a:t>Content-Description</a:t>
            </a:r>
            <a:r>
              <a:rPr lang="zh-CN" altLang="en-US" dirty="0" smtClean="0"/>
              <a:t>：这</a:t>
            </a:r>
            <a:r>
              <a:rPr lang="zh-CN" altLang="en-US" dirty="0"/>
              <a:t>是可读字符串，说明此邮件是什么。和邮件的主题差不多。</a:t>
            </a:r>
          </a:p>
          <a:p>
            <a:pPr lvl="1"/>
            <a:r>
              <a:rPr lang="en-US" altLang="zh-CN" dirty="0" smtClean="0">
                <a:solidFill>
                  <a:srgbClr val="FF0000"/>
                </a:solidFill>
              </a:rPr>
              <a:t>Content-Id</a:t>
            </a:r>
            <a:r>
              <a:rPr lang="zh-CN" altLang="en-US" dirty="0"/>
              <a:t>：</a:t>
            </a:r>
            <a:r>
              <a:rPr lang="zh-CN" altLang="en-US" dirty="0" smtClean="0"/>
              <a:t>邮件</a:t>
            </a:r>
            <a:r>
              <a:rPr lang="zh-CN" altLang="en-US" dirty="0"/>
              <a:t>的唯一标识符。 </a:t>
            </a:r>
          </a:p>
          <a:p>
            <a:pPr lvl="1"/>
            <a:r>
              <a:rPr lang="en-US" altLang="zh-CN" dirty="0" smtClean="0">
                <a:solidFill>
                  <a:srgbClr val="FF0000"/>
                </a:solidFill>
              </a:rPr>
              <a:t>Content-Transfer-Encoding</a:t>
            </a:r>
            <a:r>
              <a:rPr lang="zh-CN" altLang="en-US" dirty="0" smtClean="0"/>
              <a:t>：在</a:t>
            </a:r>
            <a:r>
              <a:rPr lang="zh-CN" altLang="en-US" dirty="0"/>
              <a:t>传送时邮件的主体是如何编码的。</a:t>
            </a:r>
          </a:p>
          <a:p>
            <a:pPr lvl="1"/>
            <a:r>
              <a:rPr lang="en-US" altLang="zh-CN" dirty="0" smtClean="0">
                <a:solidFill>
                  <a:srgbClr val="FF0000"/>
                </a:solidFill>
              </a:rPr>
              <a:t>Content-Type</a:t>
            </a:r>
            <a:r>
              <a:rPr lang="zh-CN" altLang="en-US" dirty="0"/>
              <a:t>：</a:t>
            </a:r>
            <a:r>
              <a:rPr lang="zh-CN" altLang="en-US" dirty="0" smtClean="0"/>
              <a:t>说明</a:t>
            </a:r>
            <a:r>
              <a:rPr lang="zh-CN" altLang="en-US" dirty="0"/>
              <a:t>邮件的性质。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spTree>
    <p:extLst>
      <p:ext uri="{BB962C8B-B14F-4D97-AF65-F5344CB8AC3E}">
        <p14:creationId xmlns:p14="http://schemas.microsoft.com/office/powerpoint/2010/main" val="1987299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smtClean="0"/>
              <a:t>内容传送编码（</a:t>
            </a:r>
            <a:r>
              <a:rPr lang="en-US" altLang="zh-CN" dirty="0" smtClean="0"/>
              <a:t>Content-Transfer-Encoding</a:t>
            </a:r>
            <a:r>
              <a:rPr lang="zh-CN" altLang="en-US" dirty="0" smtClean="0"/>
              <a:t>）：</a:t>
            </a:r>
          </a:p>
          <a:p>
            <a:pPr lvl="1"/>
            <a:r>
              <a:rPr lang="zh-CN" altLang="en-US" dirty="0" smtClean="0"/>
              <a:t>最简单的编码就是</a:t>
            </a:r>
            <a:r>
              <a:rPr lang="en-US" altLang="zh-CN" dirty="0" smtClean="0"/>
              <a:t>7</a:t>
            </a:r>
            <a:r>
              <a:rPr lang="zh-CN" altLang="en-US" dirty="0" smtClean="0"/>
              <a:t>位</a:t>
            </a:r>
            <a:r>
              <a:rPr lang="en-US" altLang="zh-CN" dirty="0" smtClean="0"/>
              <a:t>ASCII</a:t>
            </a:r>
            <a:r>
              <a:rPr lang="zh-CN" altLang="en-US" dirty="0" smtClean="0"/>
              <a:t>码，而每行不能超过</a:t>
            </a:r>
            <a:r>
              <a:rPr lang="en-US" altLang="zh-CN" dirty="0" smtClean="0"/>
              <a:t>1000</a:t>
            </a:r>
            <a:r>
              <a:rPr lang="zh-CN" altLang="en-US" dirty="0" smtClean="0"/>
              <a:t>个字符。</a:t>
            </a:r>
            <a:r>
              <a:rPr lang="en-US" altLang="zh-CN" dirty="0" smtClean="0"/>
              <a:t>MIME</a:t>
            </a:r>
            <a:r>
              <a:rPr lang="zh-CN" altLang="en-US" dirty="0" smtClean="0"/>
              <a:t>对这种由</a:t>
            </a:r>
            <a:r>
              <a:rPr lang="en-US" altLang="zh-CN" dirty="0" smtClean="0"/>
              <a:t>ASCII</a:t>
            </a:r>
            <a:r>
              <a:rPr lang="zh-CN" altLang="en-US" dirty="0" smtClean="0"/>
              <a:t>码构成的邮件主体不进行任何转换。 </a:t>
            </a:r>
          </a:p>
          <a:p>
            <a:pPr lvl="1"/>
            <a:r>
              <a:rPr lang="zh-CN" altLang="en-US" dirty="0" smtClean="0"/>
              <a:t>另一种编码称为</a:t>
            </a:r>
            <a:r>
              <a:rPr lang="en-US" altLang="zh-CN" dirty="0" smtClean="0"/>
              <a:t>quoted-printable</a:t>
            </a:r>
            <a:r>
              <a:rPr lang="zh-CN" altLang="en-US" dirty="0" smtClean="0"/>
              <a:t>，这种编码方法适用于当所传送的数据中只有少量的非</a:t>
            </a:r>
            <a:r>
              <a:rPr lang="en-US" altLang="zh-CN" dirty="0" smtClean="0"/>
              <a:t>ASCII</a:t>
            </a:r>
            <a:r>
              <a:rPr lang="zh-CN" altLang="en-US" dirty="0" smtClean="0"/>
              <a:t>码。</a:t>
            </a:r>
          </a:p>
          <a:p>
            <a:pPr lvl="1"/>
            <a:r>
              <a:rPr lang="zh-CN" altLang="en-US" dirty="0" smtClean="0"/>
              <a:t>对于任意的二进制文件，可用</a:t>
            </a:r>
            <a:r>
              <a:rPr lang="en-US" altLang="zh-CN" dirty="0" smtClean="0"/>
              <a:t>base64</a:t>
            </a:r>
            <a:r>
              <a:rPr lang="zh-CN" altLang="en-US" dirty="0" smtClean="0"/>
              <a:t>编码。</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spTree>
    <p:extLst>
      <p:ext uri="{BB962C8B-B14F-4D97-AF65-F5344CB8AC3E}">
        <p14:creationId xmlns:p14="http://schemas.microsoft.com/office/powerpoint/2010/main" val="2346951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en-US" altLang="zh-CN" dirty="0" smtClean="0"/>
              <a:t>DNS</a:t>
            </a:r>
            <a:r>
              <a:rPr lang="zh-CN" altLang="en-US" dirty="0" smtClean="0"/>
              <a:t>对域名中的标号的定义：</a:t>
            </a:r>
            <a:endParaRPr lang="en-US" altLang="zh-CN" dirty="0" smtClean="0"/>
          </a:p>
          <a:p>
            <a:pPr lvl="1"/>
            <a:r>
              <a:rPr lang="zh-CN" altLang="en-US" dirty="0" smtClean="0"/>
              <a:t>域名中的标号都由英文字母和数字组成。</a:t>
            </a:r>
            <a:endParaRPr lang="en-US" altLang="zh-CN" dirty="0" smtClean="0"/>
          </a:p>
          <a:p>
            <a:pPr lvl="1"/>
            <a:r>
              <a:rPr lang="zh-CN" altLang="en-US" dirty="0"/>
              <a:t>每一</a:t>
            </a:r>
            <a:r>
              <a:rPr lang="zh-CN" altLang="en-US" dirty="0" smtClean="0"/>
              <a:t>个标号不超过</a:t>
            </a:r>
            <a:r>
              <a:rPr lang="en-US" altLang="zh-CN" dirty="0" smtClean="0"/>
              <a:t>63</a:t>
            </a:r>
            <a:r>
              <a:rPr lang="zh-CN" altLang="en-US" dirty="0" smtClean="0"/>
              <a:t>个字符。</a:t>
            </a:r>
            <a:endParaRPr lang="en-US" altLang="zh-CN" dirty="0" smtClean="0"/>
          </a:p>
          <a:p>
            <a:pPr lvl="1"/>
            <a:r>
              <a:rPr lang="zh-CN" altLang="en-US" dirty="0" smtClean="0"/>
              <a:t>标号不区分大小写。</a:t>
            </a:r>
            <a:endParaRPr lang="en-US" altLang="zh-CN" dirty="0" smtClean="0"/>
          </a:p>
          <a:p>
            <a:pPr lvl="1"/>
            <a:r>
              <a:rPr lang="zh-CN" altLang="en-US" dirty="0"/>
              <a:t>多</a:t>
            </a:r>
            <a:r>
              <a:rPr lang="zh-CN" altLang="en-US" dirty="0" smtClean="0"/>
              <a:t>个标号组成的完整域名总共不超过</a:t>
            </a:r>
            <a:r>
              <a:rPr lang="en-US" altLang="zh-CN" dirty="0" smtClean="0"/>
              <a:t>255</a:t>
            </a:r>
            <a:r>
              <a:rPr lang="zh-CN" altLang="en-US" dirty="0" smtClean="0"/>
              <a:t>个字符。</a:t>
            </a:r>
            <a:endParaRPr lang="en-US" altLang="zh-CN" dirty="0"/>
          </a:p>
          <a:p>
            <a:r>
              <a:rPr lang="en-US" altLang="zh-CN" dirty="0" smtClean="0"/>
              <a:t>DNS</a:t>
            </a:r>
            <a:r>
              <a:rPr lang="zh-CN" altLang="en-US" dirty="0" smtClean="0"/>
              <a:t>不规定一个域名包含多少个下级域名，也不规定每一级的域名代表什么含义。</a:t>
            </a:r>
            <a:endParaRPr lang="en-US" altLang="zh-CN" dirty="0" smtClean="0"/>
          </a:p>
          <a:p>
            <a:r>
              <a:rPr lang="zh-CN" altLang="en-US" dirty="0" smtClean="0"/>
              <a:t>各级域名有其上一级的域名管理机构管理，而最高的顶级域名则有</a:t>
            </a:r>
            <a:r>
              <a:rPr lang="en-US" altLang="zh-CN" dirty="0" smtClean="0"/>
              <a:t>ICANN</a:t>
            </a:r>
            <a:r>
              <a:rPr lang="zh-CN" altLang="en-US" dirty="0" smtClean="0"/>
              <a:t>进行管理。</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因特网的域名结构</a:t>
            </a:r>
            <a:endParaRPr lang="zh-CN" altLang="en-US" dirty="0"/>
          </a:p>
        </p:txBody>
      </p:sp>
    </p:spTree>
    <p:extLst>
      <p:ext uri="{BB962C8B-B14F-4D97-AF65-F5344CB8AC3E}">
        <p14:creationId xmlns:p14="http://schemas.microsoft.com/office/powerpoint/2010/main" val="17875881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内容</a:t>
            </a:r>
            <a:r>
              <a:rPr lang="zh-CN" altLang="en-US" dirty="0" smtClean="0"/>
              <a:t>类型：</a:t>
            </a:r>
          </a:p>
          <a:p>
            <a:pPr lvl="1"/>
            <a:r>
              <a:rPr lang="en-US" altLang="zh-CN" dirty="0"/>
              <a:t>MIME</a:t>
            </a:r>
            <a:r>
              <a:rPr lang="zh-CN" altLang="en-US" dirty="0"/>
              <a:t>着标准</a:t>
            </a:r>
            <a:r>
              <a:rPr lang="zh-CN" altLang="en-US" dirty="0" smtClean="0"/>
              <a:t>规定</a:t>
            </a:r>
            <a:r>
              <a:rPr lang="en-US" altLang="zh-CN" dirty="0" smtClean="0"/>
              <a:t>Content-Type</a:t>
            </a:r>
            <a:r>
              <a:rPr lang="zh-CN" altLang="en-US" dirty="0" smtClean="0"/>
              <a:t>说明</a:t>
            </a:r>
            <a:r>
              <a:rPr lang="zh-CN" altLang="en-US" dirty="0"/>
              <a:t>必须含有两个标识符，即内容类型</a:t>
            </a:r>
            <a:r>
              <a:rPr lang="en-US" altLang="zh-CN" dirty="0"/>
              <a:t>(type)</a:t>
            </a:r>
            <a:r>
              <a:rPr lang="zh-CN" altLang="en-US" dirty="0"/>
              <a:t>和子类型</a:t>
            </a:r>
            <a:r>
              <a:rPr lang="en-US" altLang="zh-CN" dirty="0"/>
              <a:t>(subtype)</a:t>
            </a:r>
            <a:r>
              <a:rPr lang="zh-CN" altLang="en-US" dirty="0"/>
              <a:t>，中间用“</a:t>
            </a:r>
            <a:r>
              <a:rPr lang="en-US" altLang="zh-CN" dirty="0"/>
              <a:t>/”</a:t>
            </a:r>
            <a:r>
              <a:rPr lang="zh-CN" altLang="en-US" dirty="0"/>
              <a:t>分开。 </a:t>
            </a:r>
          </a:p>
          <a:p>
            <a:pPr lvl="1"/>
            <a:r>
              <a:rPr lang="en-US" altLang="zh-CN" dirty="0"/>
              <a:t>MIME </a:t>
            </a:r>
            <a:r>
              <a:rPr lang="zh-CN" altLang="en-US" dirty="0"/>
              <a:t>标准定义</a:t>
            </a:r>
            <a:r>
              <a:rPr lang="zh-CN" altLang="en-US" dirty="0" smtClean="0"/>
              <a:t>了</a:t>
            </a:r>
            <a:r>
              <a:rPr lang="en-US" altLang="zh-CN" dirty="0" smtClean="0"/>
              <a:t>7</a:t>
            </a:r>
            <a:r>
              <a:rPr lang="zh-CN" altLang="en-US" dirty="0" smtClean="0"/>
              <a:t>个</a:t>
            </a:r>
            <a:r>
              <a:rPr lang="zh-CN" altLang="en-US" dirty="0"/>
              <a:t>基本内容类型</a:t>
            </a:r>
            <a:r>
              <a:rPr lang="zh-CN" altLang="en-US" dirty="0" smtClean="0"/>
              <a:t>和</a:t>
            </a:r>
            <a:r>
              <a:rPr lang="en-US" altLang="zh-CN" dirty="0" smtClean="0"/>
              <a:t>15</a:t>
            </a:r>
            <a:r>
              <a:rPr lang="zh-CN" altLang="en-US" dirty="0" smtClean="0"/>
              <a:t>种</a:t>
            </a:r>
            <a:r>
              <a:rPr lang="zh-CN" altLang="en-US" dirty="0"/>
              <a:t>子类型。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spTree>
    <p:extLst>
      <p:ext uri="{BB962C8B-B14F-4D97-AF65-F5344CB8AC3E}">
        <p14:creationId xmlns:p14="http://schemas.microsoft.com/office/powerpoint/2010/main" val="36155026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pic>
        <p:nvPicPr>
          <p:cNvPr id="6" name="图片 5"/>
          <p:cNvPicPr>
            <a:picLocks noChangeAspect="1"/>
          </p:cNvPicPr>
          <p:nvPr/>
        </p:nvPicPr>
        <p:blipFill>
          <a:blip r:embed="rId2"/>
          <a:stretch>
            <a:fillRect/>
          </a:stretch>
        </p:blipFill>
        <p:spPr>
          <a:xfrm>
            <a:off x="1556834" y="1482815"/>
            <a:ext cx="6030331" cy="3647549"/>
          </a:xfrm>
          <a:prstGeom prst="rect">
            <a:avLst/>
          </a:prstGeom>
          <a:ln>
            <a:solidFill>
              <a:schemeClr val="bg1">
                <a:lumMod val="65000"/>
              </a:schemeClr>
            </a:solidFill>
          </a:ln>
        </p:spPr>
      </p:pic>
    </p:spTree>
    <p:extLst>
      <p:ext uri="{BB962C8B-B14F-4D97-AF65-F5344CB8AC3E}">
        <p14:creationId xmlns:p14="http://schemas.microsoft.com/office/powerpoint/2010/main" val="376372503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pic>
        <p:nvPicPr>
          <p:cNvPr id="3" name="图片 2"/>
          <p:cNvPicPr>
            <a:picLocks noChangeAspect="1"/>
          </p:cNvPicPr>
          <p:nvPr/>
        </p:nvPicPr>
        <p:blipFill>
          <a:blip r:embed="rId2"/>
          <a:stretch>
            <a:fillRect/>
          </a:stretch>
        </p:blipFill>
        <p:spPr>
          <a:xfrm>
            <a:off x="1646711" y="-1081"/>
            <a:ext cx="5850578" cy="5716081"/>
          </a:xfrm>
          <a:prstGeom prst="rect">
            <a:avLst/>
          </a:prstGeom>
          <a:ln>
            <a:solidFill>
              <a:schemeClr val="bg1">
                <a:lumMod val="65000"/>
              </a:schemeClr>
            </a:solidFill>
          </a:ln>
        </p:spPr>
      </p:pic>
    </p:spTree>
    <p:extLst>
      <p:ext uri="{BB962C8B-B14F-4D97-AF65-F5344CB8AC3E}">
        <p14:creationId xmlns:p14="http://schemas.microsoft.com/office/powerpoint/2010/main" val="365730882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133</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域名只是个逻辑概念，并不代表计算机所在的物理地点。</a:t>
            </a:r>
          </a:p>
          <a:p>
            <a:r>
              <a:rPr lang="zh-CN" altLang="en-US" dirty="0"/>
              <a:t>变长的域名和使用有助记忆的字符串，是为了便于人来使用。而 </a:t>
            </a:r>
            <a:r>
              <a:rPr lang="en-US" altLang="zh-CN" dirty="0"/>
              <a:t>IP </a:t>
            </a:r>
            <a:r>
              <a:rPr lang="zh-CN" altLang="en-US" dirty="0"/>
              <a:t>地址是定长的 </a:t>
            </a:r>
            <a:r>
              <a:rPr lang="en-US" altLang="zh-CN" dirty="0"/>
              <a:t>32 </a:t>
            </a:r>
            <a:r>
              <a:rPr lang="zh-CN" altLang="en-US" dirty="0"/>
              <a:t>位二进制数字则非常便于机器进行处理。</a:t>
            </a:r>
          </a:p>
          <a:p>
            <a:r>
              <a:rPr lang="zh-CN" altLang="en-US" dirty="0"/>
              <a:t>域名中的“点”和点分十进制 </a:t>
            </a:r>
            <a:r>
              <a:rPr lang="en-US" altLang="zh-CN" dirty="0"/>
              <a:t>IP </a:t>
            </a:r>
            <a:r>
              <a:rPr lang="zh-CN" altLang="en-US" dirty="0"/>
              <a:t>地址中的“点”并无一一对应的关系。点分十进制 </a:t>
            </a:r>
            <a:r>
              <a:rPr lang="en-US" altLang="zh-CN" dirty="0"/>
              <a:t>IP </a:t>
            </a:r>
            <a:r>
              <a:rPr lang="zh-CN" altLang="en-US" dirty="0"/>
              <a:t>地址中一定是包含三个“点”，但每一个域名中</a:t>
            </a:r>
            <a:r>
              <a:rPr lang="zh-CN" altLang="en-US" dirty="0" smtClean="0"/>
              <a:t>“点”数目</a:t>
            </a:r>
            <a:r>
              <a:rPr lang="zh-CN" altLang="en-US" dirty="0"/>
              <a:t>则</a:t>
            </a:r>
            <a:r>
              <a:rPr lang="zh-CN" altLang="en-US" dirty="0" smtClean="0"/>
              <a:t>不一定是</a:t>
            </a:r>
            <a:r>
              <a:rPr lang="zh-CN" altLang="en-US" dirty="0"/>
              <a:t>三个。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因特网的域名结构</a:t>
            </a:r>
            <a:endParaRPr lang="zh-CN" altLang="en-US" dirty="0"/>
          </a:p>
        </p:txBody>
      </p:sp>
    </p:spTree>
    <p:extLst>
      <p:ext uri="{BB962C8B-B14F-4D97-AF65-F5344CB8AC3E}">
        <p14:creationId xmlns:p14="http://schemas.microsoft.com/office/powerpoint/2010/main" val="3167113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顶级域名</a:t>
            </a:r>
            <a:r>
              <a:rPr lang="en-US" altLang="zh-CN" dirty="0" smtClean="0"/>
              <a:t>TLD</a:t>
            </a:r>
            <a:r>
              <a:rPr lang="zh-CN" altLang="en-US" dirty="0" smtClean="0"/>
              <a:t>（</a:t>
            </a:r>
            <a:r>
              <a:rPr lang="en-US" altLang="zh-CN" dirty="0" smtClean="0"/>
              <a:t>Top Level Domain</a:t>
            </a:r>
            <a:r>
              <a:rPr lang="zh-CN" altLang="en-US" dirty="0" smtClean="0"/>
              <a:t>）</a:t>
            </a:r>
            <a:endParaRPr lang="en-US" altLang="zh-CN" dirty="0" smtClean="0"/>
          </a:p>
          <a:p>
            <a:pPr lvl="1"/>
            <a:r>
              <a:rPr lang="zh-CN" altLang="en-US" dirty="0" smtClean="0"/>
              <a:t>国家顶级域名 </a:t>
            </a:r>
            <a:r>
              <a:rPr lang="en-US" altLang="zh-CN" dirty="0" err="1" smtClean="0"/>
              <a:t>nTLD</a:t>
            </a:r>
            <a:r>
              <a:rPr lang="zh-CN" altLang="en-US" dirty="0" smtClean="0"/>
              <a:t>：如</a:t>
            </a:r>
            <a:r>
              <a:rPr lang="en-US" altLang="zh-CN" dirty="0" smtClean="0"/>
              <a:t>: .</a:t>
            </a:r>
            <a:r>
              <a:rPr lang="en-US" altLang="zh-CN" dirty="0" err="1" smtClean="0"/>
              <a:t>cn</a:t>
            </a:r>
            <a:r>
              <a:rPr lang="en-US" altLang="zh-CN" dirty="0" smtClean="0"/>
              <a:t> </a:t>
            </a:r>
            <a:r>
              <a:rPr lang="zh-CN" altLang="en-US" dirty="0" smtClean="0"/>
              <a:t>表示中国，</a:t>
            </a:r>
            <a:r>
              <a:rPr lang="en-US" altLang="zh-CN" dirty="0" smtClean="0"/>
              <a:t>.us </a:t>
            </a:r>
            <a:r>
              <a:rPr lang="zh-CN" altLang="en-US" dirty="0" smtClean="0"/>
              <a:t>表示美国，</a:t>
            </a:r>
            <a:r>
              <a:rPr lang="en-US" altLang="zh-CN" dirty="0" smtClean="0"/>
              <a:t>.</a:t>
            </a:r>
            <a:r>
              <a:rPr lang="en-US" altLang="zh-CN" dirty="0" err="1" smtClean="0"/>
              <a:t>uk</a:t>
            </a:r>
            <a:r>
              <a:rPr lang="en-US" altLang="zh-CN" dirty="0" smtClean="0"/>
              <a:t> </a:t>
            </a:r>
            <a:r>
              <a:rPr lang="zh-CN" altLang="en-US" dirty="0" smtClean="0"/>
              <a:t>表示英国，等等。</a:t>
            </a:r>
            <a:endParaRPr lang="en-US" altLang="zh-CN" dirty="0" smtClean="0"/>
          </a:p>
          <a:p>
            <a:pPr lvl="1"/>
            <a:r>
              <a:rPr lang="zh-CN" altLang="en-US" dirty="0" smtClean="0"/>
              <a:t>通用顶级域名 </a:t>
            </a:r>
            <a:r>
              <a:rPr lang="en-US" altLang="zh-CN" dirty="0" err="1" smtClean="0"/>
              <a:t>gTLD</a:t>
            </a:r>
            <a:r>
              <a:rPr lang="zh-CN" altLang="en-US" dirty="0" smtClean="0"/>
              <a:t>：最早的顶级域名是：</a:t>
            </a:r>
            <a:endParaRPr lang="en-US" altLang="zh-CN" dirty="0" smtClean="0"/>
          </a:p>
          <a:p>
            <a:pPr lvl="2"/>
            <a:r>
              <a:rPr lang="en-US" altLang="zh-CN" sz="1200" dirty="0" smtClean="0"/>
              <a:t>.com	</a:t>
            </a:r>
            <a:r>
              <a:rPr lang="zh-CN" altLang="en-US" sz="1200" dirty="0" smtClean="0"/>
              <a:t>（公司和企业）</a:t>
            </a:r>
            <a:endParaRPr lang="en-US" altLang="zh-CN" sz="1200" dirty="0" smtClean="0"/>
          </a:p>
          <a:p>
            <a:pPr lvl="2"/>
            <a:r>
              <a:rPr lang="en-US" altLang="zh-CN" sz="1200" dirty="0" err="1" smtClean="0"/>
              <a:t>.net</a:t>
            </a:r>
            <a:r>
              <a:rPr lang="en-US" altLang="zh-CN" sz="1200" dirty="0" smtClean="0"/>
              <a:t>	</a:t>
            </a:r>
            <a:r>
              <a:rPr lang="zh-CN" altLang="en-US" sz="1200" dirty="0" smtClean="0"/>
              <a:t>（网络服务机构）</a:t>
            </a:r>
            <a:endParaRPr lang="en-US" altLang="zh-CN" sz="1200" dirty="0" smtClean="0"/>
          </a:p>
          <a:p>
            <a:pPr lvl="2"/>
            <a:r>
              <a:rPr lang="en-US" altLang="zh-CN" sz="1200" dirty="0" smtClean="0"/>
              <a:t>.org	</a:t>
            </a:r>
            <a:r>
              <a:rPr lang="zh-CN" altLang="en-US" sz="1200" dirty="0" smtClean="0"/>
              <a:t>（非赢利性组织）</a:t>
            </a:r>
            <a:endParaRPr lang="en-US" altLang="zh-CN" sz="1200" dirty="0" smtClean="0"/>
          </a:p>
          <a:p>
            <a:pPr lvl="2"/>
            <a:r>
              <a:rPr lang="en-US" altLang="zh-CN" sz="1200" dirty="0" smtClean="0"/>
              <a:t>.</a:t>
            </a:r>
            <a:r>
              <a:rPr lang="en-US" altLang="zh-CN" sz="1200" dirty="0" err="1" smtClean="0"/>
              <a:t>edu</a:t>
            </a:r>
            <a:r>
              <a:rPr lang="en-US" altLang="zh-CN" sz="1200" dirty="0" smtClean="0"/>
              <a:t>	</a:t>
            </a:r>
            <a:r>
              <a:rPr lang="zh-CN" altLang="en-US" sz="1200" dirty="0" smtClean="0"/>
              <a:t>（美国专用的教育机构）</a:t>
            </a:r>
            <a:endParaRPr lang="en-US" altLang="zh-CN" sz="1200" dirty="0" smtClean="0"/>
          </a:p>
          <a:p>
            <a:pPr lvl="2"/>
            <a:r>
              <a:rPr lang="en-US" altLang="zh-CN" sz="1200" dirty="0" smtClean="0"/>
              <a:t>.</a:t>
            </a:r>
            <a:r>
              <a:rPr lang="en-US" altLang="zh-CN" sz="1200" dirty="0" err="1" smtClean="0"/>
              <a:t>gov</a:t>
            </a:r>
            <a:r>
              <a:rPr lang="en-US" altLang="zh-CN" sz="1200" dirty="0" smtClean="0"/>
              <a:t> 	</a:t>
            </a:r>
            <a:r>
              <a:rPr lang="zh-CN" altLang="en-US" sz="1200" dirty="0" smtClean="0"/>
              <a:t>（美国专用的政府部门）</a:t>
            </a:r>
            <a:endParaRPr lang="en-US" altLang="zh-CN" sz="1200" dirty="0" smtClean="0"/>
          </a:p>
          <a:p>
            <a:pPr lvl="2"/>
            <a:r>
              <a:rPr lang="en-US" altLang="zh-CN" sz="1200" dirty="0" smtClean="0"/>
              <a:t>.mil	</a:t>
            </a:r>
            <a:r>
              <a:rPr lang="zh-CN" altLang="en-US" sz="1200" dirty="0" smtClean="0"/>
              <a:t>（美国专用的军事部门）</a:t>
            </a:r>
            <a:endParaRPr lang="en-US" altLang="zh-CN" sz="1200" dirty="0" smtClean="0"/>
          </a:p>
          <a:p>
            <a:pPr lvl="2"/>
            <a:r>
              <a:rPr lang="en-US" altLang="zh-CN" sz="1200" dirty="0" smtClean="0"/>
              <a:t>.</a:t>
            </a:r>
            <a:r>
              <a:rPr lang="en-US" altLang="zh-CN" sz="1200" dirty="0" err="1" smtClean="0"/>
              <a:t>int</a:t>
            </a:r>
            <a:r>
              <a:rPr lang="en-US" altLang="zh-CN" sz="1200" dirty="0" smtClean="0"/>
              <a:t>	</a:t>
            </a:r>
            <a:r>
              <a:rPr lang="zh-CN" altLang="en-US" sz="1200" dirty="0" smtClean="0"/>
              <a:t>（国际组织） </a:t>
            </a:r>
            <a:endParaRPr lang="en-US" altLang="zh-CN" sz="1200" dirty="0" smtClean="0"/>
          </a:p>
          <a:p>
            <a:pPr lvl="1"/>
            <a:r>
              <a:rPr lang="zh-CN" altLang="en-US" dirty="0" smtClean="0"/>
              <a:t>基础结构域名</a:t>
            </a:r>
            <a:r>
              <a:rPr lang="en-US" altLang="zh-CN" dirty="0" smtClean="0"/>
              <a:t>(infrastructure domain)</a:t>
            </a:r>
            <a:r>
              <a:rPr lang="zh-CN" altLang="en-US" dirty="0" smtClean="0"/>
              <a:t>：这种顶级域名只有一个，即 </a:t>
            </a:r>
            <a:r>
              <a:rPr lang="en-US" altLang="zh-CN" dirty="0" err="1" smtClean="0"/>
              <a:t>arpa</a:t>
            </a:r>
            <a:r>
              <a:rPr lang="zh-CN" altLang="en-US" dirty="0" smtClean="0"/>
              <a:t>，用于反向域名解析，因此又称为反向域名。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smtClean="0"/>
              <a:t>1.2</a:t>
            </a:r>
            <a:r>
              <a:rPr lang="zh-CN" altLang="en-US" smtClean="0"/>
              <a:t>因特网的域名结构</a:t>
            </a:r>
            <a:endParaRPr lang="zh-CN" altLang="en-US" dirty="0"/>
          </a:p>
        </p:txBody>
      </p:sp>
    </p:spTree>
    <p:extLst>
      <p:ext uri="{BB962C8B-B14F-4D97-AF65-F5344CB8AC3E}">
        <p14:creationId xmlns:p14="http://schemas.microsoft.com/office/powerpoint/2010/main" val="314246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通用顶级域名 </a:t>
            </a:r>
            <a:r>
              <a:rPr lang="en-US" altLang="zh-CN" dirty="0" err="1" smtClean="0"/>
              <a:t>gTLD</a:t>
            </a:r>
            <a:endParaRPr lang="en-US" altLang="zh-CN" dirty="0"/>
          </a:p>
          <a:p>
            <a:pPr lvl="2">
              <a:lnSpc>
                <a:spcPct val="80000"/>
              </a:lnSpc>
            </a:pPr>
            <a:r>
              <a:rPr lang="en-US" altLang="zh-CN" dirty="0" smtClean="0"/>
              <a:t>.aero		</a:t>
            </a:r>
            <a:r>
              <a:rPr lang="zh-CN" altLang="en-US" dirty="0" smtClean="0"/>
              <a:t>（</a:t>
            </a:r>
            <a:r>
              <a:rPr lang="zh-CN" altLang="en-US" dirty="0"/>
              <a:t>航空运输企业）</a:t>
            </a:r>
          </a:p>
          <a:p>
            <a:pPr lvl="2">
              <a:lnSpc>
                <a:spcPct val="80000"/>
              </a:lnSpc>
            </a:pPr>
            <a:r>
              <a:rPr lang="en-US" altLang="zh-CN" dirty="0"/>
              <a:t>.</a:t>
            </a:r>
            <a:r>
              <a:rPr lang="en-US" altLang="zh-CN" dirty="0" smtClean="0"/>
              <a:t>biz		</a:t>
            </a:r>
            <a:r>
              <a:rPr lang="zh-CN" altLang="en-US" dirty="0" smtClean="0"/>
              <a:t>（</a:t>
            </a:r>
            <a:r>
              <a:rPr lang="zh-CN" altLang="en-US" dirty="0"/>
              <a:t>公司和企业）</a:t>
            </a:r>
          </a:p>
          <a:p>
            <a:pPr lvl="2">
              <a:lnSpc>
                <a:spcPct val="80000"/>
              </a:lnSpc>
            </a:pPr>
            <a:r>
              <a:rPr lang="en-US" altLang="zh-CN" dirty="0"/>
              <a:t>.</a:t>
            </a:r>
            <a:r>
              <a:rPr lang="en-US" altLang="zh-CN" dirty="0" smtClean="0"/>
              <a:t>cat		</a:t>
            </a:r>
            <a:r>
              <a:rPr lang="zh-CN" altLang="en-US" dirty="0" smtClean="0"/>
              <a:t>（</a:t>
            </a:r>
            <a:r>
              <a:rPr lang="zh-CN" altLang="en-US" dirty="0"/>
              <a:t>加泰隆人的语言和文化团体）</a:t>
            </a:r>
          </a:p>
          <a:p>
            <a:pPr lvl="2">
              <a:lnSpc>
                <a:spcPct val="80000"/>
              </a:lnSpc>
            </a:pPr>
            <a:r>
              <a:rPr lang="en-US" altLang="zh-CN" dirty="0"/>
              <a:t>.</a:t>
            </a:r>
            <a:r>
              <a:rPr lang="en-US" altLang="zh-CN" dirty="0" smtClean="0"/>
              <a:t>coop		</a:t>
            </a:r>
            <a:r>
              <a:rPr lang="zh-CN" altLang="en-US" dirty="0" smtClean="0"/>
              <a:t>（</a:t>
            </a:r>
            <a:r>
              <a:rPr lang="zh-CN" altLang="en-US" dirty="0"/>
              <a:t>合作团体）</a:t>
            </a:r>
          </a:p>
          <a:p>
            <a:pPr lvl="2">
              <a:lnSpc>
                <a:spcPct val="80000"/>
              </a:lnSpc>
            </a:pPr>
            <a:r>
              <a:rPr lang="en-US" altLang="zh-CN" dirty="0"/>
              <a:t>.</a:t>
            </a:r>
            <a:r>
              <a:rPr lang="en-US" altLang="zh-CN" dirty="0" smtClean="0"/>
              <a:t>info		</a:t>
            </a:r>
            <a:r>
              <a:rPr lang="zh-CN" altLang="en-US" dirty="0" smtClean="0"/>
              <a:t>（</a:t>
            </a:r>
            <a:r>
              <a:rPr lang="zh-CN" altLang="en-US" dirty="0"/>
              <a:t>各种情况）</a:t>
            </a:r>
          </a:p>
          <a:p>
            <a:pPr lvl="2">
              <a:lnSpc>
                <a:spcPct val="80000"/>
              </a:lnSpc>
            </a:pPr>
            <a:r>
              <a:rPr lang="en-US" altLang="zh-CN" dirty="0"/>
              <a:t>.</a:t>
            </a:r>
            <a:r>
              <a:rPr lang="en-US" altLang="zh-CN" dirty="0" smtClean="0"/>
              <a:t>jobs		</a:t>
            </a:r>
            <a:r>
              <a:rPr lang="zh-CN" altLang="en-US" dirty="0" smtClean="0"/>
              <a:t>（</a:t>
            </a:r>
            <a:r>
              <a:rPr lang="zh-CN" altLang="en-US" dirty="0"/>
              <a:t>人力资源管理者）</a:t>
            </a:r>
          </a:p>
          <a:p>
            <a:pPr lvl="2">
              <a:lnSpc>
                <a:spcPct val="80000"/>
              </a:lnSpc>
            </a:pPr>
            <a:r>
              <a:rPr lang="en-US" altLang="zh-CN" dirty="0"/>
              <a:t>.</a:t>
            </a:r>
            <a:r>
              <a:rPr lang="en-US" altLang="zh-CN" dirty="0" err="1" smtClean="0"/>
              <a:t>mobi</a:t>
            </a:r>
            <a:r>
              <a:rPr lang="en-US" altLang="zh-CN" dirty="0" smtClean="0"/>
              <a:t>		</a:t>
            </a:r>
            <a:r>
              <a:rPr lang="zh-CN" altLang="en-US" dirty="0" smtClean="0"/>
              <a:t>（</a:t>
            </a:r>
            <a:r>
              <a:rPr lang="zh-CN" altLang="en-US" dirty="0"/>
              <a:t>移动产品与服务的用户和提供者）</a:t>
            </a:r>
          </a:p>
          <a:p>
            <a:pPr lvl="2">
              <a:lnSpc>
                <a:spcPct val="80000"/>
              </a:lnSpc>
            </a:pPr>
            <a:r>
              <a:rPr lang="en-US" altLang="zh-CN" dirty="0"/>
              <a:t>.</a:t>
            </a:r>
            <a:r>
              <a:rPr lang="en-US" altLang="zh-CN" dirty="0" smtClean="0"/>
              <a:t>museum	</a:t>
            </a:r>
            <a:r>
              <a:rPr lang="zh-CN" altLang="en-US" dirty="0" smtClean="0"/>
              <a:t>（</a:t>
            </a:r>
            <a:r>
              <a:rPr lang="zh-CN" altLang="en-US" dirty="0"/>
              <a:t>博物馆）</a:t>
            </a:r>
          </a:p>
          <a:p>
            <a:pPr lvl="2">
              <a:lnSpc>
                <a:spcPct val="80000"/>
              </a:lnSpc>
            </a:pPr>
            <a:r>
              <a:rPr lang="en-US" altLang="zh-CN" dirty="0"/>
              <a:t>.</a:t>
            </a:r>
            <a:r>
              <a:rPr lang="en-US" altLang="zh-CN" dirty="0" smtClean="0"/>
              <a:t>name		</a:t>
            </a:r>
            <a:r>
              <a:rPr lang="zh-CN" altLang="en-US" dirty="0" smtClean="0"/>
              <a:t>（</a:t>
            </a:r>
            <a:r>
              <a:rPr lang="zh-CN" altLang="en-US" dirty="0"/>
              <a:t>个人）</a:t>
            </a:r>
          </a:p>
          <a:p>
            <a:pPr lvl="2">
              <a:lnSpc>
                <a:spcPct val="80000"/>
              </a:lnSpc>
            </a:pPr>
            <a:r>
              <a:rPr lang="en-US" altLang="zh-CN" dirty="0"/>
              <a:t>.pro </a:t>
            </a:r>
            <a:r>
              <a:rPr lang="en-US" altLang="zh-CN" dirty="0" smtClean="0"/>
              <a:t>		</a:t>
            </a:r>
            <a:r>
              <a:rPr lang="zh-CN" altLang="en-US" dirty="0" smtClean="0"/>
              <a:t>（</a:t>
            </a:r>
            <a:r>
              <a:rPr lang="zh-CN" altLang="en-US" dirty="0"/>
              <a:t>有证书的专业人员）</a:t>
            </a:r>
          </a:p>
          <a:p>
            <a:pPr lvl="2">
              <a:lnSpc>
                <a:spcPct val="80000"/>
              </a:lnSpc>
            </a:pPr>
            <a:r>
              <a:rPr lang="en-US" altLang="zh-CN" dirty="0"/>
              <a:t>.travel </a:t>
            </a:r>
            <a:r>
              <a:rPr lang="en-US" altLang="zh-CN" dirty="0" smtClean="0"/>
              <a:t>		</a:t>
            </a:r>
            <a:r>
              <a:rPr lang="zh-CN" altLang="en-US" dirty="0" smtClean="0"/>
              <a:t>（</a:t>
            </a:r>
            <a:r>
              <a:rPr lang="zh-CN" altLang="en-US" dirty="0"/>
              <a:t>旅游业） </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smtClean="0"/>
              <a:t>1.2</a:t>
            </a:r>
            <a:r>
              <a:rPr lang="zh-CN" altLang="en-US" smtClean="0"/>
              <a:t>因特网的域名结构</a:t>
            </a:r>
            <a:endParaRPr lang="zh-CN" altLang="en-US" dirty="0"/>
          </a:p>
        </p:txBody>
      </p:sp>
    </p:spTree>
    <p:extLst>
      <p:ext uri="{BB962C8B-B14F-4D97-AF65-F5344CB8AC3E}">
        <p14:creationId xmlns:p14="http://schemas.microsoft.com/office/powerpoint/2010/main" val="109198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81322" y="996078"/>
            <a:ext cx="875517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pic>
        <p:nvPicPr>
          <p:cNvPr id="2" name="图片 1"/>
          <p:cNvPicPr>
            <a:picLocks noChangeAspect="1"/>
          </p:cNvPicPr>
          <p:nvPr/>
        </p:nvPicPr>
        <p:blipFill>
          <a:blip r:embed="rId2"/>
          <a:stretch>
            <a:fillRect/>
          </a:stretch>
        </p:blipFill>
        <p:spPr>
          <a:xfrm>
            <a:off x="1094513" y="49188"/>
            <a:ext cx="7128792" cy="5506459"/>
          </a:xfrm>
          <a:prstGeom prst="rect">
            <a:avLst/>
          </a:prstGeom>
          <a:ln w="3175">
            <a:solidFill>
              <a:schemeClr val="bg1">
                <a:lumMod val="50000"/>
              </a:schemeClr>
            </a:solidFill>
          </a:ln>
        </p:spPr>
      </p:pic>
    </p:spTree>
    <p:extLst>
      <p:ext uri="{BB962C8B-B14F-4D97-AF65-F5344CB8AC3E}">
        <p14:creationId xmlns:p14="http://schemas.microsoft.com/office/powerpoint/2010/main" val="3446020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81322" y="996078"/>
            <a:ext cx="875517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pic>
        <p:nvPicPr>
          <p:cNvPr id="7" name="图片 6"/>
          <p:cNvPicPr>
            <a:picLocks noChangeAspect="1"/>
          </p:cNvPicPr>
          <p:nvPr/>
        </p:nvPicPr>
        <p:blipFill>
          <a:blip r:embed="rId2"/>
          <a:stretch>
            <a:fillRect/>
          </a:stretch>
        </p:blipFill>
        <p:spPr>
          <a:xfrm>
            <a:off x="281322" y="395"/>
            <a:ext cx="471257" cy="5714605"/>
          </a:xfrm>
          <a:prstGeom prst="rect">
            <a:avLst/>
          </a:prstGeom>
          <a:ln>
            <a:solidFill>
              <a:srgbClr val="FF0000"/>
            </a:solidFill>
          </a:ln>
        </p:spPr>
      </p:pic>
      <p:pic>
        <p:nvPicPr>
          <p:cNvPr id="8" name="图片 7"/>
          <p:cNvPicPr>
            <a:picLocks noChangeAspect="1"/>
          </p:cNvPicPr>
          <p:nvPr/>
        </p:nvPicPr>
        <p:blipFill>
          <a:blip r:embed="rId3"/>
          <a:stretch>
            <a:fillRect/>
          </a:stretch>
        </p:blipFill>
        <p:spPr>
          <a:xfrm>
            <a:off x="910824" y="1176098"/>
            <a:ext cx="3960440" cy="4163540"/>
          </a:xfrm>
          <a:prstGeom prst="rect">
            <a:avLst/>
          </a:prstGeom>
        </p:spPr>
      </p:pic>
      <p:pic>
        <p:nvPicPr>
          <p:cNvPr id="9" name="图片 8"/>
          <p:cNvPicPr>
            <a:picLocks noChangeAspect="1"/>
          </p:cNvPicPr>
          <p:nvPr/>
        </p:nvPicPr>
        <p:blipFill>
          <a:blip r:embed="rId4"/>
          <a:stretch>
            <a:fillRect/>
          </a:stretch>
        </p:blipFill>
        <p:spPr>
          <a:xfrm>
            <a:off x="4992508" y="481236"/>
            <a:ext cx="3777532" cy="4858402"/>
          </a:xfrm>
          <a:prstGeom prst="rect">
            <a:avLst/>
          </a:prstGeom>
        </p:spPr>
      </p:pic>
    </p:spTree>
    <p:extLst>
      <p:ext uri="{BB962C8B-B14F-4D97-AF65-F5344CB8AC3E}">
        <p14:creationId xmlns:p14="http://schemas.microsoft.com/office/powerpoint/2010/main" val="255235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81322" y="996078"/>
            <a:ext cx="875517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pic>
        <p:nvPicPr>
          <p:cNvPr id="2" name="图片 1"/>
          <p:cNvPicPr>
            <a:picLocks noChangeAspect="1"/>
          </p:cNvPicPr>
          <p:nvPr/>
        </p:nvPicPr>
        <p:blipFill>
          <a:blip r:embed="rId2"/>
          <a:stretch>
            <a:fillRect/>
          </a:stretch>
        </p:blipFill>
        <p:spPr>
          <a:xfrm>
            <a:off x="1187624" y="1489348"/>
            <a:ext cx="3384376" cy="2131408"/>
          </a:xfrm>
          <a:prstGeom prst="rect">
            <a:avLst/>
          </a:prstGeom>
          <a:noFill/>
          <a:ln>
            <a:noFill/>
          </a:ln>
        </p:spPr>
      </p:pic>
      <p:pic>
        <p:nvPicPr>
          <p:cNvPr id="3" name="图片 2"/>
          <p:cNvPicPr>
            <a:picLocks noChangeAspect="1"/>
          </p:cNvPicPr>
          <p:nvPr/>
        </p:nvPicPr>
        <p:blipFill>
          <a:blip r:embed="rId3"/>
          <a:stretch>
            <a:fillRect/>
          </a:stretch>
        </p:blipFill>
        <p:spPr>
          <a:xfrm>
            <a:off x="4665115" y="1505536"/>
            <a:ext cx="3318782" cy="2567119"/>
          </a:xfrm>
          <a:prstGeom prst="rect">
            <a:avLst/>
          </a:prstGeom>
        </p:spPr>
      </p:pic>
      <p:pic>
        <p:nvPicPr>
          <p:cNvPr id="5" name="图片 4"/>
          <p:cNvPicPr>
            <a:picLocks noChangeAspect="1"/>
          </p:cNvPicPr>
          <p:nvPr/>
        </p:nvPicPr>
        <p:blipFill>
          <a:blip r:embed="rId4"/>
          <a:stretch>
            <a:fillRect/>
          </a:stretch>
        </p:blipFill>
        <p:spPr>
          <a:xfrm>
            <a:off x="2411760" y="4297660"/>
            <a:ext cx="4026000" cy="873109"/>
          </a:xfrm>
          <a:prstGeom prst="rect">
            <a:avLst/>
          </a:prstGeom>
        </p:spPr>
      </p:pic>
      <p:pic>
        <p:nvPicPr>
          <p:cNvPr id="6" name="图片 5"/>
          <p:cNvPicPr>
            <a:picLocks noChangeAspect="1"/>
          </p:cNvPicPr>
          <p:nvPr/>
        </p:nvPicPr>
        <p:blipFill>
          <a:blip r:embed="rId5"/>
          <a:stretch>
            <a:fillRect/>
          </a:stretch>
        </p:blipFill>
        <p:spPr>
          <a:xfrm>
            <a:off x="2878630" y="479180"/>
            <a:ext cx="3306885" cy="903141"/>
          </a:xfrm>
          <a:prstGeom prst="rect">
            <a:avLst/>
          </a:prstGeom>
        </p:spPr>
      </p:pic>
      <p:pic>
        <p:nvPicPr>
          <p:cNvPr id="11" name="图片 10"/>
          <p:cNvPicPr>
            <a:picLocks noChangeAspect="1"/>
          </p:cNvPicPr>
          <p:nvPr/>
        </p:nvPicPr>
        <p:blipFill>
          <a:blip r:embed="rId6"/>
          <a:stretch>
            <a:fillRect/>
          </a:stretch>
        </p:blipFill>
        <p:spPr>
          <a:xfrm>
            <a:off x="7524328" y="5025488"/>
            <a:ext cx="1620656" cy="694568"/>
          </a:xfrm>
          <a:prstGeom prst="rect">
            <a:avLst/>
          </a:prstGeom>
        </p:spPr>
      </p:pic>
    </p:spTree>
    <p:extLst>
      <p:ext uri="{BB962C8B-B14F-4D97-AF65-F5344CB8AC3E}">
        <p14:creationId xmlns:p14="http://schemas.microsoft.com/office/powerpoint/2010/main" val="273017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域名系统</a:t>
            </a:r>
            <a:r>
              <a:rPr lang="en-US" altLang="zh-CN" sz="2100" dirty="0" smtClean="0">
                <a:latin typeface="微软雅黑" panose="020B0503020204020204" pitchFamily="34" charset="-122"/>
                <a:ea typeface="微软雅黑" panose="020B0503020204020204" pitchFamily="34" charset="-122"/>
              </a:rPr>
              <a:t>DNS</a:t>
            </a:r>
          </a:p>
          <a:p>
            <a:r>
              <a:rPr lang="zh-CN" altLang="en-US" sz="2100" dirty="0" smtClean="0">
                <a:latin typeface="微软雅黑" panose="020B0503020204020204" pitchFamily="34" charset="-122"/>
                <a:ea typeface="微软雅黑" panose="020B0503020204020204" pitchFamily="34" charset="-122"/>
              </a:rPr>
              <a:t>文件传送协议</a:t>
            </a:r>
            <a:endParaRPr lang="en-US" altLang="zh-CN" sz="2100" dirty="0" smtClean="0">
              <a:latin typeface="微软雅黑" panose="020B0503020204020204" pitchFamily="34" charset="-122"/>
              <a:ea typeface="微软雅黑" panose="020B0503020204020204" pitchFamily="34" charset="-122"/>
            </a:endParaRPr>
          </a:p>
          <a:p>
            <a:r>
              <a:rPr lang="zh-CN" altLang="en-US" sz="2000" dirty="0"/>
              <a:t>远程终端协议</a:t>
            </a:r>
            <a:r>
              <a:rPr lang="en-US" altLang="zh-CN" sz="2000" dirty="0"/>
              <a:t>TELNET</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万维网</a:t>
            </a:r>
            <a:r>
              <a:rPr lang="en-US" altLang="zh-CN" sz="2100" dirty="0" smtClean="0">
                <a:latin typeface="微软雅黑" panose="020B0503020204020204" pitchFamily="34" charset="-122"/>
                <a:ea typeface="微软雅黑" panose="020B0503020204020204" pitchFamily="34" charset="-122"/>
              </a:rPr>
              <a:t>WWW</a:t>
            </a:r>
          </a:p>
          <a:p>
            <a:r>
              <a:rPr lang="zh-CN" altLang="en-US" sz="2100" dirty="0" smtClean="0">
                <a:latin typeface="微软雅黑" panose="020B0503020204020204" pitchFamily="34" charset="-122"/>
                <a:ea typeface="微软雅黑" panose="020B0503020204020204" pitchFamily="34" charset="-122"/>
              </a:rPr>
              <a:t>电子邮件</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动态主机配置协议</a:t>
            </a:r>
            <a:r>
              <a:rPr lang="en-US" altLang="zh-CN" sz="2100" dirty="0" smtClean="0">
                <a:latin typeface="微软雅黑" panose="020B0503020204020204" pitchFamily="34" charset="-122"/>
                <a:ea typeface="微软雅黑" panose="020B0503020204020204" pitchFamily="34" charset="-122"/>
              </a:rPr>
              <a:t>DHCP</a:t>
            </a:r>
          </a:p>
          <a:p>
            <a:r>
              <a:rPr lang="zh-CN" altLang="en-US" sz="2100" dirty="0" smtClean="0">
                <a:latin typeface="微软雅黑" panose="020B0503020204020204" pitchFamily="34" charset="-122"/>
                <a:ea typeface="微软雅黑" panose="020B0503020204020204" pitchFamily="34" charset="-122"/>
              </a:rPr>
              <a:t>简单网络管理协议</a:t>
            </a:r>
            <a:r>
              <a:rPr lang="en-US" altLang="zh-CN" sz="2100" dirty="0" smtClean="0">
                <a:latin typeface="微软雅黑" panose="020B0503020204020204" pitchFamily="34" charset="-122"/>
                <a:ea typeface="微软雅黑" panose="020B0503020204020204" pitchFamily="34" charset="-122"/>
              </a:rPr>
              <a:t>SNMP</a:t>
            </a: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171475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25000" dirty="0" smtClean="0">
              <a:ln>
                <a:noFill/>
              </a:ln>
              <a:solidFill>
                <a:schemeClr val="tx1"/>
              </a:solidFill>
              <a:effectLst/>
              <a:latin typeface="Arial" charset="0"/>
            </a:endParaRPr>
          </a:p>
        </p:txBody>
      </p:sp>
      <p:sp>
        <p:nvSpPr>
          <p:cNvPr id="5" name="TextBox 4"/>
          <p:cNvSpPr txBox="1"/>
          <p:nvPr/>
        </p:nvSpPr>
        <p:spPr>
          <a:xfrm>
            <a:off x="6371521" y="2128122"/>
            <a:ext cx="2297055" cy="369338"/>
          </a:xfrm>
          <a:prstGeom prst="rect">
            <a:avLst/>
          </a:prstGeom>
          <a:noFill/>
        </p:spPr>
        <p:txBody>
          <a:bodyPr wrap="square" rtlCol="0">
            <a:spAutoFit/>
          </a:bodyPr>
          <a:lstStyle/>
          <a:p>
            <a:r>
              <a:rPr lang="zh-CN" altLang="en-US" dirty="0" smtClean="0"/>
              <a:t>常用服务协议</a:t>
            </a:r>
            <a:endParaRPr lang="zh-CN" altLang="en-US" dirty="0"/>
          </a:p>
        </p:txBody>
      </p:sp>
      <p:sp>
        <p:nvSpPr>
          <p:cNvPr id="8" name="右中括号 7"/>
          <p:cNvSpPr/>
          <p:nvPr/>
        </p:nvSpPr>
        <p:spPr bwMode="auto">
          <a:xfrm>
            <a:off x="6112971" y="3577580"/>
            <a:ext cx="79209" cy="79208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1521" y="3788958"/>
            <a:ext cx="2297055" cy="369332"/>
          </a:xfrm>
          <a:prstGeom prst="rect">
            <a:avLst/>
          </a:prstGeom>
          <a:noFill/>
        </p:spPr>
        <p:txBody>
          <a:bodyPr wrap="square" rtlCol="0">
            <a:spAutoFit/>
          </a:bodyPr>
          <a:lstStyle/>
          <a:p>
            <a:r>
              <a:rPr lang="zh-CN" altLang="en-US" dirty="0" smtClean="0"/>
              <a:t>基本网管协议</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因特网的域名</a:t>
            </a:r>
            <a:r>
              <a:rPr lang="zh-CN" altLang="en-US" dirty="0" smtClean="0"/>
              <a:t>空间</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smtClean="0"/>
              <a:t>1.2</a:t>
            </a:r>
            <a:r>
              <a:rPr lang="zh-CN" altLang="en-US" smtClean="0"/>
              <a:t>因特网的域名结构</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852" y="1849388"/>
            <a:ext cx="7236296" cy="3071406"/>
          </a:xfrm>
          <a:prstGeom prst="rect">
            <a:avLst/>
          </a:prstGeom>
        </p:spPr>
      </p:pic>
    </p:spTree>
    <p:extLst>
      <p:ext uri="{BB962C8B-B14F-4D97-AF65-F5344CB8AC3E}">
        <p14:creationId xmlns:p14="http://schemas.microsoft.com/office/powerpoint/2010/main" val="932154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一个服务器所负责管辖的（或有权限的）范围叫做区</a:t>
            </a:r>
            <a:r>
              <a:rPr lang="en-US" altLang="zh-CN" dirty="0"/>
              <a:t>(zone)</a:t>
            </a:r>
            <a:r>
              <a:rPr lang="zh-CN" altLang="en-US" dirty="0"/>
              <a:t>。</a:t>
            </a:r>
          </a:p>
          <a:p>
            <a:r>
              <a:rPr lang="zh-CN" altLang="en-US" dirty="0"/>
              <a:t>各单位根据具体情况来划分自己管辖范围的区。但在一个区中的所有节点必须是能够连通的。</a:t>
            </a:r>
          </a:p>
          <a:p>
            <a:r>
              <a:rPr lang="zh-CN" altLang="en-US" dirty="0"/>
              <a:t>每一个区设置相应的权限域名服务器，用来保存该区中的所有主机的域名到</a:t>
            </a:r>
            <a:r>
              <a:rPr lang="en-US" altLang="zh-CN" dirty="0"/>
              <a:t>IP</a:t>
            </a:r>
            <a:r>
              <a:rPr lang="zh-CN" altLang="en-US" dirty="0"/>
              <a:t>地址的映射。</a:t>
            </a:r>
          </a:p>
          <a:p>
            <a:r>
              <a:rPr lang="en-US" altLang="zh-CN" dirty="0"/>
              <a:t>DNS </a:t>
            </a:r>
            <a:r>
              <a:rPr lang="zh-CN" altLang="en-US" dirty="0"/>
              <a:t>服务器的管辖范围不是以“域”为单位，而是以“区”为单位</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2247790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grpSp>
        <p:nvGrpSpPr>
          <p:cNvPr id="27" name="Group 173"/>
          <p:cNvGrpSpPr>
            <a:grpSpLocks/>
          </p:cNvGrpSpPr>
          <p:nvPr/>
        </p:nvGrpSpPr>
        <p:grpSpPr bwMode="auto">
          <a:xfrm>
            <a:off x="4873488" y="1475880"/>
            <a:ext cx="3543440" cy="3829892"/>
            <a:chOff x="2954" y="709"/>
            <a:chExt cx="2808" cy="3035"/>
          </a:xfrm>
        </p:grpSpPr>
        <p:grpSp>
          <p:nvGrpSpPr>
            <p:cNvPr id="28" name="Group 89"/>
            <p:cNvGrpSpPr>
              <a:grpSpLocks/>
            </p:cNvGrpSpPr>
            <p:nvPr/>
          </p:nvGrpSpPr>
          <p:grpSpPr bwMode="auto">
            <a:xfrm>
              <a:off x="4196" y="1530"/>
              <a:ext cx="256" cy="98"/>
              <a:chOff x="1519" y="813"/>
              <a:chExt cx="227" cy="77"/>
            </a:xfrm>
          </p:grpSpPr>
          <p:sp>
            <p:nvSpPr>
              <p:cNvPr id="69" name="Line 90"/>
              <p:cNvSpPr>
                <a:spLocks noChangeShapeType="1"/>
              </p:cNvSpPr>
              <p:nvPr/>
            </p:nvSpPr>
            <p:spPr bwMode="auto">
              <a:xfrm>
                <a:off x="1647"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0" name="Line 91"/>
              <p:cNvSpPr>
                <a:spLocks noChangeShapeType="1"/>
              </p:cNvSpPr>
              <p:nvPr/>
            </p:nvSpPr>
            <p:spPr bwMode="auto">
              <a:xfrm flipH="1">
                <a:off x="1519"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29" name="Text Box 112"/>
            <p:cNvSpPr txBox="1">
              <a:spLocks noChangeArrowheads="1"/>
            </p:cNvSpPr>
            <p:nvPr/>
          </p:nvSpPr>
          <p:spPr bwMode="auto">
            <a:xfrm>
              <a:off x="3742" y="3476"/>
              <a:ext cx="90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Arial" panose="020B0604020202020204" pitchFamily="34" charset="0"/>
                  <a:ea typeface="黑体" panose="02010609060101010101" pitchFamily="49" charset="-122"/>
                </a:rPr>
                <a:t>(b) </a:t>
              </a:r>
              <a:r>
                <a:rPr kumimoji="1" lang="zh-CN" altLang="en-US" sz="1600" dirty="0">
                  <a:latin typeface="Arial" panose="020B0604020202020204" pitchFamily="34" charset="0"/>
                  <a:ea typeface="黑体" panose="02010609060101010101" pitchFamily="49" charset="-122"/>
                </a:rPr>
                <a:t>区 </a:t>
              </a:r>
              <a:r>
                <a:rPr kumimoji="1" lang="en-US" altLang="zh-CN" sz="1600" dirty="0">
                  <a:latin typeface="Arial" panose="020B0604020202020204" pitchFamily="34" charset="0"/>
                  <a:ea typeface="黑体" panose="02010609060101010101" pitchFamily="49" charset="-122"/>
                </a:rPr>
                <a:t>&lt; </a:t>
              </a:r>
              <a:r>
                <a:rPr kumimoji="1" lang="zh-CN" altLang="en-US" sz="1600" dirty="0">
                  <a:latin typeface="Arial" panose="020B0604020202020204" pitchFamily="34" charset="0"/>
                  <a:ea typeface="黑体" panose="02010609060101010101" pitchFamily="49" charset="-122"/>
                </a:rPr>
                <a:t>域</a:t>
              </a:r>
            </a:p>
          </p:txBody>
        </p:sp>
        <p:sp>
          <p:nvSpPr>
            <p:cNvPr id="30" name="Line 113"/>
            <p:cNvSpPr>
              <a:spLocks noChangeShapeType="1"/>
            </p:cNvSpPr>
            <p:nvPr/>
          </p:nvSpPr>
          <p:spPr bwMode="auto">
            <a:xfrm>
              <a:off x="4327" y="1534"/>
              <a:ext cx="0" cy="494"/>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1" name="Text Box 114"/>
            <p:cNvSpPr txBox="1">
              <a:spLocks noChangeArrowheads="1"/>
            </p:cNvSpPr>
            <p:nvPr/>
          </p:nvSpPr>
          <p:spPr bwMode="auto">
            <a:xfrm>
              <a:off x="2954" y="1806"/>
              <a:ext cx="96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b="1" dirty="0">
                  <a:solidFill>
                    <a:srgbClr val="FF0000"/>
                  </a:solidFill>
                  <a:latin typeface="幼圆" panose="02010509060101010101" pitchFamily="49" charset="-122"/>
                  <a:ea typeface="幼圆" panose="02010509060101010101" pitchFamily="49" charset="-122"/>
                </a:rPr>
                <a:t>域 </a:t>
              </a:r>
              <a:r>
                <a:rPr kumimoji="1" lang="en-US" altLang="zh-CN" sz="1600" b="1" dirty="0">
                  <a:solidFill>
                    <a:srgbClr val="FF0000"/>
                  </a:solidFill>
                  <a:latin typeface="幼圆" panose="02010509060101010101" pitchFamily="49" charset="-122"/>
                  <a:ea typeface="幼圆" panose="02010509060101010101" pitchFamily="49" charset="-122"/>
                </a:rPr>
                <a:t>abc.com</a:t>
              </a:r>
            </a:p>
          </p:txBody>
        </p:sp>
        <p:sp>
          <p:nvSpPr>
            <p:cNvPr id="32" name="Freeform 115"/>
            <p:cNvSpPr>
              <a:spLocks/>
            </p:cNvSpPr>
            <p:nvPr/>
          </p:nvSpPr>
          <p:spPr bwMode="auto">
            <a:xfrm>
              <a:off x="4458" y="2341"/>
              <a:ext cx="849" cy="958"/>
            </a:xfrm>
            <a:custGeom>
              <a:avLst/>
              <a:gdLst>
                <a:gd name="T0" fmla="*/ 305 w 753"/>
                <a:gd name="T1" fmla="*/ 30 h 900"/>
                <a:gd name="T2" fmla="*/ 73 w 753"/>
                <a:gd name="T3" fmla="*/ 62 h 900"/>
                <a:gd name="T4" fmla="*/ 1 w 753"/>
                <a:gd name="T5" fmla="*/ 238 h 900"/>
                <a:gd name="T6" fmla="*/ 81 w 753"/>
                <a:gd name="T7" fmla="*/ 366 h 900"/>
                <a:gd name="T8" fmla="*/ 231 w 753"/>
                <a:gd name="T9" fmla="*/ 586 h 900"/>
                <a:gd name="T10" fmla="*/ 363 w 753"/>
                <a:gd name="T11" fmla="*/ 820 h 900"/>
                <a:gd name="T12" fmla="*/ 537 w 753"/>
                <a:gd name="T13" fmla="*/ 894 h 900"/>
                <a:gd name="T14" fmla="*/ 689 w 753"/>
                <a:gd name="T15" fmla="*/ 854 h 900"/>
                <a:gd name="T16" fmla="*/ 753 w 753"/>
                <a:gd name="T17" fmla="*/ 766 h 900"/>
                <a:gd name="T18" fmla="*/ 687 w 753"/>
                <a:gd name="T19" fmla="*/ 580 h 900"/>
                <a:gd name="T20" fmla="*/ 601 w 753"/>
                <a:gd name="T21" fmla="*/ 430 h 900"/>
                <a:gd name="T22" fmla="*/ 483 w 753"/>
                <a:gd name="T23" fmla="*/ 244 h 900"/>
                <a:gd name="T24" fmla="*/ 305 w 753"/>
                <a:gd name="T25" fmla="*/ 3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900">
                  <a:moveTo>
                    <a:pt x="305" y="30"/>
                  </a:moveTo>
                  <a:cubicBezTo>
                    <a:pt x="237" y="0"/>
                    <a:pt x="124" y="27"/>
                    <a:pt x="73" y="62"/>
                  </a:cubicBezTo>
                  <a:cubicBezTo>
                    <a:pt x="22" y="97"/>
                    <a:pt x="0" y="187"/>
                    <a:pt x="1" y="238"/>
                  </a:cubicBezTo>
                  <a:cubicBezTo>
                    <a:pt x="2" y="289"/>
                    <a:pt x="43" y="308"/>
                    <a:pt x="81" y="366"/>
                  </a:cubicBezTo>
                  <a:cubicBezTo>
                    <a:pt x="119" y="424"/>
                    <a:pt x="184" y="510"/>
                    <a:pt x="231" y="586"/>
                  </a:cubicBezTo>
                  <a:cubicBezTo>
                    <a:pt x="278" y="662"/>
                    <a:pt x="312" y="769"/>
                    <a:pt x="363" y="820"/>
                  </a:cubicBezTo>
                  <a:cubicBezTo>
                    <a:pt x="414" y="871"/>
                    <a:pt x="483" y="888"/>
                    <a:pt x="537" y="894"/>
                  </a:cubicBezTo>
                  <a:cubicBezTo>
                    <a:pt x="591" y="900"/>
                    <a:pt x="653" y="875"/>
                    <a:pt x="689" y="854"/>
                  </a:cubicBezTo>
                  <a:cubicBezTo>
                    <a:pt x="725" y="833"/>
                    <a:pt x="753" y="812"/>
                    <a:pt x="753" y="766"/>
                  </a:cubicBezTo>
                  <a:cubicBezTo>
                    <a:pt x="753" y="720"/>
                    <a:pt x="712" y="636"/>
                    <a:pt x="687" y="580"/>
                  </a:cubicBezTo>
                  <a:cubicBezTo>
                    <a:pt x="662" y="524"/>
                    <a:pt x="635" y="486"/>
                    <a:pt x="601" y="430"/>
                  </a:cubicBezTo>
                  <a:cubicBezTo>
                    <a:pt x="567" y="374"/>
                    <a:pt x="532" y="311"/>
                    <a:pt x="483" y="244"/>
                  </a:cubicBezTo>
                  <a:cubicBezTo>
                    <a:pt x="434" y="177"/>
                    <a:pt x="368" y="58"/>
                    <a:pt x="305" y="30"/>
                  </a:cubicBezTo>
                  <a:close/>
                </a:path>
              </a:pathLst>
            </a:custGeom>
            <a:solidFill>
              <a:srgbClr val="9999FF"/>
            </a:solidFill>
            <a:ln>
              <a:noFill/>
            </a:ln>
            <a:effectLst/>
            <a:extLst>
              <a:ext uri="{91240B29-F687-4F45-9708-019B960494DF}">
                <a14:hiddenLine xmlns:a14="http://schemas.microsoft.com/office/drawing/2010/main" w="38100" cmpd="sng">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33" name="Freeform 116"/>
            <p:cNvSpPr>
              <a:spLocks/>
            </p:cNvSpPr>
            <p:nvPr/>
          </p:nvSpPr>
          <p:spPr bwMode="auto">
            <a:xfrm>
              <a:off x="3215" y="1882"/>
              <a:ext cx="1535" cy="1436"/>
            </a:xfrm>
            <a:custGeom>
              <a:avLst/>
              <a:gdLst>
                <a:gd name="T0" fmla="*/ 1200 w 1360"/>
                <a:gd name="T1" fmla="*/ 58 h 1349"/>
                <a:gd name="T2" fmla="*/ 882 w 1360"/>
                <a:gd name="T3" fmla="*/ 46 h 1349"/>
                <a:gd name="T4" fmla="*/ 603 w 1360"/>
                <a:gd name="T5" fmla="*/ 336 h 1349"/>
                <a:gd name="T6" fmla="*/ 120 w 1360"/>
                <a:gd name="T7" fmla="*/ 982 h 1349"/>
                <a:gd name="T8" fmla="*/ 13 w 1360"/>
                <a:gd name="T9" fmla="*/ 1243 h 1349"/>
                <a:gd name="T10" fmla="*/ 195 w 1360"/>
                <a:gd name="T11" fmla="*/ 1334 h 1349"/>
                <a:gd name="T12" fmla="*/ 612 w 1360"/>
                <a:gd name="T13" fmla="*/ 1336 h 1349"/>
                <a:gd name="T14" fmla="*/ 1152 w 1360"/>
                <a:gd name="T15" fmla="*/ 1330 h 1349"/>
                <a:gd name="T16" fmla="*/ 1338 w 1360"/>
                <a:gd name="T17" fmla="*/ 1234 h 1349"/>
                <a:gd name="T18" fmla="*/ 1283 w 1360"/>
                <a:gd name="T19" fmla="*/ 1062 h 1349"/>
                <a:gd name="T20" fmla="*/ 1050 w 1360"/>
                <a:gd name="T21" fmla="*/ 772 h 1349"/>
                <a:gd name="T22" fmla="*/ 1011 w 1360"/>
                <a:gd name="T23" fmla="*/ 608 h 1349"/>
                <a:gd name="T24" fmla="*/ 1146 w 1360"/>
                <a:gd name="T25" fmla="*/ 382 h 1349"/>
                <a:gd name="T26" fmla="*/ 1266 w 1360"/>
                <a:gd name="T27" fmla="*/ 262 h 1349"/>
                <a:gd name="T28" fmla="*/ 1284 w 1360"/>
                <a:gd name="T29" fmla="*/ 166 h 1349"/>
                <a:gd name="T30" fmla="*/ 1200 w 1360"/>
                <a:gd name="T31" fmla="*/ 58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0" h="1349">
                  <a:moveTo>
                    <a:pt x="1200" y="58"/>
                  </a:moveTo>
                  <a:cubicBezTo>
                    <a:pt x="1133" y="38"/>
                    <a:pt x="981" y="0"/>
                    <a:pt x="882" y="46"/>
                  </a:cubicBezTo>
                  <a:cubicBezTo>
                    <a:pt x="783" y="92"/>
                    <a:pt x="730" y="180"/>
                    <a:pt x="603" y="336"/>
                  </a:cubicBezTo>
                  <a:cubicBezTo>
                    <a:pt x="476" y="492"/>
                    <a:pt x="218" y="831"/>
                    <a:pt x="120" y="982"/>
                  </a:cubicBezTo>
                  <a:cubicBezTo>
                    <a:pt x="22" y="1133"/>
                    <a:pt x="0" y="1184"/>
                    <a:pt x="13" y="1243"/>
                  </a:cubicBezTo>
                  <a:cubicBezTo>
                    <a:pt x="26" y="1302"/>
                    <a:pt x="95" y="1319"/>
                    <a:pt x="195" y="1334"/>
                  </a:cubicBezTo>
                  <a:cubicBezTo>
                    <a:pt x="295" y="1349"/>
                    <a:pt x="453" y="1337"/>
                    <a:pt x="612" y="1336"/>
                  </a:cubicBezTo>
                  <a:cubicBezTo>
                    <a:pt x="771" y="1335"/>
                    <a:pt x="1031" y="1347"/>
                    <a:pt x="1152" y="1330"/>
                  </a:cubicBezTo>
                  <a:cubicBezTo>
                    <a:pt x="1273" y="1313"/>
                    <a:pt x="1316" y="1279"/>
                    <a:pt x="1338" y="1234"/>
                  </a:cubicBezTo>
                  <a:cubicBezTo>
                    <a:pt x="1360" y="1189"/>
                    <a:pt x="1331" y="1139"/>
                    <a:pt x="1283" y="1062"/>
                  </a:cubicBezTo>
                  <a:cubicBezTo>
                    <a:pt x="1235" y="985"/>
                    <a:pt x="1095" y="848"/>
                    <a:pt x="1050" y="772"/>
                  </a:cubicBezTo>
                  <a:cubicBezTo>
                    <a:pt x="1005" y="696"/>
                    <a:pt x="995" y="673"/>
                    <a:pt x="1011" y="608"/>
                  </a:cubicBezTo>
                  <a:cubicBezTo>
                    <a:pt x="1027" y="543"/>
                    <a:pt x="1104" y="440"/>
                    <a:pt x="1146" y="382"/>
                  </a:cubicBezTo>
                  <a:cubicBezTo>
                    <a:pt x="1188" y="324"/>
                    <a:pt x="1243" y="298"/>
                    <a:pt x="1266" y="262"/>
                  </a:cubicBezTo>
                  <a:cubicBezTo>
                    <a:pt x="1289" y="226"/>
                    <a:pt x="1295" y="200"/>
                    <a:pt x="1284" y="166"/>
                  </a:cubicBezTo>
                  <a:cubicBezTo>
                    <a:pt x="1273" y="132"/>
                    <a:pt x="1267" y="78"/>
                    <a:pt x="1200" y="58"/>
                  </a:cubicBezTo>
                  <a:close/>
                </a:path>
              </a:pathLst>
            </a:custGeom>
            <a:solidFill>
              <a:srgbClr val="99FF66"/>
            </a:solidFill>
            <a:ln>
              <a:noFill/>
            </a:ln>
            <a:effectLst/>
            <a:extLst>
              <a:ext uri="{91240B29-F687-4F45-9708-019B960494DF}">
                <a14:hiddenLine xmlns:a14="http://schemas.microsoft.com/office/drawing/2010/main" w="38100" cmpd="sng">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34" name="AutoShape 117"/>
            <p:cNvSpPr>
              <a:spLocks noChangeArrowheads="1"/>
            </p:cNvSpPr>
            <p:nvPr/>
          </p:nvSpPr>
          <p:spPr bwMode="auto">
            <a:xfrm>
              <a:off x="2971" y="1800"/>
              <a:ext cx="2665" cy="1664"/>
            </a:xfrm>
            <a:prstGeom prst="roundRect">
              <a:avLst>
                <a:gd name="adj" fmla="val 9319"/>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5" name="Text Box 118"/>
            <p:cNvSpPr txBox="1">
              <a:spLocks noChangeArrowheads="1"/>
            </p:cNvSpPr>
            <p:nvPr/>
          </p:nvSpPr>
          <p:spPr bwMode="auto">
            <a:xfrm>
              <a:off x="2987" y="2273"/>
              <a:ext cx="64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pPr>
              <a:r>
                <a:rPr kumimoji="1" lang="zh-CN" altLang="zh-CN" sz="1400" b="1" dirty="0">
                  <a:latin typeface="幼圆" panose="02010509060101010101" pitchFamily="49" charset="-122"/>
                  <a:ea typeface="幼圆" panose="02010509060101010101" pitchFamily="49" charset="-122"/>
                </a:rPr>
                <a:t> 区</a:t>
              </a:r>
              <a:endParaRPr kumimoji="1" lang="zh-CN" altLang="en-US" sz="1400" b="1" dirty="0">
                <a:latin typeface="幼圆" panose="02010509060101010101" pitchFamily="49" charset="-122"/>
                <a:ea typeface="幼圆" panose="02010509060101010101" pitchFamily="49" charset="-122"/>
              </a:endParaRPr>
            </a:p>
            <a:p>
              <a:pPr algn="ctr">
                <a:lnSpc>
                  <a:spcPct val="70000"/>
                </a:lnSpc>
              </a:pPr>
              <a:r>
                <a:rPr kumimoji="1" lang="en-US" altLang="zh-CN" sz="1400" b="1" dirty="0">
                  <a:latin typeface="幼圆" panose="02010509060101010101" pitchFamily="49" charset="-122"/>
                  <a:ea typeface="幼圆" panose="02010509060101010101" pitchFamily="49" charset="-122"/>
                </a:rPr>
                <a:t>abc.com</a:t>
              </a:r>
            </a:p>
          </p:txBody>
        </p:sp>
        <p:sp>
          <p:nvSpPr>
            <p:cNvPr id="36" name="Text Box 119"/>
            <p:cNvSpPr txBox="1">
              <a:spLocks noChangeArrowheads="1"/>
            </p:cNvSpPr>
            <p:nvPr/>
          </p:nvSpPr>
          <p:spPr bwMode="auto">
            <a:xfrm>
              <a:off x="4764" y="2140"/>
              <a:ext cx="998" cy="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kumimoji="1" lang="zh-CN" altLang="en-US" sz="1400" b="1" dirty="0">
                  <a:latin typeface="幼圆" panose="02010509060101010101" pitchFamily="49" charset="-122"/>
                  <a:ea typeface="幼圆" panose="02010509060101010101" pitchFamily="49" charset="-122"/>
                </a:rPr>
                <a:t>区</a:t>
              </a:r>
            </a:p>
            <a:p>
              <a:pPr algn="ctr">
                <a:lnSpc>
                  <a:spcPct val="75000"/>
                </a:lnSpc>
              </a:pPr>
              <a:r>
                <a:rPr kumimoji="1" lang="en-US" altLang="zh-CN" sz="1400" b="1" dirty="0">
                  <a:latin typeface="幼圆" panose="02010509060101010101" pitchFamily="49" charset="-122"/>
                  <a:ea typeface="幼圆" panose="02010509060101010101" pitchFamily="49" charset="-122"/>
                </a:rPr>
                <a:t>y.abc.com</a:t>
              </a:r>
            </a:p>
          </p:txBody>
        </p:sp>
        <p:sp>
          <p:nvSpPr>
            <p:cNvPr id="37" name="Line 120"/>
            <p:cNvSpPr>
              <a:spLocks noChangeShapeType="1"/>
            </p:cNvSpPr>
            <p:nvPr/>
          </p:nvSpPr>
          <p:spPr bwMode="auto">
            <a:xfrm>
              <a:off x="3344" y="2559"/>
              <a:ext cx="194" cy="15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8" name="Line 121"/>
            <p:cNvSpPr>
              <a:spLocks noChangeShapeType="1"/>
            </p:cNvSpPr>
            <p:nvPr/>
          </p:nvSpPr>
          <p:spPr bwMode="auto">
            <a:xfrm rot="10800000" flipV="1">
              <a:off x="5103" y="2473"/>
              <a:ext cx="120" cy="26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9" name="Line 122"/>
            <p:cNvSpPr>
              <a:spLocks noChangeShapeType="1"/>
            </p:cNvSpPr>
            <p:nvPr/>
          </p:nvSpPr>
          <p:spPr bwMode="auto">
            <a:xfrm flipH="1">
              <a:off x="4054" y="2124"/>
              <a:ext cx="226" cy="41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0" name="Line 123"/>
            <p:cNvSpPr>
              <a:spLocks noChangeShapeType="1"/>
            </p:cNvSpPr>
            <p:nvPr/>
          </p:nvSpPr>
          <p:spPr bwMode="auto">
            <a:xfrm>
              <a:off x="4407" y="2143"/>
              <a:ext cx="297" cy="38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1" name="Line 124"/>
            <p:cNvSpPr>
              <a:spLocks noChangeShapeType="1"/>
            </p:cNvSpPr>
            <p:nvPr/>
          </p:nvSpPr>
          <p:spPr bwMode="auto">
            <a:xfrm>
              <a:off x="4754" y="2610"/>
              <a:ext cx="319" cy="49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2" name="Line 125"/>
            <p:cNvSpPr>
              <a:spLocks noChangeShapeType="1"/>
            </p:cNvSpPr>
            <p:nvPr/>
          </p:nvSpPr>
          <p:spPr bwMode="auto">
            <a:xfrm>
              <a:off x="4068" y="2622"/>
              <a:ext cx="388" cy="44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3" name="Line 126"/>
            <p:cNvSpPr>
              <a:spLocks noChangeShapeType="1"/>
            </p:cNvSpPr>
            <p:nvPr/>
          </p:nvSpPr>
          <p:spPr bwMode="auto">
            <a:xfrm flipH="1">
              <a:off x="4002" y="2629"/>
              <a:ext cx="11" cy="38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4" name="Line 127"/>
            <p:cNvSpPr>
              <a:spLocks noChangeShapeType="1"/>
            </p:cNvSpPr>
            <p:nvPr/>
          </p:nvSpPr>
          <p:spPr bwMode="auto">
            <a:xfrm flipH="1">
              <a:off x="3528" y="2578"/>
              <a:ext cx="470" cy="4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5" name="Oval 128"/>
            <p:cNvSpPr>
              <a:spLocks noChangeArrowheads="1"/>
            </p:cNvSpPr>
            <p:nvPr/>
          </p:nvSpPr>
          <p:spPr bwMode="auto">
            <a:xfrm>
              <a:off x="4121" y="1982"/>
              <a:ext cx="410"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abc</a:t>
              </a:r>
            </a:p>
          </p:txBody>
        </p:sp>
        <p:sp>
          <p:nvSpPr>
            <p:cNvPr id="46" name="Oval 129"/>
            <p:cNvSpPr>
              <a:spLocks noChangeArrowheads="1"/>
            </p:cNvSpPr>
            <p:nvPr/>
          </p:nvSpPr>
          <p:spPr bwMode="auto">
            <a:xfrm>
              <a:off x="3844" y="2481"/>
              <a:ext cx="359" cy="19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x</a:t>
              </a:r>
            </a:p>
          </p:txBody>
        </p:sp>
        <p:sp>
          <p:nvSpPr>
            <p:cNvPr id="47" name="Oval 130"/>
            <p:cNvSpPr>
              <a:spLocks noChangeArrowheads="1"/>
            </p:cNvSpPr>
            <p:nvPr/>
          </p:nvSpPr>
          <p:spPr bwMode="auto">
            <a:xfrm>
              <a:off x="3332"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u</a:t>
              </a:r>
            </a:p>
          </p:txBody>
        </p:sp>
        <p:sp>
          <p:nvSpPr>
            <p:cNvPr id="48" name="Oval 131"/>
            <p:cNvSpPr>
              <a:spLocks noChangeArrowheads="1"/>
            </p:cNvSpPr>
            <p:nvPr/>
          </p:nvSpPr>
          <p:spPr bwMode="auto">
            <a:xfrm>
              <a:off x="3810"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v</a:t>
              </a:r>
            </a:p>
          </p:txBody>
        </p:sp>
        <p:sp>
          <p:nvSpPr>
            <p:cNvPr id="49" name="Oval 132"/>
            <p:cNvSpPr>
              <a:spLocks noChangeArrowheads="1"/>
            </p:cNvSpPr>
            <p:nvPr/>
          </p:nvSpPr>
          <p:spPr bwMode="auto">
            <a:xfrm>
              <a:off x="4287"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w</a:t>
              </a:r>
            </a:p>
          </p:txBody>
        </p:sp>
        <p:sp>
          <p:nvSpPr>
            <p:cNvPr id="50" name="Oval 133"/>
            <p:cNvSpPr>
              <a:spLocks noChangeArrowheads="1"/>
            </p:cNvSpPr>
            <p:nvPr/>
          </p:nvSpPr>
          <p:spPr bwMode="auto">
            <a:xfrm>
              <a:off x="4867"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t</a:t>
              </a:r>
            </a:p>
          </p:txBody>
        </p:sp>
        <p:sp>
          <p:nvSpPr>
            <p:cNvPr id="51" name="Oval 134"/>
            <p:cNvSpPr>
              <a:spLocks noChangeArrowheads="1"/>
            </p:cNvSpPr>
            <p:nvPr/>
          </p:nvSpPr>
          <p:spPr bwMode="auto">
            <a:xfrm>
              <a:off x="4560" y="2481"/>
              <a:ext cx="359" cy="19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y</a:t>
              </a:r>
            </a:p>
          </p:txBody>
        </p:sp>
        <p:sp>
          <p:nvSpPr>
            <p:cNvPr id="52" name="AutoShape 135"/>
            <p:cNvSpPr>
              <a:spLocks noChangeArrowheads="1"/>
            </p:cNvSpPr>
            <p:nvPr/>
          </p:nvSpPr>
          <p:spPr bwMode="auto">
            <a:xfrm>
              <a:off x="4063" y="1232"/>
              <a:ext cx="522" cy="303"/>
            </a:xfrm>
            <a:prstGeom prst="roundRect">
              <a:avLst>
                <a:gd name="adj" fmla="val 34167"/>
              </a:avLst>
            </a:prstGeom>
            <a:solidFill>
              <a:srgbClr val="CCE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com</a:t>
              </a:r>
            </a:p>
          </p:txBody>
        </p:sp>
        <p:sp>
          <p:nvSpPr>
            <p:cNvPr id="53" name="AutoShape 136"/>
            <p:cNvSpPr>
              <a:spLocks noChangeArrowheads="1"/>
            </p:cNvSpPr>
            <p:nvPr/>
          </p:nvSpPr>
          <p:spPr bwMode="auto">
            <a:xfrm>
              <a:off x="4909" y="1225"/>
              <a:ext cx="522" cy="304"/>
            </a:xfrm>
            <a:prstGeom prst="roundRect">
              <a:avLst>
                <a:gd name="adj" fmla="val 34167"/>
              </a:avLst>
            </a:prstGeom>
            <a:solidFill>
              <a:srgbClr val="FF99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edu</a:t>
              </a:r>
            </a:p>
          </p:txBody>
        </p:sp>
        <p:sp>
          <p:nvSpPr>
            <p:cNvPr id="54" name="AutoShape 137"/>
            <p:cNvSpPr>
              <a:spLocks noChangeArrowheads="1"/>
            </p:cNvSpPr>
            <p:nvPr/>
          </p:nvSpPr>
          <p:spPr bwMode="auto">
            <a:xfrm>
              <a:off x="3220" y="1225"/>
              <a:ext cx="522" cy="304"/>
            </a:xfrm>
            <a:prstGeom prst="roundRect">
              <a:avLst>
                <a:gd name="adj" fmla="val 34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org</a:t>
              </a:r>
            </a:p>
          </p:txBody>
        </p:sp>
        <p:grpSp>
          <p:nvGrpSpPr>
            <p:cNvPr id="55" name="Group 138"/>
            <p:cNvGrpSpPr>
              <a:grpSpLocks/>
            </p:cNvGrpSpPr>
            <p:nvPr/>
          </p:nvGrpSpPr>
          <p:grpSpPr bwMode="auto">
            <a:xfrm>
              <a:off x="5042" y="1530"/>
              <a:ext cx="256" cy="98"/>
              <a:chOff x="2875" y="1143"/>
              <a:chExt cx="330" cy="132"/>
            </a:xfrm>
          </p:grpSpPr>
          <p:sp>
            <p:nvSpPr>
              <p:cNvPr id="65" name="Line 139"/>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6" name="Line 140"/>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7" name="Line 141"/>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8" name="Line 142"/>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grpSp>
          <p:nvGrpSpPr>
            <p:cNvPr id="56" name="Group 143"/>
            <p:cNvGrpSpPr>
              <a:grpSpLocks/>
            </p:cNvGrpSpPr>
            <p:nvPr/>
          </p:nvGrpSpPr>
          <p:grpSpPr bwMode="auto">
            <a:xfrm>
              <a:off x="3353" y="1530"/>
              <a:ext cx="256" cy="98"/>
              <a:chOff x="2875" y="1143"/>
              <a:chExt cx="330" cy="132"/>
            </a:xfrm>
          </p:grpSpPr>
          <p:sp>
            <p:nvSpPr>
              <p:cNvPr id="61" name="Line 144"/>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2" name="Line 145"/>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3" name="Line 146"/>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4" name="Line 147"/>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58" name="Line 149"/>
            <p:cNvSpPr>
              <a:spLocks noChangeShapeType="1"/>
            </p:cNvSpPr>
            <p:nvPr/>
          </p:nvSpPr>
          <p:spPr bwMode="auto">
            <a:xfrm>
              <a:off x="4375" y="1010"/>
              <a:ext cx="792" cy="2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59" name="Line 150"/>
            <p:cNvSpPr>
              <a:spLocks noChangeShapeType="1"/>
            </p:cNvSpPr>
            <p:nvPr/>
          </p:nvSpPr>
          <p:spPr bwMode="auto">
            <a:xfrm flipV="1">
              <a:off x="3481" y="1010"/>
              <a:ext cx="779" cy="2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0" name="Line 151"/>
            <p:cNvSpPr>
              <a:spLocks noChangeShapeType="1"/>
            </p:cNvSpPr>
            <p:nvPr/>
          </p:nvSpPr>
          <p:spPr bwMode="auto">
            <a:xfrm>
              <a:off x="4321" y="1010"/>
              <a:ext cx="0" cy="2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57" name="AutoShape 148"/>
            <p:cNvSpPr>
              <a:spLocks noChangeArrowheads="1"/>
            </p:cNvSpPr>
            <p:nvPr/>
          </p:nvSpPr>
          <p:spPr bwMode="auto">
            <a:xfrm>
              <a:off x="4049" y="709"/>
              <a:ext cx="523" cy="304"/>
            </a:xfrm>
            <a:prstGeom prst="roundRect">
              <a:avLst>
                <a:gd name="adj" fmla="val 34167"/>
              </a:avLst>
            </a:prstGeom>
            <a:solidFill>
              <a:srgbClr val="FF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Arial" panose="020B0604020202020204" pitchFamily="34" charset="0"/>
                  <a:ea typeface="黑体" panose="02010609060101010101" pitchFamily="49" charset="-122"/>
                </a:rPr>
                <a:t>根</a:t>
              </a:r>
            </a:p>
          </p:txBody>
        </p:sp>
      </p:grpSp>
      <p:grpSp>
        <p:nvGrpSpPr>
          <p:cNvPr id="91" name="组合 90"/>
          <p:cNvGrpSpPr/>
          <p:nvPr/>
        </p:nvGrpSpPr>
        <p:grpSpPr>
          <a:xfrm>
            <a:off x="755576" y="1475880"/>
            <a:ext cx="3453433" cy="3814676"/>
            <a:chOff x="-7841" y="1125538"/>
            <a:chExt cx="4363941" cy="4820427"/>
          </a:xfrm>
        </p:grpSpPr>
        <p:sp>
          <p:nvSpPr>
            <p:cNvPr id="7" name="Line 92"/>
            <p:cNvSpPr>
              <a:spLocks noChangeShapeType="1"/>
            </p:cNvSpPr>
            <p:nvPr/>
          </p:nvSpPr>
          <p:spPr bwMode="auto">
            <a:xfrm>
              <a:off x="2320398" y="2421352"/>
              <a:ext cx="0" cy="70180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8" name="Text Box 93"/>
            <p:cNvSpPr txBox="1">
              <a:spLocks noChangeArrowheads="1"/>
            </p:cNvSpPr>
            <p:nvPr/>
          </p:nvSpPr>
          <p:spPr bwMode="auto">
            <a:xfrm>
              <a:off x="84095" y="2830455"/>
              <a:ext cx="1547994" cy="42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b="1" dirty="0">
                  <a:solidFill>
                    <a:srgbClr val="FF0000"/>
                  </a:solidFill>
                  <a:latin typeface="幼圆" panose="02010509060101010101" pitchFamily="49" charset="-122"/>
                  <a:ea typeface="幼圆" panose="02010509060101010101" pitchFamily="49" charset="-122"/>
                </a:rPr>
                <a:t>域 </a:t>
              </a:r>
              <a:r>
                <a:rPr kumimoji="1" lang="en-US" altLang="zh-CN" sz="1600" b="1" dirty="0">
                  <a:solidFill>
                    <a:srgbClr val="FF0000"/>
                  </a:solidFill>
                  <a:latin typeface="幼圆" panose="02010509060101010101" pitchFamily="49" charset="-122"/>
                  <a:ea typeface="幼圆" panose="02010509060101010101" pitchFamily="49" charset="-122"/>
                </a:rPr>
                <a:t>abc.com</a:t>
              </a:r>
            </a:p>
          </p:txBody>
        </p:sp>
        <p:sp>
          <p:nvSpPr>
            <p:cNvPr id="9" name="Freeform 94"/>
            <p:cNvSpPr>
              <a:spLocks/>
            </p:cNvSpPr>
            <p:nvPr/>
          </p:nvSpPr>
          <p:spPr bwMode="auto">
            <a:xfrm>
              <a:off x="552450" y="2979738"/>
              <a:ext cx="3433763" cy="2295525"/>
            </a:xfrm>
            <a:custGeom>
              <a:avLst/>
              <a:gdLst>
                <a:gd name="T0" fmla="*/ 1097 w 1917"/>
                <a:gd name="T1" fmla="*/ 32 h 1143"/>
                <a:gd name="T2" fmla="*/ 882 w 1917"/>
                <a:gd name="T3" fmla="*/ 43 h 1143"/>
                <a:gd name="T4" fmla="*/ 603 w 1917"/>
                <a:gd name="T5" fmla="*/ 287 h 1143"/>
                <a:gd name="T6" fmla="*/ 120 w 1917"/>
                <a:gd name="T7" fmla="*/ 830 h 1143"/>
                <a:gd name="T8" fmla="*/ 13 w 1917"/>
                <a:gd name="T9" fmla="*/ 1050 h 1143"/>
                <a:gd name="T10" fmla="*/ 195 w 1917"/>
                <a:gd name="T11" fmla="*/ 1126 h 1143"/>
                <a:gd name="T12" fmla="*/ 612 w 1917"/>
                <a:gd name="T13" fmla="*/ 1128 h 1143"/>
                <a:gd name="T14" fmla="*/ 1121 w 1917"/>
                <a:gd name="T15" fmla="*/ 1136 h 1143"/>
                <a:gd name="T16" fmla="*/ 1451 w 1917"/>
                <a:gd name="T17" fmla="*/ 1139 h 1143"/>
                <a:gd name="T18" fmla="*/ 1811 w 1917"/>
                <a:gd name="T19" fmla="*/ 1109 h 1143"/>
                <a:gd name="T20" fmla="*/ 1907 w 1917"/>
                <a:gd name="T21" fmla="*/ 1001 h 1143"/>
                <a:gd name="T22" fmla="*/ 1751 w 1917"/>
                <a:gd name="T23" fmla="*/ 743 h 1143"/>
                <a:gd name="T24" fmla="*/ 1571 w 1917"/>
                <a:gd name="T25" fmla="*/ 521 h 1143"/>
                <a:gd name="T26" fmla="*/ 1427 w 1917"/>
                <a:gd name="T27" fmla="*/ 353 h 1143"/>
                <a:gd name="T28" fmla="*/ 1277 w 1917"/>
                <a:gd name="T29" fmla="*/ 191 h 1143"/>
                <a:gd name="T30" fmla="*/ 1097 w 1917"/>
                <a:gd name="T31" fmla="*/ 3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7" h="1143">
                  <a:moveTo>
                    <a:pt x="1097" y="32"/>
                  </a:moveTo>
                  <a:cubicBezTo>
                    <a:pt x="1031" y="7"/>
                    <a:pt x="964" y="0"/>
                    <a:pt x="882" y="43"/>
                  </a:cubicBezTo>
                  <a:cubicBezTo>
                    <a:pt x="800" y="86"/>
                    <a:pt x="730" y="155"/>
                    <a:pt x="603" y="287"/>
                  </a:cubicBezTo>
                  <a:cubicBezTo>
                    <a:pt x="476" y="418"/>
                    <a:pt x="218" y="703"/>
                    <a:pt x="120" y="830"/>
                  </a:cubicBezTo>
                  <a:cubicBezTo>
                    <a:pt x="22" y="957"/>
                    <a:pt x="0" y="1000"/>
                    <a:pt x="13" y="1050"/>
                  </a:cubicBezTo>
                  <a:cubicBezTo>
                    <a:pt x="26" y="1099"/>
                    <a:pt x="95" y="1114"/>
                    <a:pt x="195" y="1126"/>
                  </a:cubicBezTo>
                  <a:cubicBezTo>
                    <a:pt x="295" y="1139"/>
                    <a:pt x="458" y="1126"/>
                    <a:pt x="612" y="1128"/>
                  </a:cubicBezTo>
                  <a:cubicBezTo>
                    <a:pt x="766" y="1130"/>
                    <a:pt x="981" y="1134"/>
                    <a:pt x="1121" y="1136"/>
                  </a:cubicBezTo>
                  <a:cubicBezTo>
                    <a:pt x="1261" y="1138"/>
                    <a:pt x="1336" y="1143"/>
                    <a:pt x="1451" y="1139"/>
                  </a:cubicBezTo>
                  <a:cubicBezTo>
                    <a:pt x="1566" y="1135"/>
                    <a:pt x="1735" y="1132"/>
                    <a:pt x="1811" y="1109"/>
                  </a:cubicBezTo>
                  <a:cubicBezTo>
                    <a:pt x="1887" y="1086"/>
                    <a:pt x="1917" y="1062"/>
                    <a:pt x="1907" y="1001"/>
                  </a:cubicBezTo>
                  <a:cubicBezTo>
                    <a:pt x="1897" y="940"/>
                    <a:pt x="1807" y="823"/>
                    <a:pt x="1751" y="743"/>
                  </a:cubicBezTo>
                  <a:cubicBezTo>
                    <a:pt x="1695" y="663"/>
                    <a:pt x="1625" y="586"/>
                    <a:pt x="1571" y="521"/>
                  </a:cubicBezTo>
                  <a:cubicBezTo>
                    <a:pt x="1517" y="456"/>
                    <a:pt x="1476" y="408"/>
                    <a:pt x="1427" y="353"/>
                  </a:cubicBezTo>
                  <a:cubicBezTo>
                    <a:pt x="1378" y="298"/>
                    <a:pt x="1332" y="245"/>
                    <a:pt x="1277" y="191"/>
                  </a:cubicBezTo>
                  <a:cubicBezTo>
                    <a:pt x="1222" y="137"/>
                    <a:pt x="1163" y="57"/>
                    <a:pt x="1097" y="32"/>
                  </a:cubicBezTo>
                  <a:close/>
                </a:path>
              </a:pathLst>
            </a:custGeom>
            <a:solidFill>
              <a:srgbClr val="66FFCC"/>
            </a:solidFill>
            <a:ln>
              <a:noFill/>
            </a:ln>
            <a:effectLst/>
            <a:extLst>
              <a:ext uri="{91240B29-F687-4F45-9708-019B960494DF}">
                <a14:hiddenLine xmlns:a14="http://schemas.microsoft.com/office/drawing/2010/main" w="38100" cmpd="sng">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95"/>
            <p:cNvSpPr>
              <a:spLocks noChangeArrowheads="1"/>
            </p:cNvSpPr>
            <p:nvPr/>
          </p:nvSpPr>
          <p:spPr bwMode="auto">
            <a:xfrm>
              <a:off x="128588" y="2857500"/>
              <a:ext cx="4227512" cy="2641600"/>
            </a:xfrm>
            <a:prstGeom prst="roundRect">
              <a:avLst>
                <a:gd name="adj" fmla="val 9319"/>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1" name="Text Box 96"/>
            <p:cNvSpPr txBox="1">
              <a:spLocks noChangeArrowheads="1"/>
            </p:cNvSpPr>
            <p:nvPr/>
          </p:nvSpPr>
          <p:spPr bwMode="auto">
            <a:xfrm>
              <a:off x="-7841" y="3724208"/>
              <a:ext cx="1481149" cy="30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pPr>
              <a:r>
                <a:rPr kumimoji="1" lang="zh-CN" altLang="zh-CN" sz="1400" b="1" dirty="0">
                  <a:latin typeface="幼圆" panose="02010509060101010101" pitchFamily="49" charset="-122"/>
                  <a:ea typeface="幼圆" panose="02010509060101010101" pitchFamily="49" charset="-122"/>
                </a:rPr>
                <a:t> </a:t>
              </a:r>
              <a:r>
                <a:rPr kumimoji="1" lang="zh-CN" altLang="zh-CN" sz="1400" b="1" dirty="0" smtClean="0">
                  <a:latin typeface="幼圆" panose="02010509060101010101" pitchFamily="49" charset="-122"/>
                  <a:ea typeface="幼圆" panose="02010509060101010101" pitchFamily="49" charset="-122"/>
                </a:rPr>
                <a:t>区</a:t>
              </a:r>
              <a:r>
                <a:rPr kumimoji="1" lang="en-US" altLang="zh-CN" sz="1400" b="1" dirty="0" smtClean="0">
                  <a:latin typeface="幼圆" panose="02010509060101010101" pitchFamily="49" charset="-122"/>
                  <a:ea typeface="幼圆" panose="02010509060101010101" pitchFamily="49" charset="-122"/>
                </a:rPr>
                <a:t> abc.com</a:t>
              </a:r>
              <a:endParaRPr kumimoji="1" lang="en-US" altLang="zh-CN" sz="1400" b="1" dirty="0">
                <a:latin typeface="幼圆" panose="02010509060101010101" pitchFamily="49" charset="-122"/>
                <a:ea typeface="幼圆" panose="02010509060101010101" pitchFamily="49" charset="-122"/>
              </a:endParaRPr>
            </a:p>
          </p:txBody>
        </p:sp>
        <p:sp>
          <p:nvSpPr>
            <p:cNvPr id="12" name="Freeform 97"/>
            <p:cNvSpPr>
              <a:spLocks/>
            </p:cNvSpPr>
            <p:nvPr/>
          </p:nvSpPr>
          <p:spPr bwMode="auto">
            <a:xfrm>
              <a:off x="603250" y="3983751"/>
              <a:ext cx="280988" cy="512050"/>
            </a:xfrm>
            <a:custGeom>
              <a:avLst/>
              <a:gdLst>
                <a:gd name="T0" fmla="*/ 0 w 172"/>
                <a:gd name="T1" fmla="*/ 0 h 244"/>
                <a:gd name="T2" fmla="*/ 172 w 172"/>
                <a:gd name="T3" fmla="*/ 244 h 244"/>
              </a:gdLst>
              <a:ahLst/>
              <a:cxnLst>
                <a:cxn ang="0">
                  <a:pos x="T0" y="T1"/>
                </a:cxn>
                <a:cxn ang="0">
                  <a:pos x="T2" y="T3"/>
                </a:cxn>
              </a:cxnLst>
              <a:rect l="0" t="0" r="r" b="b"/>
              <a:pathLst>
                <a:path w="172" h="244">
                  <a:moveTo>
                    <a:pt x="0" y="0"/>
                  </a:moveTo>
                  <a:lnTo>
                    <a:pt x="172" y="244"/>
                  </a:lnTo>
                </a:path>
              </a:pathLst>
            </a:custGeom>
            <a:noFill/>
            <a:ln w="9525">
              <a:solidFill>
                <a:schemeClr val="tx1"/>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3" name="Line 98"/>
            <p:cNvSpPr>
              <a:spLocks noChangeShapeType="1"/>
            </p:cNvSpPr>
            <p:nvPr/>
          </p:nvSpPr>
          <p:spPr bwMode="auto">
            <a:xfrm flipH="1">
              <a:off x="1882775" y="3371850"/>
              <a:ext cx="360363" cy="6619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4" name="Line 99"/>
            <p:cNvSpPr>
              <a:spLocks noChangeShapeType="1"/>
            </p:cNvSpPr>
            <p:nvPr/>
          </p:nvSpPr>
          <p:spPr bwMode="auto">
            <a:xfrm>
              <a:off x="2443163" y="3402013"/>
              <a:ext cx="471487" cy="6175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5" name="Line 100"/>
            <p:cNvSpPr>
              <a:spLocks noChangeShapeType="1"/>
            </p:cNvSpPr>
            <p:nvPr/>
          </p:nvSpPr>
          <p:spPr bwMode="auto">
            <a:xfrm>
              <a:off x="2995613" y="4143375"/>
              <a:ext cx="504825" cy="792163"/>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6" name="Line 101"/>
            <p:cNvSpPr>
              <a:spLocks noChangeShapeType="1"/>
            </p:cNvSpPr>
            <p:nvPr/>
          </p:nvSpPr>
          <p:spPr bwMode="auto">
            <a:xfrm>
              <a:off x="1906588" y="4162425"/>
              <a:ext cx="615950" cy="7048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7" name="Line 102"/>
            <p:cNvSpPr>
              <a:spLocks noChangeShapeType="1"/>
            </p:cNvSpPr>
            <p:nvPr/>
          </p:nvSpPr>
          <p:spPr bwMode="auto">
            <a:xfrm flipH="1">
              <a:off x="1800225" y="4173538"/>
              <a:ext cx="17463" cy="6032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8" name="Line 103"/>
            <p:cNvSpPr>
              <a:spLocks noChangeShapeType="1"/>
            </p:cNvSpPr>
            <p:nvPr/>
          </p:nvSpPr>
          <p:spPr bwMode="auto">
            <a:xfrm flipH="1">
              <a:off x="1047750" y="4092575"/>
              <a:ext cx="747713" cy="7747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9" name="Oval 104"/>
            <p:cNvSpPr>
              <a:spLocks noChangeArrowheads="1"/>
            </p:cNvSpPr>
            <p:nvPr/>
          </p:nvSpPr>
          <p:spPr bwMode="auto">
            <a:xfrm>
              <a:off x="1990725" y="3146425"/>
              <a:ext cx="649288" cy="3841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abc</a:t>
              </a:r>
            </a:p>
          </p:txBody>
        </p:sp>
        <p:sp>
          <p:nvSpPr>
            <p:cNvPr id="20" name="Oval 105"/>
            <p:cNvSpPr>
              <a:spLocks noChangeArrowheads="1"/>
            </p:cNvSpPr>
            <p:nvPr/>
          </p:nvSpPr>
          <p:spPr bwMode="auto">
            <a:xfrm>
              <a:off x="1549400" y="3938588"/>
              <a:ext cx="569913" cy="3063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x</a:t>
              </a:r>
            </a:p>
          </p:txBody>
        </p:sp>
        <p:sp>
          <p:nvSpPr>
            <p:cNvPr id="21" name="Oval 106"/>
            <p:cNvSpPr>
              <a:spLocks noChangeArrowheads="1"/>
            </p:cNvSpPr>
            <p:nvPr/>
          </p:nvSpPr>
          <p:spPr bwMode="auto">
            <a:xfrm>
              <a:off x="738188" y="4781550"/>
              <a:ext cx="569912"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u</a:t>
              </a:r>
            </a:p>
          </p:txBody>
        </p:sp>
        <p:sp>
          <p:nvSpPr>
            <p:cNvPr id="22" name="Oval 107"/>
            <p:cNvSpPr>
              <a:spLocks noChangeArrowheads="1"/>
            </p:cNvSpPr>
            <p:nvPr/>
          </p:nvSpPr>
          <p:spPr bwMode="auto">
            <a:xfrm>
              <a:off x="1495425" y="4781550"/>
              <a:ext cx="569913"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v</a:t>
              </a:r>
            </a:p>
          </p:txBody>
        </p:sp>
        <p:sp>
          <p:nvSpPr>
            <p:cNvPr id="23" name="Oval 108"/>
            <p:cNvSpPr>
              <a:spLocks noChangeArrowheads="1"/>
            </p:cNvSpPr>
            <p:nvPr/>
          </p:nvSpPr>
          <p:spPr bwMode="auto">
            <a:xfrm>
              <a:off x="2254250" y="4781550"/>
              <a:ext cx="569913"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w</a:t>
              </a:r>
            </a:p>
          </p:txBody>
        </p:sp>
        <p:sp>
          <p:nvSpPr>
            <p:cNvPr id="24" name="Oval 109"/>
            <p:cNvSpPr>
              <a:spLocks noChangeArrowheads="1"/>
            </p:cNvSpPr>
            <p:nvPr/>
          </p:nvSpPr>
          <p:spPr bwMode="auto">
            <a:xfrm>
              <a:off x="3175000" y="4781550"/>
              <a:ext cx="569913"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t</a:t>
              </a:r>
            </a:p>
          </p:txBody>
        </p:sp>
        <p:sp>
          <p:nvSpPr>
            <p:cNvPr id="25" name="Oval 110"/>
            <p:cNvSpPr>
              <a:spLocks noChangeArrowheads="1"/>
            </p:cNvSpPr>
            <p:nvPr/>
          </p:nvSpPr>
          <p:spPr bwMode="auto">
            <a:xfrm>
              <a:off x="2687638" y="3938588"/>
              <a:ext cx="569912" cy="3063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y</a:t>
              </a:r>
            </a:p>
          </p:txBody>
        </p:sp>
        <p:sp>
          <p:nvSpPr>
            <p:cNvPr id="26" name="Text Box 111"/>
            <p:cNvSpPr txBox="1">
              <a:spLocks noChangeArrowheads="1"/>
            </p:cNvSpPr>
            <p:nvPr/>
          </p:nvSpPr>
          <p:spPr bwMode="auto">
            <a:xfrm>
              <a:off x="1403350" y="5518150"/>
              <a:ext cx="1440635" cy="42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Arial" panose="020B0604020202020204" pitchFamily="34" charset="0"/>
                  <a:ea typeface="黑体" panose="02010609060101010101" pitchFamily="49" charset="-122"/>
                </a:rPr>
                <a:t>(a) </a:t>
              </a:r>
              <a:r>
                <a:rPr kumimoji="1" lang="zh-CN" altLang="en-US" sz="1600">
                  <a:latin typeface="Arial" panose="020B0604020202020204" pitchFamily="34" charset="0"/>
                  <a:ea typeface="黑体" panose="02010609060101010101" pitchFamily="49" charset="-122"/>
                </a:rPr>
                <a:t>区 </a:t>
              </a:r>
              <a:r>
                <a:rPr kumimoji="1" lang="en-US" altLang="zh-CN" sz="1600">
                  <a:latin typeface="Arial" panose="020B0604020202020204" pitchFamily="34" charset="0"/>
                  <a:ea typeface="黑体" panose="02010609060101010101" pitchFamily="49" charset="-122"/>
                </a:rPr>
                <a:t>= </a:t>
              </a:r>
              <a:r>
                <a:rPr kumimoji="1" lang="zh-CN" altLang="en-US" sz="1600">
                  <a:latin typeface="Arial" panose="020B0604020202020204" pitchFamily="34" charset="0"/>
                  <a:ea typeface="黑体" panose="02010609060101010101" pitchFamily="49" charset="-122"/>
                </a:rPr>
                <a:t>域</a:t>
              </a:r>
            </a:p>
          </p:txBody>
        </p:sp>
        <p:sp>
          <p:nvSpPr>
            <p:cNvPr id="71" name="AutoShape 152"/>
            <p:cNvSpPr>
              <a:spLocks noChangeArrowheads="1"/>
            </p:cNvSpPr>
            <p:nvPr/>
          </p:nvSpPr>
          <p:spPr bwMode="auto">
            <a:xfrm>
              <a:off x="1914525" y="1955800"/>
              <a:ext cx="830263" cy="481013"/>
            </a:xfrm>
            <a:prstGeom prst="roundRect">
              <a:avLst>
                <a:gd name="adj" fmla="val 34167"/>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com</a:t>
              </a:r>
            </a:p>
          </p:txBody>
        </p:sp>
        <p:sp>
          <p:nvSpPr>
            <p:cNvPr id="72" name="AutoShape 153"/>
            <p:cNvSpPr>
              <a:spLocks noChangeArrowheads="1"/>
            </p:cNvSpPr>
            <p:nvPr/>
          </p:nvSpPr>
          <p:spPr bwMode="auto">
            <a:xfrm>
              <a:off x="3259138" y="1944688"/>
              <a:ext cx="828675" cy="482600"/>
            </a:xfrm>
            <a:prstGeom prst="roundRect">
              <a:avLst>
                <a:gd name="adj" fmla="val 34167"/>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edu</a:t>
              </a:r>
            </a:p>
          </p:txBody>
        </p:sp>
        <p:sp>
          <p:nvSpPr>
            <p:cNvPr id="73" name="AutoShape 154"/>
            <p:cNvSpPr>
              <a:spLocks noChangeArrowheads="1"/>
            </p:cNvSpPr>
            <p:nvPr/>
          </p:nvSpPr>
          <p:spPr bwMode="auto">
            <a:xfrm>
              <a:off x="576263" y="1944688"/>
              <a:ext cx="830262" cy="482600"/>
            </a:xfrm>
            <a:prstGeom prst="roundRect">
              <a:avLst>
                <a:gd name="adj" fmla="val 34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org</a:t>
              </a:r>
            </a:p>
          </p:txBody>
        </p:sp>
        <p:grpSp>
          <p:nvGrpSpPr>
            <p:cNvPr id="74" name="Group 155"/>
            <p:cNvGrpSpPr>
              <a:grpSpLocks/>
            </p:cNvGrpSpPr>
            <p:nvPr/>
          </p:nvGrpSpPr>
          <p:grpSpPr bwMode="auto">
            <a:xfrm>
              <a:off x="3470275" y="2428875"/>
              <a:ext cx="406400" cy="155575"/>
              <a:chOff x="2875" y="1143"/>
              <a:chExt cx="330" cy="132"/>
            </a:xfrm>
          </p:grpSpPr>
          <p:sp>
            <p:nvSpPr>
              <p:cNvPr id="75" name="Line 156"/>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6" name="Line 157"/>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7" name="Line 158"/>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8" name="Line 159"/>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grpSp>
          <p:nvGrpSpPr>
            <p:cNvPr id="79" name="Group 160"/>
            <p:cNvGrpSpPr>
              <a:grpSpLocks/>
            </p:cNvGrpSpPr>
            <p:nvPr/>
          </p:nvGrpSpPr>
          <p:grpSpPr bwMode="auto">
            <a:xfrm>
              <a:off x="788988" y="2428875"/>
              <a:ext cx="406400" cy="155575"/>
              <a:chOff x="2875" y="1143"/>
              <a:chExt cx="330" cy="132"/>
            </a:xfrm>
          </p:grpSpPr>
          <p:sp>
            <p:nvSpPr>
              <p:cNvPr id="80" name="Line 161"/>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1" name="Line 162"/>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2" name="Line 163"/>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3" name="Line 164"/>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85" name="Line 166"/>
            <p:cNvSpPr>
              <a:spLocks noChangeShapeType="1"/>
            </p:cNvSpPr>
            <p:nvPr/>
          </p:nvSpPr>
          <p:spPr bwMode="auto">
            <a:xfrm>
              <a:off x="2411413" y="1603375"/>
              <a:ext cx="1257300" cy="3381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6" name="Line 167"/>
            <p:cNvSpPr>
              <a:spLocks noChangeShapeType="1"/>
            </p:cNvSpPr>
            <p:nvPr/>
          </p:nvSpPr>
          <p:spPr bwMode="auto">
            <a:xfrm flipV="1">
              <a:off x="992188" y="1603375"/>
              <a:ext cx="1236662" cy="3381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7" name="Line 168"/>
            <p:cNvSpPr>
              <a:spLocks noChangeShapeType="1"/>
            </p:cNvSpPr>
            <p:nvPr/>
          </p:nvSpPr>
          <p:spPr bwMode="auto">
            <a:xfrm>
              <a:off x="2325688" y="1603375"/>
              <a:ext cx="0" cy="3381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nvGrpSpPr>
            <p:cNvPr id="88" name="Group 169"/>
            <p:cNvGrpSpPr>
              <a:grpSpLocks/>
            </p:cNvGrpSpPr>
            <p:nvPr/>
          </p:nvGrpSpPr>
          <p:grpSpPr bwMode="auto">
            <a:xfrm>
              <a:off x="2120900" y="2428875"/>
              <a:ext cx="406400" cy="155575"/>
              <a:chOff x="1519" y="813"/>
              <a:chExt cx="227" cy="77"/>
            </a:xfrm>
          </p:grpSpPr>
          <p:sp>
            <p:nvSpPr>
              <p:cNvPr id="89" name="Line 170"/>
              <p:cNvSpPr>
                <a:spLocks noChangeShapeType="1"/>
              </p:cNvSpPr>
              <p:nvPr/>
            </p:nvSpPr>
            <p:spPr bwMode="auto">
              <a:xfrm>
                <a:off x="1647"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0" name="Line 171"/>
              <p:cNvSpPr>
                <a:spLocks noChangeShapeType="1"/>
              </p:cNvSpPr>
              <p:nvPr/>
            </p:nvSpPr>
            <p:spPr bwMode="auto">
              <a:xfrm flipH="1">
                <a:off x="1519"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84" name="AutoShape 165"/>
            <p:cNvSpPr>
              <a:spLocks noChangeArrowheads="1"/>
            </p:cNvSpPr>
            <p:nvPr/>
          </p:nvSpPr>
          <p:spPr bwMode="auto">
            <a:xfrm>
              <a:off x="1893888" y="1125538"/>
              <a:ext cx="828675" cy="482600"/>
            </a:xfrm>
            <a:prstGeom prst="roundRect">
              <a:avLst>
                <a:gd name="adj" fmla="val 34167"/>
              </a:avLst>
            </a:prstGeom>
            <a:solidFill>
              <a:srgbClr val="FF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Arial" panose="020B0604020202020204" pitchFamily="34" charset="0"/>
                  <a:ea typeface="黑体" panose="02010609060101010101" pitchFamily="49" charset="-122"/>
                </a:rPr>
                <a:t>根</a:t>
              </a:r>
            </a:p>
          </p:txBody>
        </p:sp>
      </p:grpSp>
    </p:spTree>
    <p:extLst>
      <p:ext uri="{BB962C8B-B14F-4D97-AF65-F5344CB8AC3E}">
        <p14:creationId xmlns:p14="http://schemas.microsoft.com/office/powerpoint/2010/main" val="29998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grpSp>
        <p:nvGrpSpPr>
          <p:cNvPr id="3" name="组合 2"/>
          <p:cNvGrpSpPr/>
          <p:nvPr/>
        </p:nvGrpSpPr>
        <p:grpSpPr>
          <a:xfrm>
            <a:off x="687082" y="1728120"/>
            <a:ext cx="7681410" cy="3334111"/>
            <a:chOff x="-92075" y="2060575"/>
            <a:chExt cx="9187438" cy="3987801"/>
          </a:xfrm>
        </p:grpSpPr>
        <p:sp>
          <p:nvSpPr>
            <p:cNvPr id="92" name="AutoShape 31"/>
            <p:cNvSpPr>
              <a:spLocks noChangeArrowheads="1"/>
            </p:cNvSpPr>
            <p:nvPr/>
          </p:nvSpPr>
          <p:spPr bwMode="auto">
            <a:xfrm>
              <a:off x="3811565" y="3963988"/>
              <a:ext cx="2638425" cy="2084388"/>
            </a:xfrm>
            <a:prstGeom prst="roundRect">
              <a:avLst>
                <a:gd name="adj" fmla="val 16667"/>
              </a:avLst>
            </a:prstGeom>
            <a:solidFill>
              <a:srgbClr val="33CCFF"/>
            </a:solidFill>
            <a:ln w="9525">
              <a:solidFill>
                <a:schemeClr val="tx1">
                  <a:lumMod val="65000"/>
                  <a:lumOff val="35000"/>
                </a:schemeClr>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93" name="Group 5"/>
            <p:cNvGrpSpPr>
              <a:grpSpLocks/>
            </p:cNvGrpSpPr>
            <p:nvPr/>
          </p:nvGrpSpPr>
          <p:grpSpPr bwMode="auto">
            <a:xfrm>
              <a:off x="3184525" y="2663825"/>
              <a:ext cx="4318000" cy="392113"/>
              <a:chOff x="2294" y="572"/>
              <a:chExt cx="2450" cy="318"/>
            </a:xfrm>
          </p:grpSpPr>
          <p:sp>
            <p:nvSpPr>
              <p:cNvPr id="94" name="Line 6"/>
              <p:cNvSpPr>
                <a:spLocks noChangeShapeType="1"/>
              </p:cNvSpPr>
              <p:nvPr/>
            </p:nvSpPr>
            <p:spPr bwMode="auto">
              <a:xfrm flipV="1">
                <a:off x="2294" y="577"/>
                <a:ext cx="1178" cy="3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5" name="Line 7"/>
              <p:cNvSpPr>
                <a:spLocks noChangeShapeType="1"/>
              </p:cNvSpPr>
              <p:nvPr/>
            </p:nvSpPr>
            <p:spPr bwMode="auto">
              <a:xfrm>
                <a:off x="3474" y="572"/>
                <a:ext cx="0" cy="31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6" name="Line 8"/>
              <p:cNvSpPr>
                <a:spLocks noChangeShapeType="1"/>
              </p:cNvSpPr>
              <p:nvPr/>
            </p:nvSpPr>
            <p:spPr bwMode="auto">
              <a:xfrm flipH="1" flipV="1">
                <a:off x="3472" y="578"/>
                <a:ext cx="1272" cy="31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97" name="Rectangle 9"/>
            <p:cNvSpPr>
              <a:spLocks noChangeArrowheads="1"/>
            </p:cNvSpPr>
            <p:nvPr/>
          </p:nvSpPr>
          <p:spPr bwMode="auto">
            <a:xfrm>
              <a:off x="4391025" y="2143125"/>
              <a:ext cx="1758950" cy="496888"/>
            </a:xfrm>
            <a:prstGeom prst="rect">
              <a:avLst/>
            </a:prstGeom>
            <a:solidFill>
              <a:srgbClr val="FF99FF"/>
            </a:solidFill>
            <a:ln w="9525" algn="ctr">
              <a:solidFill>
                <a:schemeClr val="tx1"/>
              </a:solidFill>
              <a:miter lim="800000"/>
              <a:headEnd/>
              <a:tailEnd/>
            </a:ln>
            <a:effectLst/>
          </p:spPr>
          <p:txBody>
            <a:bodyPr wrap="none" anchor="ctr"/>
            <a:lstStyle/>
            <a:p>
              <a:pPr algn="ctr"/>
              <a:r>
                <a:rPr kumimoji="1" lang="zh-CN" altLang="en-US" sz="1400">
                  <a:latin typeface="+mj-ea"/>
                  <a:ea typeface="+mj-ea"/>
                </a:rPr>
                <a:t>根域名服务器</a:t>
              </a:r>
            </a:p>
          </p:txBody>
        </p:sp>
        <p:sp>
          <p:nvSpPr>
            <p:cNvPr id="98" name="Rectangle 10"/>
            <p:cNvSpPr>
              <a:spLocks noChangeArrowheads="1"/>
            </p:cNvSpPr>
            <p:nvPr/>
          </p:nvSpPr>
          <p:spPr bwMode="auto">
            <a:xfrm>
              <a:off x="2232025" y="3055938"/>
              <a:ext cx="1758950" cy="496887"/>
            </a:xfrm>
            <a:prstGeom prst="rect">
              <a:avLst/>
            </a:prstGeom>
            <a:solidFill>
              <a:srgbClr val="CCFF99"/>
            </a:solidFill>
            <a:ln w="9525" algn="ctr">
              <a:solidFill>
                <a:schemeClr val="tx1"/>
              </a:solidFill>
              <a:miter lim="800000"/>
              <a:headEnd/>
              <a:tailEnd/>
            </a:ln>
            <a:effectLst/>
          </p:spPr>
          <p:txBody>
            <a:bodyPr wrap="none" anchor="ctr"/>
            <a:lstStyle/>
            <a:p>
              <a:pPr algn="ctr"/>
              <a:r>
                <a:rPr kumimoji="1" lang="en-US" altLang="zh-CN" sz="1400">
                  <a:latin typeface="+mj-ea"/>
                  <a:ea typeface="+mj-ea"/>
                </a:rPr>
                <a:t>org </a:t>
              </a:r>
              <a:r>
                <a:rPr kumimoji="1" lang="zh-CN" altLang="en-US" sz="1400">
                  <a:latin typeface="+mj-ea"/>
                  <a:ea typeface="+mj-ea"/>
                </a:rPr>
                <a:t>域名服务器</a:t>
              </a:r>
            </a:p>
          </p:txBody>
        </p:sp>
        <p:sp>
          <p:nvSpPr>
            <p:cNvPr id="99" name="Rectangle 11"/>
            <p:cNvSpPr>
              <a:spLocks noChangeArrowheads="1"/>
            </p:cNvSpPr>
            <p:nvPr/>
          </p:nvSpPr>
          <p:spPr bwMode="auto">
            <a:xfrm>
              <a:off x="4391025" y="3055938"/>
              <a:ext cx="1758950" cy="496887"/>
            </a:xfrm>
            <a:prstGeom prst="rect">
              <a:avLst/>
            </a:prstGeom>
            <a:solidFill>
              <a:srgbClr val="CCECFF"/>
            </a:solidFill>
            <a:ln w="9525" algn="ctr">
              <a:solidFill>
                <a:schemeClr val="tx1"/>
              </a:solidFill>
              <a:miter lim="800000"/>
              <a:headEnd/>
              <a:tailEnd/>
            </a:ln>
            <a:effectLst/>
          </p:spPr>
          <p:txBody>
            <a:bodyPr wrap="none" anchor="ctr"/>
            <a:lstStyle/>
            <a:p>
              <a:pPr algn="ctr"/>
              <a:r>
                <a:rPr kumimoji="1" lang="en-US" altLang="zh-CN" sz="1400" dirty="0">
                  <a:latin typeface="+mj-ea"/>
                  <a:ea typeface="+mj-ea"/>
                </a:rPr>
                <a:t>com </a:t>
              </a:r>
              <a:r>
                <a:rPr kumimoji="1" lang="zh-CN" altLang="en-US" sz="1400" dirty="0">
                  <a:latin typeface="+mj-ea"/>
                  <a:ea typeface="+mj-ea"/>
                </a:rPr>
                <a:t>域名服务器</a:t>
              </a:r>
            </a:p>
          </p:txBody>
        </p:sp>
        <p:sp>
          <p:nvSpPr>
            <p:cNvPr id="100" name="Rectangle 12"/>
            <p:cNvSpPr>
              <a:spLocks noChangeArrowheads="1"/>
            </p:cNvSpPr>
            <p:nvPr/>
          </p:nvSpPr>
          <p:spPr bwMode="auto">
            <a:xfrm>
              <a:off x="6551613" y="3055938"/>
              <a:ext cx="1758950" cy="496887"/>
            </a:xfrm>
            <a:prstGeom prst="rect">
              <a:avLst/>
            </a:prstGeom>
            <a:solidFill>
              <a:srgbClr val="CCCC00"/>
            </a:solidFill>
            <a:ln w="9525" algn="ctr">
              <a:solidFill>
                <a:schemeClr val="tx1"/>
              </a:solidFill>
              <a:miter lim="800000"/>
              <a:headEnd/>
              <a:tailEnd/>
            </a:ln>
            <a:effectLst/>
          </p:spPr>
          <p:txBody>
            <a:bodyPr wrap="none" anchor="ctr"/>
            <a:lstStyle/>
            <a:p>
              <a:pPr algn="ctr"/>
              <a:r>
                <a:rPr kumimoji="1" lang="en-US" altLang="zh-CN" sz="1400">
                  <a:latin typeface="+mj-ea"/>
                  <a:ea typeface="+mj-ea"/>
                </a:rPr>
                <a:t>edu </a:t>
              </a:r>
              <a:r>
                <a:rPr kumimoji="1" lang="zh-CN" altLang="en-US" sz="1400">
                  <a:latin typeface="+mj-ea"/>
                  <a:ea typeface="+mj-ea"/>
                </a:rPr>
                <a:t>域名服务器</a:t>
              </a:r>
            </a:p>
          </p:txBody>
        </p:sp>
        <p:grpSp>
          <p:nvGrpSpPr>
            <p:cNvPr id="101" name="Group 13"/>
            <p:cNvGrpSpPr>
              <a:grpSpLocks/>
            </p:cNvGrpSpPr>
            <p:nvPr/>
          </p:nvGrpSpPr>
          <p:grpSpPr bwMode="auto">
            <a:xfrm>
              <a:off x="7027863" y="3552825"/>
              <a:ext cx="800100" cy="249238"/>
              <a:chOff x="2875" y="1143"/>
              <a:chExt cx="330" cy="132"/>
            </a:xfrm>
          </p:grpSpPr>
          <p:sp>
            <p:nvSpPr>
              <p:cNvPr id="102" name="Line 14"/>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3" name="Line 15"/>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4" name="Line 16"/>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5" name="Line 17"/>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106" name="Text Box 18"/>
            <p:cNvSpPr txBox="1">
              <a:spLocks noChangeArrowheads="1"/>
            </p:cNvSpPr>
            <p:nvPr/>
          </p:nvSpPr>
          <p:spPr bwMode="auto">
            <a:xfrm>
              <a:off x="8467724" y="2713038"/>
              <a:ext cx="466284" cy="404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latin typeface="+mj-ea"/>
                  <a:ea typeface="+mj-ea"/>
                </a:rPr>
                <a:t>…</a:t>
              </a:r>
            </a:p>
          </p:txBody>
        </p:sp>
        <p:grpSp>
          <p:nvGrpSpPr>
            <p:cNvPr id="107" name="Group 19"/>
            <p:cNvGrpSpPr>
              <a:grpSpLocks/>
            </p:cNvGrpSpPr>
            <p:nvPr/>
          </p:nvGrpSpPr>
          <p:grpSpPr bwMode="auto">
            <a:xfrm>
              <a:off x="2711450" y="3552825"/>
              <a:ext cx="800100" cy="249238"/>
              <a:chOff x="2875" y="1143"/>
              <a:chExt cx="330" cy="132"/>
            </a:xfrm>
          </p:grpSpPr>
          <p:sp>
            <p:nvSpPr>
              <p:cNvPr id="108" name="Line 20"/>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9" name="Line 21"/>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0" name="Line 22"/>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1" name="Line 23"/>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112" name="Line 24"/>
            <p:cNvSpPr>
              <a:spLocks noChangeShapeType="1"/>
            </p:cNvSpPr>
            <p:nvPr/>
          </p:nvSpPr>
          <p:spPr bwMode="auto">
            <a:xfrm>
              <a:off x="5402263" y="3552825"/>
              <a:ext cx="347662" cy="2492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3" name="Line 25"/>
            <p:cNvSpPr>
              <a:spLocks noChangeShapeType="1"/>
            </p:cNvSpPr>
            <p:nvPr/>
          </p:nvSpPr>
          <p:spPr bwMode="auto">
            <a:xfrm>
              <a:off x="5375275" y="3552825"/>
              <a:ext cx="90488" cy="244475"/>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4" name="Line 26"/>
            <p:cNvSpPr>
              <a:spLocks noChangeShapeType="1"/>
            </p:cNvSpPr>
            <p:nvPr/>
          </p:nvSpPr>
          <p:spPr bwMode="auto">
            <a:xfrm flipH="1">
              <a:off x="4949825" y="3552825"/>
              <a:ext cx="349250" cy="2492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5" name="Line 27"/>
            <p:cNvSpPr>
              <a:spLocks noChangeShapeType="1"/>
            </p:cNvSpPr>
            <p:nvPr/>
          </p:nvSpPr>
          <p:spPr bwMode="auto">
            <a:xfrm flipH="1">
              <a:off x="5076851" y="3552825"/>
              <a:ext cx="260350" cy="66833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6" name="Rectangle 29"/>
            <p:cNvSpPr>
              <a:spLocks noChangeArrowheads="1"/>
            </p:cNvSpPr>
            <p:nvPr/>
          </p:nvSpPr>
          <p:spPr bwMode="auto">
            <a:xfrm>
              <a:off x="4211615" y="5219701"/>
              <a:ext cx="1760538" cy="579437"/>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400">
                  <a:latin typeface="+mj-ea"/>
                  <a:ea typeface="+mj-ea"/>
                </a:rPr>
                <a:t>y.abc.com</a:t>
              </a:r>
            </a:p>
            <a:p>
              <a:pPr algn="ctr"/>
              <a:r>
                <a:rPr lang="zh-CN" altLang="en-US" sz="1400">
                  <a:latin typeface="+mj-ea"/>
                  <a:ea typeface="+mj-ea"/>
                </a:rPr>
                <a:t>域名服务器</a:t>
              </a:r>
            </a:p>
          </p:txBody>
        </p:sp>
        <p:sp>
          <p:nvSpPr>
            <p:cNvPr id="117" name="Line 30"/>
            <p:cNvSpPr>
              <a:spLocks noChangeShapeType="1"/>
            </p:cNvSpPr>
            <p:nvPr/>
          </p:nvSpPr>
          <p:spPr bwMode="auto">
            <a:xfrm>
              <a:off x="5089501" y="4719638"/>
              <a:ext cx="0" cy="498475"/>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8" name="Line 32"/>
            <p:cNvSpPr>
              <a:spLocks noChangeShapeType="1"/>
            </p:cNvSpPr>
            <p:nvPr/>
          </p:nvSpPr>
          <p:spPr bwMode="auto">
            <a:xfrm flipH="1" flipV="1">
              <a:off x="5928381" y="4465638"/>
              <a:ext cx="1287463" cy="180975"/>
            </a:xfrm>
            <a:prstGeom prst="line">
              <a:avLst/>
            </a:prstGeom>
            <a:noFill/>
            <a:ln w="28575">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9" name="Text Box 33"/>
            <p:cNvSpPr txBox="1">
              <a:spLocks noChangeArrowheads="1"/>
            </p:cNvSpPr>
            <p:nvPr/>
          </p:nvSpPr>
          <p:spPr bwMode="auto">
            <a:xfrm>
              <a:off x="7133212" y="4395954"/>
              <a:ext cx="1962151" cy="7000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err="1">
                  <a:latin typeface="+mj-ea"/>
                  <a:ea typeface="+mj-ea"/>
                </a:rPr>
                <a:t>abc</a:t>
              </a:r>
              <a:r>
                <a:rPr lang="en-US" altLang="zh-CN" sz="1600" dirty="0">
                  <a:latin typeface="+mj-ea"/>
                  <a:ea typeface="+mj-ea"/>
                </a:rPr>
                <a:t> </a:t>
              </a:r>
              <a:r>
                <a:rPr lang="zh-CN" altLang="en-US" sz="1600" dirty="0">
                  <a:latin typeface="+mj-ea"/>
                  <a:ea typeface="+mj-ea"/>
                </a:rPr>
                <a:t>公司有两个</a:t>
              </a:r>
            </a:p>
            <a:p>
              <a:pPr algn="ctr"/>
              <a:r>
                <a:rPr lang="zh-CN" altLang="en-US" sz="1600" dirty="0">
                  <a:latin typeface="+mj-ea"/>
                  <a:ea typeface="+mj-ea"/>
                </a:rPr>
                <a:t>权限域名服务器</a:t>
              </a:r>
            </a:p>
          </p:txBody>
        </p:sp>
        <p:grpSp>
          <p:nvGrpSpPr>
            <p:cNvPr id="120" name="Group 34"/>
            <p:cNvGrpSpPr>
              <a:grpSpLocks/>
            </p:cNvGrpSpPr>
            <p:nvPr/>
          </p:nvGrpSpPr>
          <p:grpSpPr bwMode="auto">
            <a:xfrm>
              <a:off x="-92075" y="2889250"/>
              <a:ext cx="9113838" cy="830263"/>
              <a:chOff x="158" y="799"/>
              <a:chExt cx="5444" cy="454"/>
            </a:xfrm>
          </p:grpSpPr>
          <p:sp>
            <p:nvSpPr>
              <p:cNvPr id="121" name="Line 35"/>
              <p:cNvSpPr>
                <a:spLocks noChangeShapeType="1"/>
              </p:cNvSpPr>
              <p:nvPr/>
            </p:nvSpPr>
            <p:spPr bwMode="auto">
              <a:xfrm>
                <a:off x="158" y="799"/>
                <a:ext cx="5444" cy="0"/>
              </a:xfrm>
              <a:prstGeom prst="line">
                <a:avLst/>
              </a:prstGeom>
              <a:noFill/>
              <a:ln w="9525">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2" name="Line 36"/>
              <p:cNvSpPr>
                <a:spLocks noChangeShapeType="1"/>
              </p:cNvSpPr>
              <p:nvPr/>
            </p:nvSpPr>
            <p:spPr bwMode="auto">
              <a:xfrm>
                <a:off x="158" y="1253"/>
                <a:ext cx="5444" cy="0"/>
              </a:xfrm>
              <a:prstGeom prst="line">
                <a:avLst/>
              </a:prstGeom>
              <a:noFill/>
              <a:ln w="9525">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123" name="Text Box 37"/>
            <p:cNvSpPr txBox="1">
              <a:spLocks noChangeArrowheads="1"/>
            </p:cNvSpPr>
            <p:nvPr/>
          </p:nvSpPr>
          <p:spPr bwMode="auto">
            <a:xfrm>
              <a:off x="44237" y="4567238"/>
              <a:ext cx="1938764" cy="404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latin typeface="+mj-ea"/>
                  <a:ea typeface="+mj-ea"/>
                </a:rPr>
                <a:t>权限域名服务器</a:t>
              </a:r>
            </a:p>
          </p:txBody>
        </p:sp>
        <p:sp>
          <p:nvSpPr>
            <p:cNvPr id="124" name="Text Box 38"/>
            <p:cNvSpPr txBox="1">
              <a:spLocks noChangeArrowheads="1"/>
            </p:cNvSpPr>
            <p:nvPr/>
          </p:nvSpPr>
          <p:spPr bwMode="auto">
            <a:xfrm>
              <a:off x="156626" y="2200275"/>
              <a:ext cx="1693350" cy="404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latin typeface="+mj-ea"/>
                  <a:ea typeface="+mj-ea"/>
                </a:rPr>
                <a:t>根域名服务器</a:t>
              </a:r>
            </a:p>
          </p:txBody>
        </p:sp>
        <p:sp>
          <p:nvSpPr>
            <p:cNvPr id="125" name="Text Box 39"/>
            <p:cNvSpPr txBox="1">
              <a:spLocks noChangeArrowheads="1"/>
            </p:cNvSpPr>
            <p:nvPr/>
          </p:nvSpPr>
          <p:spPr bwMode="auto">
            <a:xfrm>
              <a:off x="43442" y="3087688"/>
              <a:ext cx="1938764" cy="404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latin typeface="+mj-ea"/>
                  <a:ea typeface="+mj-ea"/>
                </a:rPr>
                <a:t>顶级域名服务器</a:t>
              </a:r>
            </a:p>
          </p:txBody>
        </p:sp>
        <p:sp>
          <p:nvSpPr>
            <p:cNvPr id="126" name="Line 40"/>
            <p:cNvSpPr>
              <a:spLocks noChangeShapeType="1"/>
            </p:cNvSpPr>
            <p:nvPr/>
          </p:nvSpPr>
          <p:spPr bwMode="auto">
            <a:xfrm>
              <a:off x="1985963" y="2060575"/>
              <a:ext cx="0" cy="3900488"/>
            </a:xfrm>
            <a:prstGeom prst="line">
              <a:avLst/>
            </a:prstGeom>
            <a:noFill/>
            <a:ln w="9525">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7" name="Line 41"/>
            <p:cNvSpPr>
              <a:spLocks noChangeShapeType="1"/>
            </p:cNvSpPr>
            <p:nvPr/>
          </p:nvSpPr>
          <p:spPr bwMode="auto">
            <a:xfrm flipH="1">
              <a:off x="5964814" y="4889498"/>
              <a:ext cx="1251029" cy="614255"/>
            </a:xfrm>
            <a:prstGeom prst="line">
              <a:avLst/>
            </a:prstGeom>
            <a:noFill/>
            <a:ln w="28575">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8" name="Rectangle 43"/>
            <p:cNvSpPr>
              <a:spLocks noChangeArrowheads="1"/>
            </p:cNvSpPr>
            <p:nvPr/>
          </p:nvSpPr>
          <p:spPr bwMode="auto">
            <a:xfrm>
              <a:off x="4200501" y="4222751"/>
              <a:ext cx="1760538" cy="579437"/>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400" dirty="0">
                  <a:latin typeface="+mj-ea"/>
                  <a:ea typeface="+mj-ea"/>
                </a:rPr>
                <a:t>abc.com</a:t>
              </a:r>
            </a:p>
            <a:p>
              <a:pPr algn="ctr"/>
              <a:r>
                <a:rPr lang="zh-CN" altLang="en-US" sz="1400" dirty="0">
                  <a:latin typeface="+mj-ea"/>
                  <a:ea typeface="+mj-ea"/>
                </a:rPr>
                <a:t>域名服务器</a:t>
              </a:r>
            </a:p>
          </p:txBody>
        </p:sp>
      </p:grpSp>
    </p:spTree>
    <p:extLst>
      <p:ext uri="{BB962C8B-B14F-4D97-AF65-F5344CB8AC3E}">
        <p14:creationId xmlns:p14="http://schemas.microsoft.com/office/powerpoint/2010/main" val="1541510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sp>
        <p:nvSpPr>
          <p:cNvPr id="6" name="矩形 5"/>
          <p:cNvSpPr/>
          <p:nvPr/>
        </p:nvSpPr>
        <p:spPr>
          <a:xfrm>
            <a:off x="3203848" y="1989815"/>
            <a:ext cx="4572000" cy="923330"/>
          </a:xfrm>
          <a:prstGeom prst="rect">
            <a:avLst/>
          </a:prstGeom>
        </p:spPr>
        <p:txBody>
          <a:bodyPr>
            <a:spAutoFit/>
          </a:bodyPr>
          <a:lstStyle/>
          <a:p>
            <a:r>
              <a:rPr lang="zh-CN" altLang="en-US" dirty="0">
                <a:latin typeface="+mj-ea"/>
                <a:ea typeface="+mj-ea"/>
              </a:rPr>
              <a:t>根域名服务器 </a:t>
            </a:r>
          </a:p>
          <a:p>
            <a:r>
              <a:rPr lang="zh-CN" altLang="en-US" dirty="0">
                <a:latin typeface="+mj-ea"/>
                <a:ea typeface="+mj-ea"/>
              </a:rPr>
              <a:t>顶级域名</a:t>
            </a:r>
            <a:r>
              <a:rPr lang="zh-CN" altLang="en-US" dirty="0" smtClean="0">
                <a:latin typeface="+mj-ea"/>
                <a:ea typeface="+mj-ea"/>
              </a:rPr>
              <a:t>服务器（</a:t>
            </a:r>
            <a:r>
              <a:rPr lang="en-US" altLang="zh-CN" dirty="0" smtClean="0">
                <a:latin typeface="+mj-ea"/>
                <a:ea typeface="+mj-ea"/>
              </a:rPr>
              <a:t>TLD</a:t>
            </a:r>
            <a:r>
              <a:rPr lang="zh-CN" altLang="en-US" dirty="0" smtClean="0">
                <a:latin typeface="+mj-ea"/>
                <a:ea typeface="+mj-ea"/>
              </a:rPr>
              <a:t>服务器） </a:t>
            </a:r>
            <a:endParaRPr lang="zh-CN" altLang="en-US" dirty="0">
              <a:latin typeface="+mj-ea"/>
              <a:ea typeface="+mj-ea"/>
            </a:endParaRPr>
          </a:p>
          <a:p>
            <a:r>
              <a:rPr lang="zh-CN" altLang="en-US" dirty="0">
                <a:latin typeface="+mj-ea"/>
                <a:ea typeface="+mj-ea"/>
              </a:rPr>
              <a:t>权限域名服务器 </a:t>
            </a:r>
          </a:p>
        </p:txBody>
      </p:sp>
      <p:sp>
        <p:nvSpPr>
          <p:cNvPr id="7" name="矩形 6"/>
          <p:cNvSpPr/>
          <p:nvPr/>
        </p:nvSpPr>
        <p:spPr>
          <a:xfrm>
            <a:off x="3203848" y="3649588"/>
            <a:ext cx="4405886" cy="369332"/>
          </a:xfrm>
          <a:prstGeom prst="rect">
            <a:avLst/>
          </a:prstGeom>
        </p:spPr>
        <p:txBody>
          <a:bodyPr wrap="none">
            <a:spAutoFit/>
          </a:bodyPr>
          <a:lstStyle/>
          <a:p>
            <a:r>
              <a:rPr lang="zh-CN" altLang="en-US" dirty="0">
                <a:latin typeface="+mj-ea"/>
                <a:ea typeface="+mj-ea"/>
              </a:rPr>
              <a:t>本地域名服务器 （</a:t>
            </a:r>
            <a:r>
              <a:rPr lang="en-US" altLang="zh-CN" dirty="0">
                <a:latin typeface="+mj-ea"/>
                <a:ea typeface="+mj-ea"/>
              </a:rPr>
              <a:t>Local Name Server</a:t>
            </a:r>
            <a:r>
              <a:rPr lang="zh-CN" altLang="en-US" dirty="0">
                <a:latin typeface="+mj-ea"/>
                <a:ea typeface="+mj-ea"/>
              </a:rPr>
              <a:t>）</a:t>
            </a:r>
          </a:p>
        </p:txBody>
      </p:sp>
      <p:pic>
        <p:nvPicPr>
          <p:cNvPr id="8" name="图片 7"/>
          <p:cNvPicPr>
            <a:picLocks noChangeAspect="1"/>
          </p:cNvPicPr>
          <p:nvPr/>
        </p:nvPicPr>
        <p:blipFill>
          <a:blip r:embed="rId2"/>
          <a:stretch>
            <a:fillRect/>
          </a:stretch>
        </p:blipFill>
        <p:spPr>
          <a:xfrm>
            <a:off x="2195736" y="2065765"/>
            <a:ext cx="561905" cy="771429"/>
          </a:xfrm>
          <a:prstGeom prst="rect">
            <a:avLst/>
          </a:prstGeom>
        </p:spPr>
      </p:pic>
      <p:pic>
        <p:nvPicPr>
          <p:cNvPr id="9" name="图片 8"/>
          <p:cNvPicPr>
            <a:picLocks noChangeAspect="1"/>
          </p:cNvPicPr>
          <p:nvPr/>
        </p:nvPicPr>
        <p:blipFill>
          <a:blip r:embed="rId3"/>
          <a:stretch>
            <a:fillRect/>
          </a:stretch>
        </p:blipFill>
        <p:spPr>
          <a:xfrm>
            <a:off x="2164740" y="3505572"/>
            <a:ext cx="757741" cy="599531"/>
          </a:xfrm>
          <a:prstGeom prst="rect">
            <a:avLst/>
          </a:prstGeom>
        </p:spPr>
      </p:pic>
      <p:cxnSp>
        <p:nvCxnSpPr>
          <p:cNvPr id="11" name="直接连接符 10"/>
          <p:cNvCxnSpPr/>
          <p:nvPr/>
        </p:nvCxnSpPr>
        <p:spPr bwMode="auto">
          <a:xfrm>
            <a:off x="1547664" y="3217540"/>
            <a:ext cx="6336704"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4391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根域名</a:t>
            </a:r>
            <a:r>
              <a:rPr lang="zh-CN" altLang="en-US" dirty="0" smtClean="0"/>
              <a:t>服务器</a:t>
            </a:r>
            <a:endParaRPr lang="en-US" altLang="zh-CN" dirty="0" smtClean="0"/>
          </a:p>
          <a:p>
            <a:pPr lvl="1"/>
            <a:r>
              <a:rPr lang="zh-CN" altLang="en-US" dirty="0"/>
              <a:t>根域名服务器是最重要的域名服务器。所有的根域名服务器都知道所有的顶级域名服务器的域名</a:t>
            </a:r>
            <a:r>
              <a:rPr lang="zh-CN" altLang="en-US" dirty="0" smtClean="0"/>
              <a:t>和</a:t>
            </a:r>
            <a:r>
              <a:rPr lang="en-US" altLang="zh-CN" dirty="0" smtClean="0"/>
              <a:t>IP</a:t>
            </a:r>
            <a:r>
              <a:rPr lang="zh-CN" altLang="en-US" dirty="0" smtClean="0"/>
              <a:t>地址</a:t>
            </a:r>
            <a:r>
              <a:rPr lang="zh-CN" altLang="en-US" dirty="0"/>
              <a:t>。</a:t>
            </a:r>
          </a:p>
          <a:p>
            <a:pPr lvl="1"/>
            <a:r>
              <a:rPr lang="zh-CN" altLang="en-US" dirty="0"/>
              <a:t>不管是哪一个本地域名服务器，若要对因特网上任何一个域名进行解析，只要自己无法解析，就首先求助于根域名服务器。</a:t>
            </a:r>
          </a:p>
          <a:p>
            <a:pPr lvl="1"/>
            <a:r>
              <a:rPr lang="zh-CN" altLang="en-US" dirty="0"/>
              <a:t>在因特网上共有</a:t>
            </a:r>
            <a:r>
              <a:rPr lang="en-US" altLang="zh-CN" dirty="0" smtClean="0"/>
              <a:t>13</a:t>
            </a:r>
            <a:r>
              <a:rPr lang="zh-CN" altLang="en-US" dirty="0" smtClean="0"/>
              <a:t>个不同</a:t>
            </a:r>
            <a:r>
              <a:rPr lang="en-US" altLang="zh-CN" dirty="0" smtClean="0"/>
              <a:t>IP</a:t>
            </a:r>
            <a:r>
              <a:rPr lang="zh-CN" altLang="en-US" dirty="0" smtClean="0"/>
              <a:t>地址</a:t>
            </a:r>
            <a:r>
              <a:rPr lang="zh-CN" altLang="en-US" dirty="0"/>
              <a:t>的根域名服务器，它们的名字是用一个英文字母命名，从</a:t>
            </a:r>
            <a:r>
              <a:rPr lang="en-US" altLang="zh-CN" dirty="0" smtClean="0"/>
              <a:t>a</a:t>
            </a:r>
            <a:r>
              <a:rPr lang="zh-CN" altLang="en-US" dirty="0" smtClean="0"/>
              <a:t>一直到</a:t>
            </a:r>
            <a:r>
              <a:rPr lang="en-US" altLang="zh-CN" dirty="0" smtClean="0"/>
              <a:t>m</a:t>
            </a:r>
            <a:r>
              <a:rPr lang="zh-CN" altLang="en-US" dirty="0" smtClean="0"/>
              <a:t>（</a:t>
            </a:r>
            <a:r>
              <a:rPr lang="zh-CN" altLang="en-US" dirty="0"/>
              <a:t>前</a:t>
            </a:r>
            <a:r>
              <a:rPr lang="en-US" altLang="zh-CN" dirty="0" smtClean="0"/>
              <a:t>13</a:t>
            </a:r>
            <a:r>
              <a:rPr lang="zh-CN" altLang="en-US" dirty="0" smtClean="0"/>
              <a:t>个</a:t>
            </a:r>
            <a:r>
              <a:rPr lang="zh-CN" altLang="en-US" dirty="0"/>
              <a:t>字母）</a:t>
            </a:r>
            <a:r>
              <a:rPr lang="zh-CN" altLang="en-US" dirty="0" smtClean="0"/>
              <a:t>。</a:t>
            </a:r>
            <a:endParaRPr lang="en-US" altLang="zh-CN" dirty="0" smtClean="0"/>
          </a:p>
          <a:p>
            <a:pPr lvl="1"/>
            <a:r>
              <a:rPr lang="zh-CN" altLang="en-US" dirty="0"/>
              <a:t>根域名服务器共有 </a:t>
            </a:r>
            <a:r>
              <a:rPr lang="en-US" altLang="zh-CN" dirty="0"/>
              <a:t>13 </a:t>
            </a:r>
            <a:r>
              <a:rPr lang="zh-CN" altLang="en-US" dirty="0"/>
              <a:t>套</a:t>
            </a:r>
            <a:r>
              <a:rPr lang="zh-CN" altLang="en-US" dirty="0" smtClean="0"/>
              <a:t>装置（不是</a:t>
            </a:r>
            <a:r>
              <a:rPr lang="en-US" altLang="zh-CN" dirty="0" smtClean="0"/>
              <a:t>13</a:t>
            </a:r>
            <a:r>
              <a:rPr lang="zh-CN" altLang="en-US" dirty="0" smtClean="0"/>
              <a:t>个</a:t>
            </a:r>
            <a:r>
              <a:rPr lang="zh-CN" altLang="en-US" dirty="0"/>
              <a:t>机器</a:t>
            </a:r>
            <a:r>
              <a:rPr lang="zh-CN" altLang="en-US" dirty="0" smtClean="0"/>
              <a:t>）</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3833581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根域名</a:t>
            </a:r>
            <a:r>
              <a:rPr lang="zh-CN" altLang="en-US" dirty="0" smtClean="0"/>
              <a:t>服务器</a:t>
            </a:r>
            <a:endParaRPr lang="en-US" altLang="zh-CN" dirty="0" smtClean="0"/>
          </a:p>
          <a:p>
            <a:pPr lvl="1"/>
            <a:r>
              <a:rPr lang="zh-CN" altLang="en-US" dirty="0"/>
              <a:t>根域名服务器相应的域名分别是</a:t>
            </a:r>
          </a:p>
          <a:p>
            <a:pPr marL="1215649" lvl="3" indent="0">
              <a:buNone/>
            </a:pPr>
            <a:r>
              <a:rPr lang="en-US" altLang="zh-CN" dirty="0" smtClean="0">
                <a:solidFill>
                  <a:srgbClr val="00B050"/>
                </a:solidFill>
              </a:rPr>
              <a:t>a.rootservers.net</a:t>
            </a:r>
            <a:endParaRPr lang="en-US" altLang="zh-CN" dirty="0">
              <a:solidFill>
                <a:srgbClr val="00B050"/>
              </a:solidFill>
            </a:endParaRPr>
          </a:p>
          <a:p>
            <a:pPr marL="1215649" lvl="3" indent="0">
              <a:buNone/>
            </a:pPr>
            <a:r>
              <a:rPr lang="en-US" altLang="zh-CN" dirty="0" smtClean="0">
                <a:solidFill>
                  <a:srgbClr val="00B050"/>
                </a:solidFill>
              </a:rPr>
              <a:t>b.rootservers.net</a:t>
            </a:r>
            <a:endParaRPr lang="en-US" altLang="zh-CN" dirty="0">
              <a:solidFill>
                <a:srgbClr val="00B050"/>
              </a:solidFill>
            </a:endParaRPr>
          </a:p>
          <a:p>
            <a:pPr marL="1215649" lvl="3" indent="0">
              <a:buNone/>
            </a:pPr>
            <a:r>
              <a:rPr lang="en-US" altLang="zh-CN" dirty="0" smtClean="0">
                <a:solidFill>
                  <a:srgbClr val="00B050"/>
                </a:solidFill>
              </a:rPr>
              <a:t>… </a:t>
            </a:r>
            <a:endParaRPr lang="en-US" altLang="zh-CN" dirty="0">
              <a:solidFill>
                <a:srgbClr val="00B050"/>
              </a:solidFill>
            </a:endParaRPr>
          </a:p>
          <a:p>
            <a:pPr marL="1215649" lvl="3" indent="0">
              <a:buNone/>
            </a:pPr>
            <a:r>
              <a:rPr lang="en-US" altLang="zh-CN" dirty="0" smtClean="0">
                <a:solidFill>
                  <a:srgbClr val="00B050"/>
                </a:solidFill>
              </a:rPr>
              <a:t>m.rootservers.net</a:t>
            </a:r>
            <a:endParaRPr lang="en-US" altLang="zh-CN" dirty="0">
              <a:solidFill>
                <a:srgbClr val="00B050"/>
              </a:solidFill>
            </a:endParaRPr>
          </a:p>
          <a:p>
            <a:pPr lvl="1"/>
            <a:r>
              <a:rPr lang="zh-CN" altLang="en-US" dirty="0" smtClean="0"/>
              <a:t>到</a:t>
            </a:r>
            <a:r>
              <a:rPr lang="en-US" altLang="zh-CN" dirty="0" smtClean="0"/>
              <a:t>2006</a:t>
            </a:r>
            <a:r>
              <a:rPr lang="zh-CN" altLang="en-US" dirty="0" smtClean="0"/>
              <a:t>年底</a:t>
            </a:r>
            <a:r>
              <a:rPr lang="zh-CN" altLang="en-US" dirty="0"/>
              <a:t>全世界已经安装了一百多个根域名服务器机器，分布在世界各地。</a:t>
            </a:r>
          </a:p>
          <a:p>
            <a:pPr lvl="1"/>
            <a:r>
              <a:rPr lang="zh-CN" altLang="en-US" dirty="0"/>
              <a:t>这样做的目的是为了方便用户，使世界上大部分 </a:t>
            </a:r>
            <a:r>
              <a:rPr lang="en-US" altLang="zh-CN" dirty="0"/>
              <a:t>DNS </a:t>
            </a:r>
            <a:r>
              <a:rPr lang="zh-CN" altLang="en-US" dirty="0"/>
              <a:t>域名服务器都能就近找到一个根域名服务器。</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1157583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根域名</a:t>
            </a:r>
            <a:r>
              <a:rPr lang="zh-CN" altLang="en-US" dirty="0" smtClean="0"/>
              <a:t>服务器位置分布：</a:t>
            </a:r>
            <a:r>
              <a:rPr lang="en-US" altLang="zh-CN" dirty="0" smtClean="0">
                <a:solidFill>
                  <a:srgbClr val="FF0000"/>
                </a:solidFill>
              </a:rPr>
              <a:t>http</a:t>
            </a:r>
            <a:r>
              <a:rPr lang="en-US" altLang="zh-CN" dirty="0">
                <a:solidFill>
                  <a:srgbClr val="FF0000"/>
                </a:solidFill>
              </a:rPr>
              <a:t>://www.root-servers.org/</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pic>
        <p:nvPicPr>
          <p:cNvPr id="6" name="图片 5"/>
          <p:cNvPicPr>
            <a:picLocks noChangeAspect="1"/>
          </p:cNvPicPr>
          <p:nvPr/>
        </p:nvPicPr>
        <p:blipFill>
          <a:blip r:embed="rId2"/>
          <a:stretch>
            <a:fillRect/>
          </a:stretch>
        </p:blipFill>
        <p:spPr>
          <a:xfrm>
            <a:off x="2222569" y="1849388"/>
            <a:ext cx="4698862" cy="3571450"/>
          </a:xfrm>
          <a:prstGeom prst="rect">
            <a:avLst/>
          </a:prstGeom>
        </p:spPr>
      </p:pic>
    </p:spTree>
    <p:extLst>
      <p:ext uri="{BB962C8B-B14F-4D97-AF65-F5344CB8AC3E}">
        <p14:creationId xmlns:p14="http://schemas.microsoft.com/office/powerpoint/2010/main" val="1729434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smtClean="0"/>
              <a:t>我国为什么没有根域服务器？</a:t>
            </a:r>
            <a:endParaRPr lang="en-US" altLang="zh-CN" smtClean="0"/>
          </a:p>
          <a:p>
            <a:r>
              <a:rPr lang="zh-CN" altLang="en-US" smtClean="0"/>
              <a:t>为什么根域服务器只有</a:t>
            </a:r>
            <a:r>
              <a:rPr lang="en-US" altLang="zh-CN" smtClean="0"/>
              <a:t>13</a:t>
            </a:r>
            <a:r>
              <a:rPr lang="zh-CN" altLang="en-US" smtClean="0"/>
              <a:t>套？还能够增加？</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pic>
        <p:nvPicPr>
          <p:cNvPr id="11" name="图片 10"/>
          <p:cNvPicPr>
            <a:picLocks noChangeAspect="1"/>
          </p:cNvPicPr>
          <p:nvPr/>
        </p:nvPicPr>
        <p:blipFill>
          <a:blip r:embed="rId2"/>
          <a:stretch>
            <a:fillRect/>
          </a:stretch>
        </p:blipFill>
        <p:spPr>
          <a:xfrm>
            <a:off x="2302273" y="2353444"/>
            <a:ext cx="4553101" cy="3045485"/>
          </a:xfrm>
          <a:prstGeom prst="rect">
            <a:avLst/>
          </a:prstGeom>
          <a:ln>
            <a:solidFill>
              <a:schemeClr val="bg1">
                <a:lumMod val="50000"/>
              </a:schemeClr>
            </a:solidFill>
          </a:ln>
        </p:spPr>
      </p:pic>
    </p:spTree>
    <p:extLst>
      <p:ext uri="{BB962C8B-B14F-4D97-AF65-F5344CB8AC3E}">
        <p14:creationId xmlns:p14="http://schemas.microsoft.com/office/powerpoint/2010/main" val="324261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顶级</a:t>
            </a:r>
            <a:r>
              <a:rPr lang="zh-CN" altLang="en-US" dirty="0"/>
              <a:t>域名</a:t>
            </a:r>
            <a:r>
              <a:rPr lang="zh-CN" altLang="en-US" dirty="0" smtClean="0"/>
              <a:t>服务器（</a:t>
            </a:r>
            <a:r>
              <a:rPr lang="en-US" altLang="zh-CN" dirty="0" smtClean="0"/>
              <a:t>TLD</a:t>
            </a:r>
            <a:r>
              <a:rPr lang="zh-CN" altLang="en-US" dirty="0" smtClean="0"/>
              <a:t>服务器）</a:t>
            </a:r>
            <a:endParaRPr lang="en-US" altLang="zh-CN" dirty="0" smtClean="0"/>
          </a:p>
          <a:p>
            <a:pPr lvl="1"/>
            <a:r>
              <a:rPr lang="zh-CN" altLang="en-US" dirty="0" smtClean="0"/>
              <a:t>顶级域名服务器</a:t>
            </a:r>
            <a:r>
              <a:rPr lang="zh-CN" altLang="en-US" dirty="0"/>
              <a:t>负责管理在该顶级域名服务器注册的所有二级域名。</a:t>
            </a:r>
          </a:p>
          <a:p>
            <a:pPr lvl="1"/>
            <a:r>
              <a:rPr lang="zh-CN" altLang="en-US" dirty="0"/>
              <a:t>当收到 </a:t>
            </a:r>
            <a:r>
              <a:rPr lang="en-US" altLang="zh-CN" dirty="0"/>
              <a:t>DNS </a:t>
            </a:r>
            <a:r>
              <a:rPr lang="zh-CN" altLang="en-US" dirty="0"/>
              <a:t>查询请求时，就给出相应的回答（可能是最后的结果，也可能是下一步应当找的域名服务器的 </a:t>
            </a:r>
            <a:r>
              <a:rPr lang="en-US" altLang="zh-CN" dirty="0"/>
              <a:t>IP </a:t>
            </a:r>
            <a:r>
              <a:rPr lang="zh-CN" altLang="en-US" dirty="0"/>
              <a:t>地址）。</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78048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本章讨论通信服务是如何提供给应用进程来使用的。也就是说，讨论各种应用进程通过什么样的应用层协议来使用网络所提供的通信服务。</a:t>
            </a:r>
            <a:endParaRPr lang="en-US" altLang="zh-CN" dirty="0" smtClean="0"/>
          </a:p>
          <a:p>
            <a:r>
              <a:rPr lang="zh-CN" altLang="en-US" dirty="0" smtClean="0"/>
              <a:t>不同的网络应用的应用进程之间，需要有不同的通信规则。因此在运输层协议之上，需要有应用层协议（</a:t>
            </a:r>
            <a:r>
              <a:rPr lang="en-US" altLang="zh-CN" dirty="0" smtClean="0"/>
              <a:t>Application Layer Protocol</a:t>
            </a:r>
            <a:r>
              <a:rPr lang="zh-CN" altLang="en-US" dirty="0" smtClean="0"/>
              <a:t>）。</a:t>
            </a:r>
            <a:endParaRPr lang="en-US" altLang="zh-CN" dirty="0" smtClean="0"/>
          </a:p>
          <a:p>
            <a:r>
              <a:rPr lang="zh-CN" altLang="en-US" dirty="0" smtClean="0"/>
              <a:t>应用层的具体内容就是精确定义这些通信规则。</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17" name="文本占位符 16"/>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权限域名</a:t>
            </a:r>
            <a:r>
              <a:rPr lang="zh-CN" altLang="en-US" dirty="0" smtClean="0"/>
              <a:t>服务器</a:t>
            </a:r>
            <a:endParaRPr lang="en-US" altLang="zh-CN" dirty="0" smtClean="0"/>
          </a:p>
          <a:p>
            <a:pPr lvl="1"/>
            <a:r>
              <a:rPr lang="zh-CN" altLang="en-US" dirty="0" smtClean="0"/>
              <a:t>权限域名服务器负责</a:t>
            </a:r>
            <a:r>
              <a:rPr lang="zh-CN" altLang="en-US" dirty="0"/>
              <a:t>一个区的域名服务器。</a:t>
            </a:r>
          </a:p>
          <a:p>
            <a:pPr lvl="1"/>
            <a:r>
              <a:rPr lang="zh-CN" altLang="en-US" dirty="0"/>
              <a:t>当一个权限域名服务器还不能给出最后的查询回答时，就会告诉发出查询请求的 </a:t>
            </a:r>
            <a:r>
              <a:rPr lang="en-US" altLang="zh-CN" dirty="0"/>
              <a:t>DNS </a:t>
            </a:r>
            <a:r>
              <a:rPr lang="zh-CN" altLang="en-US" dirty="0"/>
              <a:t>客户，下一步应当找哪一个权限域名服务器。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2145301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本地域名</a:t>
            </a:r>
            <a:r>
              <a:rPr lang="zh-CN" altLang="en-US" dirty="0" smtClean="0"/>
              <a:t>服务器</a:t>
            </a:r>
            <a:endParaRPr lang="en-US" altLang="zh-CN" dirty="0" smtClean="0"/>
          </a:p>
          <a:p>
            <a:pPr lvl="1"/>
            <a:r>
              <a:rPr lang="zh-CN" altLang="en-US" dirty="0"/>
              <a:t>本地域名服务器对域名系统非常重要。</a:t>
            </a:r>
          </a:p>
          <a:p>
            <a:pPr lvl="1"/>
            <a:r>
              <a:rPr lang="zh-CN" altLang="en-US" dirty="0"/>
              <a:t>当一个主机发出 </a:t>
            </a:r>
            <a:r>
              <a:rPr lang="en-US" altLang="zh-CN" dirty="0"/>
              <a:t>DNS </a:t>
            </a:r>
            <a:r>
              <a:rPr lang="zh-CN" altLang="en-US" dirty="0"/>
              <a:t>查询请求时，这个查询请求报文就发送给本地域名服务器。</a:t>
            </a:r>
          </a:p>
          <a:p>
            <a:pPr lvl="1"/>
            <a:r>
              <a:rPr lang="zh-CN" altLang="en-US" dirty="0"/>
              <a:t>每一个因特网服务提供者 </a:t>
            </a:r>
            <a:r>
              <a:rPr lang="en-US" altLang="zh-CN" dirty="0"/>
              <a:t>ISP</a:t>
            </a:r>
            <a:r>
              <a:rPr lang="zh-CN" altLang="en-US" dirty="0"/>
              <a:t>，或一个大学，甚至一个大学里的系，都可以拥有一个本地域名</a:t>
            </a:r>
            <a:r>
              <a:rPr lang="zh-CN" altLang="en-US" dirty="0" smtClean="0"/>
              <a:t>服务器。</a:t>
            </a:r>
            <a:endParaRPr lang="zh-CN" altLang="en-US" dirty="0"/>
          </a:p>
          <a:p>
            <a:pPr lvl="1"/>
            <a:r>
              <a:rPr lang="zh-CN" altLang="en-US" dirty="0"/>
              <a:t>这种域名服务器有时也称为默认域名服务器</a:t>
            </a:r>
            <a:r>
              <a:rPr lang="zh-CN" altLang="en-US" dirty="0" smtClean="0"/>
              <a:t>。</a:t>
            </a:r>
            <a:endParaRPr lang="en-US" altLang="zh-CN" dirty="0" smtClean="0"/>
          </a:p>
          <a:p>
            <a:pPr lvl="1"/>
            <a:r>
              <a:rPr lang="zh-CN" altLang="en-US" dirty="0" smtClean="0"/>
              <a:t>本地域名服务器，就是日常在配置计算机</a:t>
            </a:r>
            <a:r>
              <a:rPr lang="en-US" altLang="zh-CN" dirty="0" smtClean="0"/>
              <a:t>IP</a:t>
            </a:r>
            <a:r>
              <a:rPr lang="zh-CN" altLang="en-US" dirty="0" smtClean="0"/>
              <a:t>地址时，配置的域名服务器。</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339067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solidFill>
                  <a:srgbClr val="FF0000"/>
                </a:solidFill>
              </a:rPr>
              <a:t>提高域名服务器的</a:t>
            </a:r>
            <a:r>
              <a:rPr lang="zh-CN" altLang="en-US" dirty="0" smtClean="0">
                <a:solidFill>
                  <a:srgbClr val="FF0000"/>
                </a:solidFill>
              </a:rPr>
              <a:t>可靠性的方法</a:t>
            </a:r>
            <a:endParaRPr lang="en-US" altLang="zh-CN" dirty="0" smtClean="0">
              <a:solidFill>
                <a:srgbClr val="FF0000"/>
              </a:solidFill>
            </a:endParaRPr>
          </a:p>
          <a:p>
            <a:pPr lvl="1"/>
            <a:r>
              <a:rPr lang="en-US" altLang="zh-CN" dirty="0"/>
              <a:t>DNS </a:t>
            </a:r>
            <a:r>
              <a:rPr lang="zh-CN" altLang="en-US" dirty="0"/>
              <a:t>域名服务器都把数据复制到几个域名服务器来保存，其中的一个是</a:t>
            </a:r>
            <a:r>
              <a:rPr lang="zh-CN" altLang="en-US" dirty="0">
                <a:solidFill>
                  <a:srgbClr val="FF0000"/>
                </a:solidFill>
              </a:rPr>
              <a:t>主域名服务器</a:t>
            </a:r>
            <a:r>
              <a:rPr lang="zh-CN" altLang="en-US" dirty="0"/>
              <a:t>，其他的是</a:t>
            </a:r>
            <a:r>
              <a:rPr lang="zh-CN" altLang="en-US" dirty="0">
                <a:solidFill>
                  <a:srgbClr val="FF0000"/>
                </a:solidFill>
              </a:rPr>
              <a:t>辅助域名服务器</a:t>
            </a:r>
            <a:r>
              <a:rPr lang="zh-CN" altLang="en-US" dirty="0"/>
              <a:t>。</a:t>
            </a:r>
          </a:p>
          <a:p>
            <a:pPr lvl="1"/>
            <a:r>
              <a:rPr lang="zh-CN" altLang="en-US" dirty="0"/>
              <a:t>当主域名服务器出故障时，辅助域名服务器可以保证 </a:t>
            </a:r>
            <a:r>
              <a:rPr lang="en-US" altLang="zh-CN" dirty="0"/>
              <a:t>DNS </a:t>
            </a:r>
            <a:r>
              <a:rPr lang="zh-CN" altLang="en-US" dirty="0"/>
              <a:t>的查询工作不会中断。</a:t>
            </a:r>
          </a:p>
          <a:p>
            <a:pPr lvl="1"/>
            <a:r>
              <a:rPr lang="zh-CN" altLang="en-US" dirty="0"/>
              <a:t>主域名服务器定期把数据复制到辅助域名服务器中，而更改数据只能在主域名服务器中进行。这样就保证了数据的一致性。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87464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主机向本地域名服务器的查询一般都是采用</a:t>
            </a:r>
            <a:r>
              <a:rPr lang="zh-CN" altLang="en-US" dirty="0">
                <a:solidFill>
                  <a:srgbClr val="FF0000"/>
                </a:solidFill>
              </a:rPr>
              <a:t>递归查询</a:t>
            </a:r>
            <a:r>
              <a:rPr lang="zh-CN" altLang="en-US" dirty="0" smtClean="0"/>
              <a:t>。</a:t>
            </a:r>
            <a:endParaRPr lang="en-US" altLang="zh-CN" dirty="0" smtClean="0"/>
          </a:p>
          <a:p>
            <a:pPr lvl="1"/>
            <a:r>
              <a:rPr lang="zh-CN" altLang="en-US" dirty="0" smtClean="0"/>
              <a:t>如果</a:t>
            </a:r>
            <a:r>
              <a:rPr lang="zh-CN" altLang="en-US" dirty="0"/>
              <a:t>主机所询问的本地域名服务器不知道被查询域名的 </a:t>
            </a:r>
            <a:r>
              <a:rPr lang="en-US" altLang="zh-CN" dirty="0"/>
              <a:t>IP </a:t>
            </a:r>
            <a:r>
              <a:rPr lang="zh-CN" altLang="en-US" dirty="0"/>
              <a:t>地址，那么本地域名服务器就以 </a:t>
            </a:r>
            <a:r>
              <a:rPr lang="en-US" altLang="zh-CN" dirty="0"/>
              <a:t>DNS </a:t>
            </a:r>
            <a:r>
              <a:rPr lang="zh-CN" altLang="en-US" dirty="0"/>
              <a:t>客户的身份，向其他根域名服务器继续发出查询请求报文。</a:t>
            </a:r>
          </a:p>
          <a:p>
            <a:r>
              <a:rPr lang="zh-CN" altLang="en-US" dirty="0"/>
              <a:t>本地域名服务器向根域名服务器的查询通常是采用</a:t>
            </a:r>
            <a:r>
              <a:rPr lang="zh-CN" altLang="en-US" dirty="0">
                <a:solidFill>
                  <a:srgbClr val="FF0000"/>
                </a:solidFill>
              </a:rPr>
              <a:t>迭代查询</a:t>
            </a:r>
            <a:r>
              <a:rPr lang="zh-CN" altLang="en-US" dirty="0" smtClean="0"/>
              <a:t>。</a:t>
            </a:r>
            <a:endParaRPr lang="en-US" altLang="zh-CN" dirty="0" smtClean="0"/>
          </a:p>
          <a:p>
            <a:pPr lvl="1"/>
            <a:r>
              <a:rPr lang="zh-CN" altLang="en-US" dirty="0" smtClean="0"/>
              <a:t>当</a:t>
            </a:r>
            <a:r>
              <a:rPr lang="zh-CN" altLang="en-US" dirty="0"/>
              <a:t>根域名服务器收到本地域名服务器的迭代查询请求报文时，要么给出所要查询的 </a:t>
            </a:r>
            <a:r>
              <a:rPr lang="en-US" altLang="zh-CN" dirty="0"/>
              <a:t>IP </a:t>
            </a:r>
            <a:r>
              <a:rPr lang="zh-CN" altLang="en-US" dirty="0"/>
              <a:t>地址，要么告诉本地域名服务器：“你下一步应当向哪一个域名服务器进行查询”。然后让本地域名服务器进行后续的查询。</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spTree>
    <p:extLst>
      <p:ext uri="{BB962C8B-B14F-4D97-AF65-F5344CB8AC3E}">
        <p14:creationId xmlns:p14="http://schemas.microsoft.com/office/powerpoint/2010/main" val="1924784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grpSp>
        <p:nvGrpSpPr>
          <p:cNvPr id="91" name="组合 90"/>
          <p:cNvGrpSpPr/>
          <p:nvPr/>
        </p:nvGrpSpPr>
        <p:grpSpPr>
          <a:xfrm>
            <a:off x="1916062" y="1280070"/>
            <a:ext cx="5325523" cy="4097710"/>
            <a:chOff x="1147093" y="1489698"/>
            <a:chExt cx="6595145" cy="5074615"/>
          </a:xfrm>
        </p:grpSpPr>
        <p:sp>
          <p:nvSpPr>
            <p:cNvPr id="92" name="Rectangle 5"/>
            <p:cNvSpPr>
              <a:spLocks noChangeArrowheads="1"/>
            </p:cNvSpPr>
            <p:nvPr/>
          </p:nvSpPr>
          <p:spPr bwMode="auto">
            <a:xfrm flipH="1">
              <a:off x="2700338" y="1905096"/>
              <a:ext cx="3290021" cy="3240689"/>
            </a:xfrm>
            <a:prstGeom prst="rect">
              <a:avLst/>
            </a:prstGeom>
            <a:solidFill>
              <a:srgbClr val="FFFF99"/>
            </a:solidFill>
            <a:ln>
              <a:noFill/>
            </a:ln>
            <a:effectLst/>
            <a:extLst>
              <a:ext uri="{91240B29-F687-4F45-9708-019B960494DF}">
                <a14:hiddenLine xmlns:a14="http://schemas.microsoft.com/office/drawing/2010/main" w="9525">
                  <a:solidFill>
                    <a:schemeClr val="fo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3" name="Text Box 7"/>
            <p:cNvSpPr txBox="1">
              <a:spLocks noChangeArrowheads="1"/>
            </p:cNvSpPr>
            <p:nvPr/>
          </p:nvSpPr>
          <p:spPr bwMode="auto">
            <a:xfrm flipH="1">
              <a:off x="5990359" y="2279091"/>
              <a:ext cx="1562721" cy="5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kumimoji="1" lang="zh-CN" altLang="en-US" sz="1200" dirty="0">
                  <a:latin typeface="+mj-ea"/>
                  <a:ea typeface="+mj-ea"/>
                </a:rPr>
                <a:t>顶级域名服务器</a:t>
              </a:r>
            </a:p>
            <a:p>
              <a:pPr>
                <a:lnSpc>
                  <a:spcPct val="85000"/>
                </a:lnSpc>
              </a:pPr>
              <a:r>
                <a:rPr kumimoji="1" lang="en-US" altLang="zh-CN" sz="1200" dirty="0">
                  <a:latin typeface="+mj-ea"/>
                  <a:ea typeface="+mj-ea"/>
                </a:rPr>
                <a:t>dns.com</a:t>
              </a:r>
            </a:p>
          </p:txBody>
        </p:sp>
        <p:sp>
          <p:nvSpPr>
            <p:cNvPr id="94" name="Text Box 8"/>
            <p:cNvSpPr txBox="1">
              <a:spLocks noChangeArrowheads="1"/>
            </p:cNvSpPr>
            <p:nvPr/>
          </p:nvSpPr>
          <p:spPr bwMode="auto">
            <a:xfrm flipH="1">
              <a:off x="6003059" y="4137025"/>
              <a:ext cx="1739179" cy="48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kumimoji="1" lang="zh-CN" altLang="en-US" sz="1200" dirty="0">
                  <a:latin typeface="+mj-ea"/>
                  <a:ea typeface="+mj-ea"/>
                </a:rPr>
                <a:t>权限</a:t>
              </a:r>
              <a:r>
                <a:rPr kumimoji="1" lang="zh-CN" altLang="zh-CN" sz="1200" dirty="0">
                  <a:latin typeface="+mj-ea"/>
                  <a:ea typeface="+mj-ea"/>
                </a:rPr>
                <a:t>域名服务</a:t>
              </a:r>
              <a:r>
                <a:rPr kumimoji="1" lang="en-US" altLang="zh-CN" sz="1200" dirty="0">
                  <a:latin typeface="+mj-ea"/>
                  <a:ea typeface="+mj-ea"/>
                </a:rPr>
                <a:t>dns.abc.com</a:t>
              </a:r>
            </a:p>
          </p:txBody>
        </p:sp>
        <p:sp>
          <p:nvSpPr>
            <p:cNvPr id="95" name="Text Box 9"/>
            <p:cNvSpPr txBox="1">
              <a:spLocks noChangeArrowheads="1"/>
            </p:cNvSpPr>
            <p:nvPr/>
          </p:nvSpPr>
          <p:spPr bwMode="auto">
            <a:xfrm flipH="1">
              <a:off x="1147093" y="4154081"/>
              <a:ext cx="1562721" cy="48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80000"/>
                </a:lnSpc>
              </a:pPr>
              <a:r>
                <a:rPr kumimoji="1" lang="zh-CN" altLang="en-US" sz="1200" dirty="0">
                  <a:latin typeface="+mj-ea"/>
                  <a:ea typeface="+mj-ea"/>
                </a:rPr>
                <a:t>本地域名服务器</a:t>
              </a:r>
            </a:p>
            <a:p>
              <a:pPr algn="r">
                <a:lnSpc>
                  <a:spcPct val="80000"/>
                </a:lnSpc>
              </a:pPr>
              <a:r>
                <a:rPr kumimoji="1" lang="en-US" altLang="zh-CN" sz="1200" dirty="0">
                  <a:latin typeface="+mj-ea"/>
                  <a:ea typeface="+mj-ea"/>
                </a:rPr>
                <a:t>dns.xyz.com</a:t>
              </a:r>
            </a:p>
          </p:txBody>
        </p:sp>
        <p:sp>
          <p:nvSpPr>
            <p:cNvPr id="96" name="Text Box 12"/>
            <p:cNvSpPr txBox="1">
              <a:spLocks noChangeArrowheads="1"/>
            </p:cNvSpPr>
            <p:nvPr/>
          </p:nvSpPr>
          <p:spPr bwMode="auto">
            <a:xfrm flipH="1">
              <a:off x="1334334" y="2341285"/>
              <a:ext cx="1372146" cy="34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200" dirty="0">
                  <a:latin typeface="+mj-ea"/>
                  <a:ea typeface="+mj-ea"/>
                </a:rPr>
                <a:t>根域名服务器</a:t>
              </a:r>
            </a:p>
          </p:txBody>
        </p:sp>
        <p:pic>
          <p:nvPicPr>
            <p:cNvPr id="97"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54325" y="3811588"/>
              <a:ext cx="679450"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54325" y="1898650"/>
              <a:ext cx="679450"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16500" y="1898650"/>
              <a:ext cx="681038"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up 40"/>
            <p:cNvGrpSpPr>
              <a:grpSpLocks/>
            </p:cNvGrpSpPr>
            <p:nvPr/>
          </p:nvGrpSpPr>
          <p:grpSpPr bwMode="auto">
            <a:xfrm>
              <a:off x="2873385" y="3000376"/>
              <a:ext cx="400051" cy="901700"/>
              <a:chOff x="1810" y="1890"/>
              <a:chExt cx="252" cy="568"/>
            </a:xfrm>
          </p:grpSpPr>
          <p:sp>
            <p:nvSpPr>
              <p:cNvPr id="132" name="Text Box 18"/>
              <p:cNvSpPr txBox="1">
                <a:spLocks noChangeArrowheads="1"/>
              </p:cNvSpPr>
              <p:nvPr/>
            </p:nvSpPr>
            <p:spPr bwMode="auto">
              <a:xfrm flipH="1">
                <a:off x="1810" y="212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33" name="Line 20"/>
              <p:cNvSpPr>
                <a:spLocks noChangeShapeType="1"/>
              </p:cNvSpPr>
              <p:nvPr/>
            </p:nvSpPr>
            <p:spPr bwMode="auto">
              <a:xfrm rot="10800000" flipH="1">
                <a:off x="2001" y="1890"/>
                <a:ext cx="0" cy="56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1" name="Group 41"/>
            <p:cNvGrpSpPr>
              <a:grpSpLocks/>
            </p:cNvGrpSpPr>
            <p:nvPr/>
          </p:nvGrpSpPr>
          <p:grpSpPr bwMode="auto">
            <a:xfrm>
              <a:off x="3194054" y="3025775"/>
              <a:ext cx="400050" cy="901700"/>
              <a:chOff x="2012" y="1906"/>
              <a:chExt cx="252" cy="568"/>
            </a:xfrm>
          </p:grpSpPr>
          <p:sp>
            <p:nvSpPr>
              <p:cNvPr id="130" name="Text Box 19"/>
              <p:cNvSpPr txBox="1">
                <a:spLocks noChangeArrowheads="1"/>
              </p:cNvSpPr>
              <p:nvPr/>
            </p:nvSpPr>
            <p:spPr bwMode="auto">
              <a:xfrm flipH="1">
                <a:off x="2012" y="2013"/>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31" name="Line 21"/>
              <p:cNvSpPr>
                <a:spLocks noChangeShapeType="1"/>
              </p:cNvSpPr>
              <p:nvPr/>
            </p:nvSpPr>
            <p:spPr bwMode="auto">
              <a:xfrm rot="10800000" flipH="1" flipV="1">
                <a:off x="2074" y="1906"/>
                <a:ext cx="0" cy="56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2" name="Group 42"/>
            <p:cNvGrpSpPr>
              <a:grpSpLocks/>
            </p:cNvGrpSpPr>
            <p:nvPr/>
          </p:nvGrpSpPr>
          <p:grpSpPr bwMode="auto">
            <a:xfrm>
              <a:off x="3563939" y="2878138"/>
              <a:ext cx="1643063" cy="1112837"/>
              <a:chOff x="2245" y="1813"/>
              <a:chExt cx="1035" cy="701"/>
            </a:xfrm>
          </p:grpSpPr>
          <p:sp>
            <p:nvSpPr>
              <p:cNvPr id="128" name="Text Box 14"/>
              <p:cNvSpPr txBox="1">
                <a:spLocks noChangeArrowheads="1"/>
              </p:cNvSpPr>
              <p:nvPr/>
            </p:nvSpPr>
            <p:spPr bwMode="auto">
              <a:xfrm flipH="1">
                <a:off x="2485" y="2055"/>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9" name="Line 22"/>
              <p:cNvSpPr>
                <a:spLocks noChangeShapeType="1"/>
              </p:cNvSpPr>
              <p:nvPr/>
            </p:nvSpPr>
            <p:spPr bwMode="auto">
              <a:xfrm rot="10800000" flipH="1">
                <a:off x="2245" y="1813"/>
                <a:ext cx="1035" cy="701"/>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3" name="Group 43"/>
            <p:cNvGrpSpPr>
              <a:grpSpLocks/>
            </p:cNvGrpSpPr>
            <p:nvPr/>
          </p:nvGrpSpPr>
          <p:grpSpPr bwMode="auto">
            <a:xfrm>
              <a:off x="3546475" y="2968627"/>
              <a:ext cx="1746250" cy="1206500"/>
              <a:chOff x="2234" y="1870"/>
              <a:chExt cx="1100" cy="760"/>
            </a:xfrm>
          </p:grpSpPr>
          <p:sp>
            <p:nvSpPr>
              <p:cNvPr id="126" name="Text Box 13"/>
              <p:cNvSpPr txBox="1">
                <a:spLocks noChangeArrowheads="1"/>
              </p:cNvSpPr>
              <p:nvPr/>
            </p:nvSpPr>
            <p:spPr bwMode="auto">
              <a:xfrm flipH="1">
                <a:off x="2771" y="2144"/>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7" name="Line 23"/>
              <p:cNvSpPr>
                <a:spLocks noChangeShapeType="1"/>
              </p:cNvSpPr>
              <p:nvPr/>
            </p:nvSpPr>
            <p:spPr bwMode="auto">
              <a:xfrm flipH="1">
                <a:off x="2234" y="1870"/>
                <a:ext cx="1100" cy="760"/>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pic>
          <p:nvPicPr>
            <p:cNvPr id="104" name="Picture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02225" y="3811588"/>
              <a:ext cx="681038"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5" name="Group 45"/>
            <p:cNvGrpSpPr>
              <a:grpSpLocks/>
            </p:cNvGrpSpPr>
            <p:nvPr/>
          </p:nvGrpSpPr>
          <p:grpSpPr bwMode="auto">
            <a:xfrm>
              <a:off x="3546475" y="4113213"/>
              <a:ext cx="1600200" cy="342900"/>
              <a:chOff x="2234" y="2591"/>
              <a:chExt cx="1008" cy="216"/>
            </a:xfrm>
          </p:grpSpPr>
          <p:sp>
            <p:nvSpPr>
              <p:cNvPr id="124" name="Text Box 25"/>
              <p:cNvSpPr txBox="1">
                <a:spLocks noChangeArrowheads="1"/>
              </p:cNvSpPr>
              <p:nvPr/>
            </p:nvSpPr>
            <p:spPr bwMode="auto">
              <a:xfrm flipH="1">
                <a:off x="2532" y="259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5" name="Line 27"/>
              <p:cNvSpPr>
                <a:spLocks noChangeShapeType="1"/>
              </p:cNvSpPr>
              <p:nvPr/>
            </p:nvSpPr>
            <p:spPr bwMode="auto">
              <a:xfrm rot="16200000" flipH="1">
                <a:off x="2738" y="2283"/>
                <a:ext cx="0" cy="100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6" name="Group 46"/>
            <p:cNvGrpSpPr>
              <a:grpSpLocks/>
            </p:cNvGrpSpPr>
            <p:nvPr/>
          </p:nvGrpSpPr>
          <p:grpSpPr bwMode="auto">
            <a:xfrm>
              <a:off x="3546475" y="4525963"/>
              <a:ext cx="1600200" cy="342900"/>
              <a:chOff x="2234" y="2851"/>
              <a:chExt cx="1008" cy="216"/>
            </a:xfrm>
          </p:grpSpPr>
          <p:sp>
            <p:nvSpPr>
              <p:cNvPr id="122" name="Line 28"/>
              <p:cNvSpPr>
                <a:spLocks noChangeShapeType="1"/>
              </p:cNvSpPr>
              <p:nvPr/>
            </p:nvSpPr>
            <p:spPr bwMode="auto">
              <a:xfrm rot="-16200000">
                <a:off x="2738" y="2379"/>
                <a:ext cx="0" cy="100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23" name="Text Box 29"/>
              <p:cNvSpPr txBox="1">
                <a:spLocks noChangeArrowheads="1"/>
              </p:cNvSpPr>
              <p:nvPr/>
            </p:nvSpPr>
            <p:spPr bwMode="auto">
              <a:xfrm flipH="1">
                <a:off x="2701" y="285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grpSp>
        <p:sp>
          <p:nvSpPr>
            <p:cNvPr id="107" name="Text Box 30"/>
            <p:cNvSpPr txBox="1">
              <a:spLocks noChangeArrowheads="1"/>
            </p:cNvSpPr>
            <p:nvPr/>
          </p:nvSpPr>
          <p:spPr bwMode="auto">
            <a:xfrm flipH="1">
              <a:off x="3881413" y="1489698"/>
              <a:ext cx="1118044" cy="3811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迭代查询</a:t>
              </a:r>
            </a:p>
          </p:txBody>
        </p:sp>
        <p:grpSp>
          <p:nvGrpSpPr>
            <p:cNvPr id="108" name="Group 49"/>
            <p:cNvGrpSpPr>
              <a:grpSpLocks/>
            </p:cNvGrpSpPr>
            <p:nvPr/>
          </p:nvGrpSpPr>
          <p:grpSpPr bwMode="auto">
            <a:xfrm>
              <a:off x="3259139" y="5064128"/>
              <a:ext cx="2335213" cy="901700"/>
              <a:chOff x="2053" y="3190"/>
              <a:chExt cx="1471" cy="568"/>
            </a:xfrm>
          </p:grpSpPr>
          <p:grpSp>
            <p:nvGrpSpPr>
              <p:cNvPr id="119" name="Group 47"/>
              <p:cNvGrpSpPr>
                <a:grpSpLocks/>
              </p:cNvGrpSpPr>
              <p:nvPr/>
            </p:nvGrpSpPr>
            <p:grpSpPr bwMode="auto">
              <a:xfrm>
                <a:off x="2053" y="3190"/>
                <a:ext cx="252" cy="568"/>
                <a:chOff x="2053" y="3190"/>
                <a:chExt cx="252" cy="568"/>
              </a:xfrm>
            </p:grpSpPr>
            <p:sp>
              <p:nvSpPr>
                <p:cNvPr id="120" name="Text Box 33"/>
                <p:cNvSpPr txBox="1">
                  <a:spLocks noChangeArrowheads="1"/>
                </p:cNvSpPr>
                <p:nvPr/>
              </p:nvSpPr>
              <p:spPr bwMode="auto">
                <a:xfrm flipH="1">
                  <a:off x="2053" y="323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1" name="Line 35"/>
                <p:cNvSpPr>
                  <a:spLocks noChangeShapeType="1"/>
                </p:cNvSpPr>
                <p:nvPr/>
              </p:nvSpPr>
              <p:spPr bwMode="auto">
                <a:xfrm rot="10800000" flipH="1" flipV="1">
                  <a:off x="2079" y="3190"/>
                  <a:ext cx="0" cy="568"/>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117" name="Text Box 6"/>
              <p:cNvSpPr txBox="1">
                <a:spLocks noChangeArrowheads="1"/>
              </p:cNvSpPr>
              <p:nvPr/>
            </p:nvSpPr>
            <p:spPr bwMode="auto">
              <a:xfrm flipH="1">
                <a:off x="2131" y="3416"/>
                <a:ext cx="1393"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solidFill>
                      <a:srgbClr val="FF0000"/>
                    </a:solidFill>
                    <a:latin typeface="+mj-ea"/>
                    <a:ea typeface="+mj-ea"/>
                  </a:rPr>
                  <a:t>y.abc.com</a:t>
                </a:r>
                <a:r>
                  <a:rPr kumimoji="1" lang="zh-CN" altLang="en-US" sz="1400" dirty="0" smtClean="0">
                    <a:solidFill>
                      <a:srgbClr val="FF0000"/>
                    </a:solidFill>
                    <a:latin typeface="+mj-ea"/>
                    <a:ea typeface="+mj-ea"/>
                  </a:rPr>
                  <a:t>的</a:t>
                </a:r>
                <a:r>
                  <a:rPr kumimoji="1" lang="en-US" altLang="zh-CN" sz="1400" dirty="0" smtClean="0">
                    <a:solidFill>
                      <a:srgbClr val="FF0000"/>
                    </a:solidFill>
                    <a:latin typeface="+mj-ea"/>
                    <a:ea typeface="+mj-ea"/>
                  </a:rPr>
                  <a:t>IP</a:t>
                </a:r>
                <a:r>
                  <a:rPr kumimoji="1" lang="zh-CN" altLang="en-US" sz="1400" dirty="0" smtClean="0">
                    <a:solidFill>
                      <a:srgbClr val="FF0000"/>
                    </a:solidFill>
                    <a:latin typeface="+mj-ea"/>
                    <a:ea typeface="+mj-ea"/>
                  </a:rPr>
                  <a:t>地址 </a:t>
                </a:r>
                <a:endParaRPr kumimoji="1" lang="zh-CN" altLang="en-US" sz="1400" dirty="0">
                  <a:solidFill>
                    <a:srgbClr val="FF0000"/>
                  </a:solidFill>
                  <a:latin typeface="+mj-ea"/>
                  <a:ea typeface="+mj-ea"/>
                </a:endParaRPr>
              </a:p>
            </p:txBody>
          </p:sp>
        </p:grpSp>
        <p:pic>
          <p:nvPicPr>
            <p:cNvPr id="109"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81325" y="6018213"/>
              <a:ext cx="4778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Text Box 11"/>
            <p:cNvSpPr txBox="1">
              <a:spLocks noChangeArrowheads="1"/>
            </p:cNvSpPr>
            <p:nvPr/>
          </p:nvSpPr>
          <p:spPr bwMode="auto">
            <a:xfrm flipH="1">
              <a:off x="1868854" y="6177995"/>
              <a:ext cx="1241124" cy="29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kumimoji="1" lang="en-US" altLang="zh-CN" sz="1200" dirty="0">
                  <a:latin typeface="+mj-ea"/>
                  <a:ea typeface="+mj-ea"/>
                </a:rPr>
                <a:t>m.xyz.com </a:t>
              </a:r>
            </a:p>
          </p:txBody>
        </p:sp>
        <p:sp>
          <p:nvSpPr>
            <p:cNvPr id="111" name="Text Box 31"/>
            <p:cNvSpPr txBox="1">
              <a:spLocks noChangeArrowheads="1"/>
            </p:cNvSpPr>
            <p:nvPr/>
          </p:nvSpPr>
          <p:spPr bwMode="auto">
            <a:xfrm flipH="1">
              <a:off x="2564952" y="5130907"/>
              <a:ext cx="673368" cy="62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递归</a:t>
              </a:r>
            </a:p>
            <a:p>
              <a:pPr algn="ctr">
                <a:lnSpc>
                  <a:spcPct val="90000"/>
                </a:lnSpc>
              </a:pPr>
              <a:r>
                <a:rPr kumimoji="1" lang="zh-CN" altLang="en-US" sz="1400" dirty="0">
                  <a:latin typeface="+mj-ea"/>
                  <a:ea typeface="+mj-ea"/>
                </a:rPr>
                <a:t>查询</a:t>
              </a:r>
            </a:p>
          </p:txBody>
        </p:sp>
        <p:grpSp>
          <p:nvGrpSpPr>
            <p:cNvPr id="112" name="Group 39"/>
            <p:cNvGrpSpPr>
              <a:grpSpLocks/>
            </p:cNvGrpSpPr>
            <p:nvPr/>
          </p:nvGrpSpPr>
          <p:grpSpPr bwMode="auto">
            <a:xfrm>
              <a:off x="2820985" y="5064125"/>
              <a:ext cx="400050" cy="901700"/>
              <a:chOff x="1777" y="3190"/>
              <a:chExt cx="252" cy="568"/>
            </a:xfrm>
          </p:grpSpPr>
          <p:sp>
            <p:nvSpPr>
              <p:cNvPr id="114" name="Text Box 32"/>
              <p:cNvSpPr txBox="1">
                <a:spLocks noChangeArrowheads="1"/>
              </p:cNvSpPr>
              <p:nvPr/>
            </p:nvSpPr>
            <p:spPr bwMode="auto">
              <a:xfrm flipH="1">
                <a:off x="1777" y="3523"/>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15" name="Line 34"/>
              <p:cNvSpPr>
                <a:spLocks noChangeShapeType="1"/>
              </p:cNvSpPr>
              <p:nvPr/>
            </p:nvSpPr>
            <p:spPr bwMode="auto">
              <a:xfrm rot="10800000" flipH="1">
                <a:off x="2000" y="3190"/>
                <a:ext cx="0" cy="568"/>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113" name="Text Box 50"/>
            <p:cNvSpPr txBox="1">
              <a:spLocks noChangeArrowheads="1"/>
            </p:cNvSpPr>
            <p:nvPr/>
          </p:nvSpPr>
          <p:spPr bwMode="auto">
            <a:xfrm flipH="1">
              <a:off x="3459163" y="6178473"/>
              <a:ext cx="3527426" cy="29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kumimoji="1" lang="zh-CN" altLang="en-US" sz="1200" dirty="0">
                  <a:latin typeface="+mj-ea"/>
                  <a:ea typeface="+mj-ea"/>
                </a:rPr>
                <a:t>需要查找 </a:t>
              </a:r>
              <a:r>
                <a:rPr kumimoji="1" lang="en-US" altLang="zh-CN" sz="1200" dirty="0">
                  <a:latin typeface="+mj-ea"/>
                  <a:ea typeface="+mj-ea"/>
                </a:rPr>
                <a:t>y.abc.com </a:t>
              </a:r>
              <a:r>
                <a:rPr kumimoji="1" lang="zh-CN" altLang="en-US" sz="1200" dirty="0">
                  <a:latin typeface="+mj-ea"/>
                  <a:ea typeface="+mj-ea"/>
                </a:rPr>
                <a:t>的 </a:t>
              </a:r>
              <a:r>
                <a:rPr kumimoji="1" lang="en-US" altLang="zh-CN" sz="1200" dirty="0">
                  <a:latin typeface="+mj-ea"/>
                  <a:ea typeface="+mj-ea"/>
                </a:rPr>
                <a:t>IP </a:t>
              </a:r>
              <a:r>
                <a:rPr kumimoji="1" lang="zh-CN" altLang="en-US" sz="1200" dirty="0">
                  <a:latin typeface="+mj-ea"/>
                  <a:ea typeface="+mj-ea"/>
                </a:rPr>
                <a:t>地址</a:t>
              </a:r>
            </a:p>
          </p:txBody>
        </p:sp>
      </p:grpSp>
    </p:spTree>
    <p:extLst>
      <p:ext uri="{BB962C8B-B14F-4D97-AF65-F5344CB8AC3E}">
        <p14:creationId xmlns:p14="http://schemas.microsoft.com/office/powerpoint/2010/main" val="1839360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grpSp>
        <p:nvGrpSpPr>
          <p:cNvPr id="47" name="组合 46"/>
          <p:cNvGrpSpPr/>
          <p:nvPr/>
        </p:nvGrpSpPr>
        <p:grpSpPr>
          <a:xfrm>
            <a:off x="1955472" y="1278694"/>
            <a:ext cx="5191632" cy="4069909"/>
            <a:chOff x="1515015" y="1474209"/>
            <a:chExt cx="6274305" cy="4918654"/>
          </a:xfrm>
        </p:grpSpPr>
        <p:sp>
          <p:nvSpPr>
            <p:cNvPr id="7" name="Rectangle 4"/>
            <p:cNvSpPr>
              <a:spLocks noChangeArrowheads="1"/>
            </p:cNvSpPr>
            <p:nvPr/>
          </p:nvSpPr>
          <p:spPr bwMode="auto">
            <a:xfrm flipH="1">
              <a:off x="3046405" y="1870346"/>
              <a:ext cx="3205175" cy="3025807"/>
            </a:xfrm>
            <a:prstGeom prst="rect">
              <a:avLst/>
            </a:prstGeom>
            <a:solidFill>
              <a:srgbClr val="FFFF99"/>
            </a:solidFill>
            <a:ln>
              <a:noFill/>
            </a:ln>
            <a:effectLst/>
            <a:extLst>
              <a:ext uri="{91240B29-F687-4F45-9708-019B960494DF}">
                <a14:hiddenLine xmlns:a14="http://schemas.microsoft.com/office/drawing/2010/main" w="9525" algn="ctr">
                  <a:solidFill>
                    <a:schemeClr val="fo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Text Box 6"/>
            <p:cNvSpPr txBox="1">
              <a:spLocks noChangeArrowheads="1"/>
            </p:cNvSpPr>
            <p:nvPr/>
          </p:nvSpPr>
          <p:spPr bwMode="auto">
            <a:xfrm flipH="1">
              <a:off x="6264280" y="2471868"/>
              <a:ext cx="1525040" cy="4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kumimoji="1" lang="zh-CN" altLang="en-US" sz="1200" dirty="0">
                  <a:latin typeface="+mj-ea"/>
                  <a:ea typeface="+mj-ea"/>
                </a:rPr>
                <a:t>顶级域名服务器</a:t>
              </a:r>
            </a:p>
            <a:p>
              <a:pPr>
                <a:lnSpc>
                  <a:spcPct val="85000"/>
                </a:lnSpc>
              </a:pPr>
              <a:r>
                <a:rPr kumimoji="1" lang="en-US" altLang="zh-CN" sz="1200" dirty="0">
                  <a:latin typeface="+mj-ea"/>
                  <a:ea typeface="+mj-ea"/>
                </a:rPr>
                <a:t>dns.com</a:t>
              </a:r>
            </a:p>
          </p:txBody>
        </p:sp>
        <p:sp>
          <p:nvSpPr>
            <p:cNvPr id="9" name="Text Box 7"/>
            <p:cNvSpPr txBox="1">
              <a:spLocks noChangeArrowheads="1"/>
            </p:cNvSpPr>
            <p:nvPr/>
          </p:nvSpPr>
          <p:spPr bwMode="auto">
            <a:xfrm flipH="1">
              <a:off x="6293828" y="4031895"/>
              <a:ext cx="1348398" cy="4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kumimoji="1" lang="zh-CN" altLang="en-US" sz="1200" dirty="0">
                  <a:latin typeface="+mj-ea"/>
                  <a:ea typeface="+mj-ea"/>
                </a:rPr>
                <a:t>权限</a:t>
              </a:r>
              <a:r>
                <a:rPr kumimoji="1" lang="zh-CN" altLang="zh-CN" sz="1200" dirty="0">
                  <a:latin typeface="+mj-ea"/>
                  <a:ea typeface="+mj-ea"/>
                </a:rPr>
                <a:t>域名服务</a:t>
              </a:r>
              <a:r>
                <a:rPr kumimoji="1" lang="en-US" altLang="zh-CN" sz="1200" dirty="0">
                  <a:latin typeface="+mj-ea"/>
                  <a:ea typeface="+mj-ea"/>
                </a:rPr>
                <a:t>dns.abc.com</a:t>
              </a:r>
            </a:p>
          </p:txBody>
        </p:sp>
        <p:sp>
          <p:nvSpPr>
            <p:cNvPr id="10" name="Text Box 8"/>
            <p:cNvSpPr txBox="1">
              <a:spLocks noChangeArrowheads="1"/>
            </p:cNvSpPr>
            <p:nvPr/>
          </p:nvSpPr>
          <p:spPr bwMode="auto">
            <a:xfrm flipH="1">
              <a:off x="1515015" y="4031895"/>
              <a:ext cx="1525040" cy="4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80000"/>
                </a:lnSpc>
              </a:pPr>
              <a:r>
                <a:rPr kumimoji="1" lang="zh-CN" altLang="en-US" sz="1200" dirty="0">
                  <a:latin typeface="+mj-ea"/>
                  <a:ea typeface="+mj-ea"/>
                </a:rPr>
                <a:t>本地域名服务器</a:t>
              </a:r>
            </a:p>
            <a:p>
              <a:pPr algn="r">
                <a:lnSpc>
                  <a:spcPct val="80000"/>
                </a:lnSpc>
              </a:pPr>
              <a:r>
                <a:rPr kumimoji="1" lang="en-US" altLang="zh-CN" sz="1200" dirty="0">
                  <a:latin typeface="+mj-ea"/>
                  <a:ea typeface="+mj-ea"/>
                </a:rPr>
                <a:t>dns.xyz.com</a:t>
              </a:r>
            </a:p>
          </p:txBody>
        </p:sp>
        <p:pic>
          <p:nvPicPr>
            <p:cNvPr id="11"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21050" y="5875338"/>
              <a:ext cx="473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
            <p:cNvSpPr txBox="1">
              <a:spLocks noChangeArrowheads="1"/>
            </p:cNvSpPr>
            <p:nvPr/>
          </p:nvSpPr>
          <p:spPr bwMode="auto">
            <a:xfrm flipH="1">
              <a:off x="2066458" y="6010723"/>
              <a:ext cx="1375868" cy="31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kumimoji="1" lang="en-US" altLang="zh-CN" sz="1400" dirty="0">
                  <a:latin typeface="+mj-ea"/>
                  <a:ea typeface="+mj-ea"/>
                </a:rPr>
                <a:t>m.xyz.com </a:t>
              </a:r>
            </a:p>
          </p:txBody>
        </p:sp>
        <p:sp>
          <p:nvSpPr>
            <p:cNvPr id="13" name="Text Box 11"/>
            <p:cNvSpPr txBox="1">
              <a:spLocks noChangeArrowheads="1"/>
            </p:cNvSpPr>
            <p:nvPr/>
          </p:nvSpPr>
          <p:spPr bwMode="auto">
            <a:xfrm flipH="1">
              <a:off x="1694645" y="2475724"/>
              <a:ext cx="1339059" cy="3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200" dirty="0">
                  <a:latin typeface="+mj-ea"/>
                  <a:ea typeface="+mj-ea"/>
                </a:rPr>
                <a:t>根域名服务器</a:t>
              </a:r>
            </a:p>
          </p:txBody>
        </p:sp>
        <p:pic>
          <p:nvPicPr>
            <p:cNvPr id="14"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95638" y="3798888"/>
              <a:ext cx="6715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95638" y="1985963"/>
              <a:ext cx="6715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0" y="1985963"/>
              <a:ext cx="673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37"/>
            <p:cNvGrpSpPr>
              <a:grpSpLocks/>
            </p:cNvGrpSpPr>
            <p:nvPr/>
          </p:nvGrpSpPr>
          <p:grpSpPr bwMode="auto">
            <a:xfrm>
              <a:off x="3103560" y="3086100"/>
              <a:ext cx="444500" cy="855663"/>
              <a:chOff x="1955" y="1944"/>
              <a:chExt cx="280" cy="539"/>
            </a:xfrm>
          </p:grpSpPr>
          <p:sp>
            <p:nvSpPr>
              <p:cNvPr id="18" name="Text Box 17"/>
              <p:cNvSpPr txBox="1">
                <a:spLocks noChangeArrowheads="1"/>
              </p:cNvSpPr>
              <p:nvPr/>
            </p:nvSpPr>
            <p:spPr bwMode="auto">
              <a:xfrm flipH="1">
                <a:off x="1955" y="2093"/>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19" name="Line 19"/>
              <p:cNvSpPr>
                <a:spLocks noChangeShapeType="1"/>
              </p:cNvSpPr>
              <p:nvPr/>
            </p:nvSpPr>
            <p:spPr bwMode="auto">
              <a:xfrm rot="10800000" flipH="1">
                <a:off x="2209" y="1944"/>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20" name="Group 42"/>
            <p:cNvGrpSpPr>
              <a:grpSpLocks/>
            </p:cNvGrpSpPr>
            <p:nvPr/>
          </p:nvGrpSpPr>
          <p:grpSpPr bwMode="auto">
            <a:xfrm>
              <a:off x="3579809" y="3086100"/>
              <a:ext cx="444500" cy="855663"/>
              <a:chOff x="2255" y="1944"/>
              <a:chExt cx="280" cy="539"/>
            </a:xfrm>
          </p:grpSpPr>
          <p:sp>
            <p:nvSpPr>
              <p:cNvPr id="21" name="Text Box 18"/>
              <p:cNvSpPr txBox="1">
                <a:spLocks noChangeArrowheads="1"/>
              </p:cNvSpPr>
              <p:nvPr/>
            </p:nvSpPr>
            <p:spPr bwMode="auto">
              <a:xfrm flipH="1">
                <a:off x="2255" y="2064"/>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22" name="Line 20"/>
              <p:cNvSpPr>
                <a:spLocks noChangeShapeType="1"/>
              </p:cNvSpPr>
              <p:nvPr/>
            </p:nvSpPr>
            <p:spPr bwMode="auto">
              <a:xfrm rot="-10800000" flipH="1" flipV="1">
                <a:off x="2301" y="1944"/>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23" name="Group 38"/>
            <p:cNvGrpSpPr>
              <a:grpSpLocks/>
            </p:cNvGrpSpPr>
            <p:nvPr/>
          </p:nvGrpSpPr>
          <p:grpSpPr bwMode="auto">
            <a:xfrm>
              <a:off x="3879850" y="2165356"/>
              <a:ext cx="1538288" cy="409575"/>
              <a:chOff x="2444" y="1364"/>
              <a:chExt cx="969" cy="258"/>
            </a:xfrm>
          </p:grpSpPr>
          <p:sp>
            <p:nvSpPr>
              <p:cNvPr id="24" name="Text Box 13"/>
              <p:cNvSpPr txBox="1">
                <a:spLocks noChangeArrowheads="1"/>
              </p:cNvSpPr>
              <p:nvPr/>
            </p:nvSpPr>
            <p:spPr bwMode="auto">
              <a:xfrm flipH="1">
                <a:off x="2753" y="1364"/>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25" name="Line 21"/>
              <p:cNvSpPr>
                <a:spLocks noChangeShapeType="1"/>
              </p:cNvSpPr>
              <p:nvPr/>
            </p:nvSpPr>
            <p:spPr bwMode="auto">
              <a:xfrm rot="10800000" flipH="1">
                <a:off x="2444" y="1582"/>
                <a:ext cx="969" cy="0"/>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pic>
          <p:nvPicPr>
            <p:cNvPr id="26"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8138" y="3798888"/>
              <a:ext cx="673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23"/>
            <p:cNvSpPr txBox="1">
              <a:spLocks noChangeArrowheads="1"/>
            </p:cNvSpPr>
            <p:nvPr/>
          </p:nvSpPr>
          <p:spPr bwMode="auto">
            <a:xfrm flipH="1">
              <a:off x="4131656" y="1474209"/>
              <a:ext cx="1091085" cy="3719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递归查询</a:t>
              </a:r>
            </a:p>
          </p:txBody>
        </p:sp>
        <p:sp>
          <p:nvSpPr>
            <p:cNvPr id="28" name="Text Box 24"/>
            <p:cNvSpPr txBox="1">
              <a:spLocks noChangeArrowheads="1"/>
            </p:cNvSpPr>
            <p:nvPr/>
          </p:nvSpPr>
          <p:spPr bwMode="auto">
            <a:xfrm flipH="1">
              <a:off x="2437615" y="4951300"/>
              <a:ext cx="1429535" cy="60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1400" dirty="0">
                  <a:latin typeface="+mj-ea"/>
                  <a:ea typeface="+mj-ea"/>
                </a:rPr>
                <a:t>递归</a:t>
              </a:r>
            </a:p>
            <a:p>
              <a:pPr algn="ctr">
                <a:lnSpc>
                  <a:spcPct val="90000"/>
                </a:lnSpc>
              </a:pPr>
              <a:r>
                <a:rPr kumimoji="1" lang="zh-CN" altLang="en-US" sz="1400" dirty="0">
                  <a:latin typeface="+mj-ea"/>
                  <a:ea typeface="+mj-ea"/>
                </a:rPr>
                <a:t>查询</a:t>
              </a:r>
            </a:p>
          </p:txBody>
        </p:sp>
        <p:grpSp>
          <p:nvGrpSpPr>
            <p:cNvPr id="29" name="Group 36"/>
            <p:cNvGrpSpPr>
              <a:grpSpLocks/>
            </p:cNvGrpSpPr>
            <p:nvPr/>
          </p:nvGrpSpPr>
          <p:grpSpPr bwMode="auto">
            <a:xfrm>
              <a:off x="3087685" y="4933956"/>
              <a:ext cx="444500" cy="885826"/>
              <a:chOff x="1945" y="3108"/>
              <a:chExt cx="280" cy="558"/>
            </a:xfrm>
          </p:grpSpPr>
          <p:sp>
            <p:nvSpPr>
              <p:cNvPr id="30" name="Text Box 25"/>
              <p:cNvSpPr txBox="1">
                <a:spLocks noChangeArrowheads="1"/>
              </p:cNvSpPr>
              <p:nvPr/>
            </p:nvSpPr>
            <p:spPr bwMode="auto">
              <a:xfrm flipH="1">
                <a:off x="1945" y="3408"/>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31" name="Line 27"/>
              <p:cNvSpPr>
                <a:spLocks noChangeShapeType="1"/>
              </p:cNvSpPr>
              <p:nvPr/>
            </p:nvSpPr>
            <p:spPr bwMode="auto">
              <a:xfrm rot="10800000" flipH="1">
                <a:off x="2209" y="3108"/>
                <a:ext cx="0" cy="539"/>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32" name="Group 43"/>
            <p:cNvGrpSpPr>
              <a:grpSpLocks/>
            </p:cNvGrpSpPr>
            <p:nvPr/>
          </p:nvGrpSpPr>
          <p:grpSpPr bwMode="auto">
            <a:xfrm>
              <a:off x="3579818" y="4930775"/>
              <a:ext cx="2714627" cy="858838"/>
              <a:chOff x="2255" y="3106"/>
              <a:chExt cx="1710" cy="541"/>
            </a:xfrm>
          </p:grpSpPr>
          <p:sp>
            <p:nvSpPr>
              <p:cNvPr id="33" name="Text Box 5"/>
              <p:cNvSpPr txBox="1">
                <a:spLocks noChangeArrowheads="1"/>
              </p:cNvSpPr>
              <p:nvPr/>
            </p:nvSpPr>
            <p:spPr bwMode="auto">
              <a:xfrm flipH="1">
                <a:off x="2346" y="3312"/>
                <a:ext cx="1619" cy="2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1400" dirty="0" smtClean="0">
                    <a:solidFill>
                      <a:srgbClr val="FF0000"/>
                    </a:solidFill>
                    <a:latin typeface="+mj-ea"/>
                    <a:ea typeface="+mj-ea"/>
                  </a:rPr>
                  <a:t>y.abc.com</a:t>
                </a:r>
                <a:r>
                  <a:rPr kumimoji="1" lang="zh-CN" altLang="en-US" sz="1400" dirty="0" smtClean="0">
                    <a:solidFill>
                      <a:srgbClr val="FF0000"/>
                    </a:solidFill>
                    <a:latin typeface="+mj-ea"/>
                    <a:ea typeface="+mj-ea"/>
                  </a:rPr>
                  <a:t>对应的</a:t>
                </a:r>
                <a:r>
                  <a:rPr kumimoji="1" lang="en-US" altLang="zh-CN" sz="1400" dirty="0" smtClean="0">
                    <a:solidFill>
                      <a:srgbClr val="FF0000"/>
                    </a:solidFill>
                    <a:latin typeface="+mj-ea"/>
                    <a:ea typeface="+mj-ea"/>
                  </a:rPr>
                  <a:t>IP</a:t>
                </a:r>
                <a:r>
                  <a:rPr kumimoji="1" lang="zh-CN" altLang="en-US" sz="1400" dirty="0" smtClean="0">
                    <a:solidFill>
                      <a:srgbClr val="FF0000"/>
                    </a:solidFill>
                    <a:latin typeface="+mj-ea"/>
                    <a:ea typeface="+mj-ea"/>
                  </a:rPr>
                  <a:t>地址 </a:t>
                </a:r>
                <a:endParaRPr kumimoji="1" lang="zh-CN" altLang="en-US" sz="1400" dirty="0">
                  <a:solidFill>
                    <a:srgbClr val="FF0000"/>
                  </a:solidFill>
                  <a:latin typeface="+mj-ea"/>
                  <a:ea typeface="+mj-ea"/>
                </a:endParaRPr>
              </a:p>
            </p:txBody>
          </p:sp>
          <p:sp>
            <p:nvSpPr>
              <p:cNvPr id="34" name="Text Box 26"/>
              <p:cNvSpPr txBox="1">
                <a:spLocks noChangeArrowheads="1"/>
              </p:cNvSpPr>
              <p:nvPr/>
            </p:nvSpPr>
            <p:spPr bwMode="auto">
              <a:xfrm flipH="1">
                <a:off x="2255" y="3106"/>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35" name="Line 28"/>
              <p:cNvSpPr>
                <a:spLocks noChangeShapeType="1"/>
              </p:cNvSpPr>
              <p:nvPr/>
            </p:nvSpPr>
            <p:spPr bwMode="auto">
              <a:xfrm rot="-10800000" flipH="1" flipV="1">
                <a:off x="2301" y="3108"/>
                <a:ext cx="0" cy="539"/>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37" name="Group 41"/>
            <p:cNvGrpSpPr>
              <a:grpSpLocks/>
            </p:cNvGrpSpPr>
            <p:nvPr/>
          </p:nvGrpSpPr>
          <p:grpSpPr bwMode="auto">
            <a:xfrm>
              <a:off x="3879850" y="2624141"/>
              <a:ext cx="1538288" cy="409575"/>
              <a:chOff x="2444" y="1653"/>
              <a:chExt cx="969" cy="258"/>
            </a:xfrm>
          </p:grpSpPr>
          <p:sp>
            <p:nvSpPr>
              <p:cNvPr id="38" name="Text Box 12"/>
              <p:cNvSpPr txBox="1">
                <a:spLocks noChangeArrowheads="1"/>
              </p:cNvSpPr>
              <p:nvPr/>
            </p:nvSpPr>
            <p:spPr bwMode="auto">
              <a:xfrm flipH="1">
                <a:off x="2890" y="1653"/>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39" name="Line 30"/>
              <p:cNvSpPr>
                <a:spLocks noChangeShapeType="1"/>
              </p:cNvSpPr>
              <p:nvPr/>
            </p:nvSpPr>
            <p:spPr bwMode="auto">
              <a:xfrm rot="10800000">
                <a:off x="2444" y="1690"/>
                <a:ext cx="969" cy="0"/>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40" name="Group 40"/>
            <p:cNvGrpSpPr>
              <a:grpSpLocks/>
            </p:cNvGrpSpPr>
            <p:nvPr/>
          </p:nvGrpSpPr>
          <p:grpSpPr bwMode="auto">
            <a:xfrm>
              <a:off x="5310194" y="3008317"/>
              <a:ext cx="444500" cy="855663"/>
              <a:chOff x="3345" y="1895"/>
              <a:chExt cx="280" cy="539"/>
            </a:xfrm>
          </p:grpSpPr>
          <p:sp>
            <p:nvSpPr>
              <p:cNvPr id="41" name="Text Box 31"/>
              <p:cNvSpPr txBox="1">
                <a:spLocks noChangeArrowheads="1"/>
              </p:cNvSpPr>
              <p:nvPr/>
            </p:nvSpPr>
            <p:spPr bwMode="auto">
              <a:xfrm flipH="1">
                <a:off x="3345" y="2042"/>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42" name="Line 33"/>
              <p:cNvSpPr>
                <a:spLocks noChangeShapeType="1"/>
              </p:cNvSpPr>
              <p:nvPr/>
            </p:nvSpPr>
            <p:spPr bwMode="auto">
              <a:xfrm rot="10800000" flipH="1">
                <a:off x="3586" y="1895"/>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43" name="Group 39"/>
            <p:cNvGrpSpPr>
              <a:grpSpLocks/>
            </p:cNvGrpSpPr>
            <p:nvPr/>
          </p:nvGrpSpPr>
          <p:grpSpPr bwMode="auto">
            <a:xfrm>
              <a:off x="5770570" y="3008313"/>
              <a:ext cx="444500" cy="855662"/>
              <a:chOff x="3635" y="1895"/>
              <a:chExt cx="280" cy="539"/>
            </a:xfrm>
          </p:grpSpPr>
          <p:sp>
            <p:nvSpPr>
              <p:cNvPr id="44" name="Text Box 32"/>
              <p:cNvSpPr txBox="1">
                <a:spLocks noChangeArrowheads="1"/>
              </p:cNvSpPr>
              <p:nvPr/>
            </p:nvSpPr>
            <p:spPr bwMode="auto">
              <a:xfrm flipH="1">
                <a:off x="3635" y="2031"/>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45" name="Line 34"/>
              <p:cNvSpPr>
                <a:spLocks noChangeShapeType="1"/>
              </p:cNvSpPr>
              <p:nvPr/>
            </p:nvSpPr>
            <p:spPr bwMode="auto">
              <a:xfrm rot="-10800000" flipH="1" flipV="1">
                <a:off x="3677" y="1895"/>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46" name="Text Box 44"/>
            <p:cNvSpPr txBox="1">
              <a:spLocks noChangeArrowheads="1"/>
            </p:cNvSpPr>
            <p:nvPr/>
          </p:nvSpPr>
          <p:spPr bwMode="auto">
            <a:xfrm flipH="1">
              <a:off x="3794126" y="6024703"/>
              <a:ext cx="2884641" cy="29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kumimoji="1" lang="zh-CN" altLang="en-US" sz="1200" dirty="0">
                  <a:latin typeface="+mj-ea"/>
                  <a:ea typeface="+mj-ea"/>
                </a:rPr>
                <a:t>需要查找 </a:t>
              </a:r>
              <a:r>
                <a:rPr kumimoji="1" lang="en-US" altLang="zh-CN" sz="1200" dirty="0">
                  <a:latin typeface="+mj-ea"/>
                  <a:ea typeface="+mj-ea"/>
                </a:rPr>
                <a:t>y.abc.com </a:t>
              </a:r>
              <a:r>
                <a:rPr kumimoji="1" lang="zh-CN" altLang="en-US" sz="1200" dirty="0">
                  <a:latin typeface="+mj-ea"/>
                  <a:ea typeface="+mj-ea"/>
                </a:rPr>
                <a:t>的 </a:t>
              </a:r>
              <a:r>
                <a:rPr kumimoji="1" lang="en-US" altLang="zh-CN" sz="1200" dirty="0">
                  <a:latin typeface="+mj-ea"/>
                  <a:ea typeface="+mj-ea"/>
                </a:rPr>
                <a:t>IP </a:t>
              </a:r>
              <a:r>
                <a:rPr kumimoji="1" lang="zh-CN" altLang="en-US" sz="1200" dirty="0">
                  <a:latin typeface="+mj-ea"/>
                  <a:ea typeface="+mj-ea"/>
                </a:rPr>
                <a:t>地址</a:t>
              </a:r>
            </a:p>
          </p:txBody>
        </p:sp>
      </p:grpSp>
    </p:spTree>
    <p:extLst>
      <p:ext uri="{BB962C8B-B14F-4D97-AF65-F5344CB8AC3E}">
        <p14:creationId xmlns:p14="http://schemas.microsoft.com/office/powerpoint/2010/main" val="1362509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8941463" cy="5715000"/>
          </a:xfrm>
          <a:prstGeom prst="rect">
            <a:avLst/>
          </a:prstGeom>
        </p:spPr>
      </p:pic>
    </p:spTree>
    <p:extLst>
      <p:ext uri="{BB962C8B-B14F-4D97-AF65-F5344CB8AC3E}">
        <p14:creationId xmlns:p14="http://schemas.microsoft.com/office/powerpoint/2010/main" val="1667304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pic>
        <p:nvPicPr>
          <p:cNvPr id="6" name="图片 5"/>
          <p:cNvPicPr>
            <a:picLocks noChangeAspect="1"/>
          </p:cNvPicPr>
          <p:nvPr/>
        </p:nvPicPr>
        <p:blipFill>
          <a:blip r:embed="rId2"/>
          <a:stretch>
            <a:fillRect/>
          </a:stretch>
        </p:blipFill>
        <p:spPr>
          <a:xfrm>
            <a:off x="1431760" y="1412876"/>
            <a:ext cx="6280479" cy="3894189"/>
          </a:xfrm>
          <a:prstGeom prst="rect">
            <a:avLst/>
          </a:prstGeom>
        </p:spPr>
      </p:pic>
      <p:sp>
        <p:nvSpPr>
          <p:cNvPr id="7" name="文本框 6"/>
          <p:cNvSpPr txBox="1"/>
          <p:nvPr/>
        </p:nvSpPr>
        <p:spPr>
          <a:xfrm>
            <a:off x="4798814" y="3036804"/>
            <a:ext cx="3888432" cy="646331"/>
          </a:xfrm>
          <a:prstGeom prst="rect">
            <a:avLst/>
          </a:prstGeom>
          <a:noFill/>
        </p:spPr>
        <p:txBody>
          <a:bodyPr wrap="square" rtlCol="0">
            <a:spAutoFit/>
          </a:bodyPr>
          <a:lstStyle/>
          <a:p>
            <a:r>
              <a:rPr lang="zh-CN" altLang="en-US" sz="1200" dirty="0" smtClean="0">
                <a:solidFill>
                  <a:srgbClr val="FF0000"/>
                </a:solidFill>
              </a:rPr>
              <a:t>主机在需要解析域名时，仅通过递归查询方式向本地域名服务器发出查询请求，余下的查询工作全部交由本地域名服务器完成。</a:t>
            </a:r>
            <a:endParaRPr lang="zh-CN" altLang="en-US" sz="1200" dirty="0">
              <a:solidFill>
                <a:srgbClr val="FF0000"/>
              </a:solidFill>
            </a:endParaRPr>
          </a:p>
        </p:txBody>
      </p:sp>
    </p:spTree>
    <p:extLst>
      <p:ext uri="{BB962C8B-B14F-4D97-AF65-F5344CB8AC3E}">
        <p14:creationId xmlns:p14="http://schemas.microsoft.com/office/powerpoint/2010/main" val="2540462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每个域名服务器都维护一个</a:t>
            </a:r>
            <a:r>
              <a:rPr lang="zh-CN" altLang="en-US" dirty="0">
                <a:solidFill>
                  <a:srgbClr val="FF0000"/>
                </a:solidFill>
              </a:rPr>
              <a:t>高速缓存</a:t>
            </a:r>
            <a:r>
              <a:rPr lang="zh-CN" altLang="en-US" dirty="0"/>
              <a:t>，存放最近用过的名字以及从何处获得名字映射信息的记录</a:t>
            </a:r>
            <a:r>
              <a:rPr lang="zh-CN" altLang="en-US" dirty="0" smtClean="0"/>
              <a:t>。</a:t>
            </a:r>
            <a:endParaRPr lang="en-US" altLang="zh-CN" dirty="0" smtClean="0"/>
          </a:p>
          <a:p>
            <a:pPr lvl="1"/>
            <a:r>
              <a:rPr lang="zh-CN" altLang="en-US" dirty="0" smtClean="0"/>
              <a:t>高速缓存可</a:t>
            </a:r>
            <a:r>
              <a:rPr lang="zh-CN" altLang="en-US" dirty="0"/>
              <a:t>大大减轻根域名服务器的负荷，使因特网上的 </a:t>
            </a:r>
            <a:r>
              <a:rPr lang="en-US" altLang="zh-CN" dirty="0"/>
              <a:t>DNS </a:t>
            </a:r>
            <a:r>
              <a:rPr lang="zh-CN" altLang="en-US" dirty="0"/>
              <a:t>查询请求和回答报文的数量大为减少。 </a:t>
            </a:r>
          </a:p>
          <a:p>
            <a:r>
              <a:rPr lang="zh-CN" altLang="en-US" dirty="0"/>
              <a:t>为保持高速缓存中的内容正确，域名服务器应为每项内容设置计时器，并处理超过合理时间的项（例如，每个项目只存放两天）。</a:t>
            </a:r>
          </a:p>
          <a:p>
            <a:pPr lvl="1"/>
            <a:r>
              <a:rPr lang="zh-CN" altLang="en-US" dirty="0"/>
              <a:t>当权限域名服务器回答一个查询请求时，在响应中都指明绑定有效存在的时间值。增加此时间值可减少网络开销，而减少此时间值可提高域名转换的准确性。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1.5</a:t>
            </a:r>
            <a:r>
              <a:rPr lang="zh-CN" altLang="en-US" dirty="0" smtClean="0"/>
              <a:t>域名的高速缓存</a:t>
            </a:r>
            <a:endParaRPr lang="zh-CN" altLang="en-US" dirty="0"/>
          </a:p>
        </p:txBody>
      </p:sp>
    </p:spTree>
    <p:extLst>
      <p:ext uri="{BB962C8B-B14F-4D97-AF65-F5344CB8AC3E}">
        <p14:creationId xmlns:p14="http://schemas.microsoft.com/office/powerpoint/2010/main" val="3370125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不仅在本地域名服务器中需要高速缓存，在主机中也会保存域名解析的缓存。</a:t>
            </a:r>
            <a:endParaRPr lang="en-US" altLang="zh-CN" dirty="0" smtClean="0"/>
          </a:p>
          <a:p>
            <a:r>
              <a:rPr lang="zh-CN" altLang="en-US" dirty="0" smtClean="0"/>
              <a:t>主机在启动时从本地域名服务器下载名字和地址的全部数据库，维护存放自己最近使用的域名的高速缓存，并且只在从缓存中找不到名字时才使用域名服务器。</a:t>
            </a:r>
            <a:endParaRPr lang="en-US" altLang="zh-CN" dirty="0" smtClean="0"/>
          </a:p>
          <a:p>
            <a:r>
              <a:rPr lang="zh-CN" altLang="en-US" dirty="0" smtClean="0"/>
              <a:t>由于域名改动不是很频繁，因此高速缓存能够极大的提高域名查询的效率，提升网络访问的速度。</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1.5</a:t>
            </a:r>
            <a:r>
              <a:rPr lang="zh-CN" altLang="en-US" dirty="0" smtClean="0"/>
              <a:t>域名的高速缓存</a:t>
            </a:r>
            <a:endParaRPr lang="zh-CN" altLang="en-US" dirty="0"/>
          </a:p>
        </p:txBody>
      </p:sp>
    </p:spTree>
    <p:extLst>
      <p:ext uri="{BB962C8B-B14F-4D97-AF65-F5344CB8AC3E}">
        <p14:creationId xmlns:p14="http://schemas.microsoft.com/office/powerpoint/2010/main" val="135934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应用层协议需要定义的内容有：</a:t>
            </a:r>
            <a:endParaRPr lang="en-US" altLang="zh-CN" dirty="0" smtClean="0"/>
          </a:p>
          <a:p>
            <a:pPr lvl="1"/>
            <a:r>
              <a:rPr lang="zh-CN" altLang="en-US" dirty="0" smtClean="0"/>
              <a:t>应用进程交换的报文类型，如请求报文和响应报文。</a:t>
            </a:r>
            <a:endParaRPr lang="en-US" altLang="zh-CN" dirty="0" smtClean="0"/>
          </a:p>
          <a:p>
            <a:pPr lvl="1"/>
            <a:r>
              <a:rPr lang="zh-CN" altLang="en-US" dirty="0" smtClean="0"/>
              <a:t>各种报文类型的语法，如报文中的各个字段及其详细描述。</a:t>
            </a:r>
            <a:endParaRPr lang="en-US" altLang="zh-CN" dirty="0" smtClean="0"/>
          </a:p>
          <a:p>
            <a:pPr lvl="1"/>
            <a:r>
              <a:rPr lang="zh-CN" altLang="en-US" dirty="0" smtClean="0"/>
              <a:t>字段的语义，即包含在字段中的信息的含义。</a:t>
            </a:r>
            <a:endParaRPr lang="en-US" altLang="zh-CN" dirty="0" smtClean="0"/>
          </a:p>
          <a:p>
            <a:pPr lvl="1"/>
            <a:r>
              <a:rPr lang="zh-CN" altLang="en-US" dirty="0" smtClean="0"/>
              <a:t>进程何时、如何发送报文，以及对报文进行响应的规则。</a:t>
            </a:r>
            <a:endParaRPr lang="en-US" altLang="zh-CN" dirty="0" smtClean="0"/>
          </a:p>
          <a:p>
            <a:endParaRPr lang="en-US" altLang="zh-CN" dirty="0" smtClean="0"/>
          </a:p>
          <a:p>
            <a:r>
              <a:rPr lang="zh-CN" altLang="en-US" dirty="0" smtClean="0"/>
              <a:t>应用层的许多协议都是基于</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smtClean="0"/>
              <a:t>方式。客户是服务请求方，服务器是服务提供方。</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17" name="文本占位符 16"/>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75673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1.5</a:t>
            </a:r>
            <a:r>
              <a:rPr lang="zh-CN" altLang="en-US" dirty="0" smtClean="0"/>
              <a:t>域名的高速缓存</a:t>
            </a:r>
            <a:endParaRPr lang="zh-CN" altLang="en-US" dirty="0"/>
          </a:p>
        </p:txBody>
      </p:sp>
      <p:sp>
        <p:nvSpPr>
          <p:cNvPr id="6" name="内容占位符 5"/>
          <p:cNvSpPr>
            <a:spLocks noGrp="1"/>
          </p:cNvSpPr>
          <p:nvPr>
            <p:ph idx="1"/>
          </p:nvPr>
        </p:nvSpPr>
        <p:spPr/>
        <p:txBody>
          <a:bodyPr/>
          <a:lstStyle/>
          <a:p>
            <a:r>
              <a:rPr lang="zh-CN" altLang="en-US" dirty="0"/>
              <a:t>管理</a:t>
            </a:r>
            <a:r>
              <a:rPr lang="en-US" altLang="zh-CN" dirty="0" smtClean="0"/>
              <a:t>Windows</a:t>
            </a:r>
            <a:r>
              <a:rPr lang="zh-CN" altLang="en-US" dirty="0" smtClean="0"/>
              <a:t>操作系统中的域名高速缓存。</a:t>
            </a:r>
            <a:endParaRPr lang="en-US" altLang="zh-CN" dirty="0" smtClean="0"/>
          </a:p>
          <a:p>
            <a:pPr lvl="1"/>
            <a:r>
              <a:rPr lang="en-US" altLang="zh-CN" dirty="0" smtClean="0"/>
              <a:t>ipconfig /</a:t>
            </a:r>
            <a:r>
              <a:rPr lang="en-US" altLang="zh-CN" dirty="0" err="1" smtClean="0"/>
              <a:t>displaydns</a:t>
            </a:r>
            <a:r>
              <a:rPr lang="en-US" altLang="zh-CN" dirty="0" smtClean="0"/>
              <a:t>	</a:t>
            </a:r>
            <a:r>
              <a:rPr lang="zh-CN" altLang="en-US" dirty="0" smtClean="0"/>
              <a:t>查看域名高速缓存记录</a:t>
            </a:r>
            <a:endParaRPr lang="en-US" altLang="zh-CN" dirty="0" smtClean="0"/>
          </a:p>
          <a:p>
            <a:pPr lvl="1"/>
            <a:r>
              <a:rPr lang="en-US" altLang="zh-CN" dirty="0" smtClean="0"/>
              <a:t>ipconfig /</a:t>
            </a:r>
            <a:r>
              <a:rPr lang="en-US" altLang="zh-CN" dirty="0" err="1" smtClean="0"/>
              <a:t>flushdns</a:t>
            </a:r>
            <a:r>
              <a:rPr lang="en-US" altLang="zh-CN" dirty="0" smtClean="0"/>
              <a:t>	</a:t>
            </a:r>
            <a:r>
              <a:rPr lang="zh-CN" altLang="en-US" dirty="0"/>
              <a:t>清除</a:t>
            </a:r>
            <a:r>
              <a:rPr lang="zh-CN" altLang="en-US" dirty="0" smtClean="0"/>
              <a:t>域名高速缓存记录</a:t>
            </a:r>
            <a:endParaRPr lang="en-US" altLang="zh-CN" dirty="0" smtClean="0"/>
          </a:p>
          <a:p>
            <a:endParaRPr lang="en-US" altLang="zh-CN" dirty="0" smtClean="0"/>
          </a:p>
          <a:p>
            <a:r>
              <a:rPr lang="zh-CN" altLang="en-US" dirty="0"/>
              <a:t>管理</a:t>
            </a:r>
            <a:r>
              <a:rPr lang="en-US" altLang="zh-CN" dirty="0" err="1" smtClean="0"/>
              <a:t>ubuntu</a:t>
            </a:r>
            <a:r>
              <a:rPr lang="zh-CN" altLang="en-US" dirty="0" smtClean="0"/>
              <a:t>操作系统中的域名高速缓存。</a:t>
            </a:r>
            <a:endParaRPr lang="en-US" altLang="zh-CN" dirty="0" smtClean="0"/>
          </a:p>
          <a:p>
            <a:pPr lvl="1"/>
            <a:r>
              <a:rPr lang="en-US" altLang="zh-CN" dirty="0" smtClean="0"/>
              <a:t>/</a:t>
            </a:r>
            <a:r>
              <a:rPr lang="en-US" altLang="zh-CN" dirty="0" err="1" smtClean="0"/>
              <a:t>etc</a:t>
            </a:r>
            <a:r>
              <a:rPr lang="en-US" altLang="zh-CN" dirty="0" smtClean="0"/>
              <a:t>/</a:t>
            </a:r>
            <a:r>
              <a:rPr lang="en-US" altLang="zh-CN" dirty="0" err="1" smtClean="0"/>
              <a:t>init.d</a:t>
            </a:r>
            <a:r>
              <a:rPr lang="en-US" altLang="zh-CN" dirty="0" smtClean="0"/>
              <a:t>/</a:t>
            </a:r>
            <a:r>
              <a:rPr lang="en-US" altLang="zh-CN" dirty="0" err="1" smtClean="0"/>
              <a:t>dns</a:t>
            </a:r>
            <a:r>
              <a:rPr lang="en-US" altLang="zh-CN" dirty="0" smtClean="0"/>
              <a:t>-clean start	</a:t>
            </a:r>
            <a:r>
              <a:rPr lang="zh-CN" altLang="en-US" dirty="0" smtClean="0"/>
              <a:t>清除</a:t>
            </a:r>
            <a:r>
              <a:rPr lang="en-US" altLang="zh-CN" dirty="0" err="1" smtClean="0"/>
              <a:t>dns</a:t>
            </a:r>
            <a:r>
              <a:rPr lang="zh-CN" altLang="en-US" dirty="0" smtClean="0"/>
              <a:t>缓存记录</a:t>
            </a:r>
            <a:endParaRPr lang="en-US" altLang="zh-CN" dirty="0" smtClean="0"/>
          </a:p>
          <a:p>
            <a:endParaRPr lang="zh-CN" altLang="en-US" dirty="0"/>
          </a:p>
        </p:txBody>
      </p:sp>
    </p:spTree>
    <p:extLst>
      <p:ext uri="{BB962C8B-B14F-4D97-AF65-F5344CB8AC3E}">
        <p14:creationId xmlns:p14="http://schemas.microsoft.com/office/powerpoint/2010/main" val="487048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1.6</a:t>
            </a:r>
            <a:r>
              <a:rPr lang="zh-CN" altLang="en-US" dirty="0" smtClean="0"/>
              <a:t>域名解析的测试</a:t>
            </a:r>
            <a:endParaRPr lang="zh-CN" altLang="en-US" dirty="0"/>
          </a:p>
        </p:txBody>
      </p:sp>
      <p:sp>
        <p:nvSpPr>
          <p:cNvPr id="6" name="内容占位符 5"/>
          <p:cNvSpPr>
            <a:spLocks noGrp="1"/>
          </p:cNvSpPr>
          <p:nvPr>
            <p:ph idx="1"/>
          </p:nvPr>
        </p:nvSpPr>
        <p:spPr/>
        <p:txBody>
          <a:bodyPr/>
          <a:lstStyle/>
          <a:p>
            <a:r>
              <a:rPr lang="zh-CN" altLang="en-US" dirty="0" smtClean="0"/>
              <a:t>域名系统</a:t>
            </a:r>
            <a:r>
              <a:rPr lang="en-US" altLang="zh-CN" dirty="0" smtClean="0"/>
              <a:t>DNS</a:t>
            </a:r>
            <a:r>
              <a:rPr lang="zh-CN" altLang="en-US" dirty="0" smtClean="0"/>
              <a:t>在网络通信中的作用非常重要，确保</a:t>
            </a:r>
            <a:r>
              <a:rPr lang="en-US" altLang="zh-CN" dirty="0" smtClean="0"/>
              <a:t>DNS</a:t>
            </a:r>
            <a:r>
              <a:rPr lang="zh-CN" altLang="en-US" dirty="0" smtClean="0"/>
              <a:t>查询的可用性和正确性，是进行网络故障判断的常用手段。</a:t>
            </a:r>
            <a:endParaRPr lang="en-US" altLang="zh-CN" dirty="0" smtClean="0"/>
          </a:p>
          <a:p>
            <a:r>
              <a:rPr lang="zh-CN" altLang="en-US" dirty="0" smtClean="0"/>
              <a:t>域名解析的测试工具：</a:t>
            </a:r>
            <a:endParaRPr lang="en-US" altLang="zh-CN" dirty="0" smtClean="0"/>
          </a:p>
          <a:p>
            <a:pPr lvl="1"/>
            <a:r>
              <a:rPr lang="zh-CN" altLang="en-US" dirty="0" smtClean="0"/>
              <a:t>操作系统内置工具：</a:t>
            </a:r>
            <a:r>
              <a:rPr lang="en-US" altLang="zh-CN" dirty="0" err="1" smtClean="0"/>
              <a:t>nslookup</a:t>
            </a:r>
            <a:r>
              <a:rPr lang="zh-CN" altLang="en-US" dirty="0" smtClean="0"/>
              <a:t>、</a:t>
            </a:r>
            <a:r>
              <a:rPr lang="en-US" altLang="zh-CN" dirty="0" smtClean="0"/>
              <a:t>dig</a:t>
            </a:r>
          </a:p>
          <a:p>
            <a:pPr lvl="1"/>
            <a:r>
              <a:rPr lang="en-US" altLang="zh-CN" dirty="0" smtClean="0"/>
              <a:t>DNS</a:t>
            </a:r>
            <a:r>
              <a:rPr lang="zh-CN" altLang="en-US" dirty="0" smtClean="0"/>
              <a:t>测试软件：</a:t>
            </a:r>
            <a:r>
              <a:rPr lang="en-US" altLang="zh-CN" dirty="0"/>
              <a:t>DNS Benchmark</a:t>
            </a:r>
            <a:r>
              <a:rPr lang="zh-CN" altLang="en-US" dirty="0" smtClean="0"/>
              <a:t>、</a:t>
            </a:r>
            <a:r>
              <a:rPr lang="en-US" altLang="zh-CN" dirty="0" smtClean="0"/>
              <a:t>Google </a:t>
            </a:r>
            <a:r>
              <a:rPr lang="en-US" altLang="zh-CN" dirty="0" err="1" smtClean="0"/>
              <a:t>namebench</a:t>
            </a:r>
            <a:endParaRPr lang="en-US" altLang="zh-CN" dirty="0" smtClean="0"/>
          </a:p>
          <a:p>
            <a:pPr lvl="1"/>
            <a:r>
              <a:rPr lang="zh-CN" altLang="en-US" dirty="0" smtClean="0"/>
              <a:t>在线</a:t>
            </a:r>
            <a:r>
              <a:rPr lang="en-US" altLang="zh-CN" dirty="0" smtClean="0"/>
              <a:t>DNS</a:t>
            </a:r>
            <a:r>
              <a:rPr lang="zh-CN" altLang="en-US" dirty="0" smtClean="0"/>
              <a:t>测试服务：</a:t>
            </a:r>
            <a:endParaRPr lang="en-US" altLang="zh-CN" dirty="0"/>
          </a:p>
          <a:p>
            <a:pPr lvl="2"/>
            <a:r>
              <a:rPr lang="en-US" altLang="zh-CN" dirty="0" smtClean="0"/>
              <a:t>http://tools.pingdom.com</a:t>
            </a:r>
          </a:p>
          <a:p>
            <a:pPr lvl="2"/>
            <a:r>
              <a:rPr lang="en-US" altLang="zh-CN" dirty="0"/>
              <a:t>http://</a:t>
            </a:r>
            <a:r>
              <a:rPr lang="en-US" altLang="zh-CN" dirty="0" smtClean="0"/>
              <a:t>ce.cloud.360.cn</a:t>
            </a:r>
          </a:p>
          <a:p>
            <a:pPr lvl="2"/>
            <a:r>
              <a:rPr lang="en-US" altLang="zh-CN" dirty="0"/>
              <a:t>http://</a:t>
            </a:r>
            <a:r>
              <a:rPr lang="en-US" altLang="zh-CN" dirty="0" smtClean="0"/>
              <a:t>tool.chinaz.com/dns</a:t>
            </a:r>
          </a:p>
          <a:p>
            <a:pPr lvl="2"/>
            <a:r>
              <a:rPr lang="en-US" altLang="zh-CN" dirty="0"/>
              <a:t>http://www.17ce.com/site/dns.html</a:t>
            </a:r>
          </a:p>
          <a:p>
            <a:pPr lvl="1"/>
            <a:endParaRPr lang="en-US" altLang="zh-CN" dirty="0" smtClean="0"/>
          </a:p>
          <a:p>
            <a:pPr lvl="1"/>
            <a:endParaRPr lang="zh-CN" altLang="en-US" dirty="0"/>
          </a:p>
        </p:txBody>
      </p:sp>
    </p:spTree>
    <p:extLst>
      <p:ext uri="{BB962C8B-B14F-4D97-AF65-F5344CB8AC3E}">
        <p14:creationId xmlns:p14="http://schemas.microsoft.com/office/powerpoint/2010/main" val="1246484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1.6</a:t>
            </a:r>
            <a:r>
              <a:rPr lang="zh-CN" altLang="en-US" dirty="0" smtClean="0"/>
              <a:t>域名解析的测试</a:t>
            </a:r>
            <a:endParaRPr lang="zh-CN" altLang="en-US" dirty="0"/>
          </a:p>
        </p:txBody>
      </p:sp>
      <p:pic>
        <p:nvPicPr>
          <p:cNvPr id="7" name="图片 6"/>
          <p:cNvPicPr>
            <a:picLocks noChangeAspect="1"/>
          </p:cNvPicPr>
          <p:nvPr/>
        </p:nvPicPr>
        <p:blipFill>
          <a:blip r:embed="rId2"/>
          <a:stretch>
            <a:fillRect/>
          </a:stretch>
        </p:blipFill>
        <p:spPr>
          <a:xfrm>
            <a:off x="2032906" y="1345332"/>
            <a:ext cx="5091835" cy="3836208"/>
          </a:xfrm>
          <a:prstGeom prst="rect">
            <a:avLst/>
          </a:prstGeom>
        </p:spPr>
      </p:pic>
      <p:sp>
        <p:nvSpPr>
          <p:cNvPr id="8" name="矩形 7"/>
          <p:cNvSpPr/>
          <p:nvPr/>
        </p:nvSpPr>
        <p:spPr bwMode="auto">
          <a:xfrm>
            <a:off x="1729568" y="2816556"/>
            <a:ext cx="5688632" cy="50405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矩形 8"/>
          <p:cNvSpPr/>
          <p:nvPr/>
        </p:nvSpPr>
        <p:spPr bwMode="auto">
          <a:xfrm>
            <a:off x="1734507" y="4424451"/>
            <a:ext cx="5688632" cy="50405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5542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1.6</a:t>
            </a:r>
            <a:r>
              <a:rPr lang="zh-CN" altLang="en-US" dirty="0" smtClean="0"/>
              <a:t>域名解析的测试</a:t>
            </a:r>
            <a:endParaRPr lang="zh-CN" altLang="en-US" dirty="0"/>
          </a:p>
        </p:txBody>
      </p:sp>
      <p:pic>
        <p:nvPicPr>
          <p:cNvPr id="3" name="图片 2"/>
          <p:cNvPicPr>
            <a:picLocks noChangeAspect="1"/>
          </p:cNvPicPr>
          <p:nvPr/>
        </p:nvPicPr>
        <p:blipFill>
          <a:blip r:embed="rId2"/>
          <a:stretch>
            <a:fillRect/>
          </a:stretch>
        </p:blipFill>
        <p:spPr>
          <a:xfrm>
            <a:off x="760569" y="139003"/>
            <a:ext cx="3723281" cy="5418754"/>
          </a:xfrm>
          <a:prstGeom prst="rect">
            <a:avLst/>
          </a:prstGeom>
        </p:spPr>
      </p:pic>
      <p:pic>
        <p:nvPicPr>
          <p:cNvPr id="6" name="图片 5"/>
          <p:cNvPicPr>
            <a:picLocks noChangeAspect="1"/>
          </p:cNvPicPr>
          <p:nvPr/>
        </p:nvPicPr>
        <p:blipFill>
          <a:blip r:embed="rId3"/>
          <a:stretch>
            <a:fillRect/>
          </a:stretch>
        </p:blipFill>
        <p:spPr>
          <a:xfrm>
            <a:off x="4662890" y="139003"/>
            <a:ext cx="3723281" cy="5418754"/>
          </a:xfrm>
          <a:prstGeom prst="rect">
            <a:avLst/>
          </a:prstGeom>
        </p:spPr>
      </p:pic>
    </p:spTree>
    <p:extLst>
      <p:ext uri="{BB962C8B-B14F-4D97-AF65-F5344CB8AC3E}">
        <p14:creationId xmlns:p14="http://schemas.microsoft.com/office/powerpoint/2010/main" val="1848520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a:t>文件传送协议 </a:t>
            </a:r>
            <a:r>
              <a:rPr lang="en-US" altLang="zh-CN" dirty="0"/>
              <a:t>FTP (File Transfer Protocol) </a:t>
            </a:r>
            <a:r>
              <a:rPr lang="zh-CN" altLang="en-US" dirty="0"/>
              <a:t>是因特网上使用得最广泛的文件传送协议。</a:t>
            </a:r>
          </a:p>
          <a:p>
            <a:r>
              <a:rPr lang="en-US" altLang="zh-CN" dirty="0"/>
              <a:t>FTP </a:t>
            </a:r>
            <a:r>
              <a:rPr lang="zh-CN" altLang="en-US" dirty="0"/>
              <a:t>提供交互式的访问，允许客户指明文件的类型与格式，并允许文件具有存取权限。</a:t>
            </a:r>
          </a:p>
          <a:p>
            <a:r>
              <a:rPr lang="en-US" altLang="zh-CN" dirty="0"/>
              <a:t>FTP </a:t>
            </a:r>
            <a:r>
              <a:rPr lang="zh-CN" altLang="en-US" dirty="0"/>
              <a:t>屏蔽了各计算机系统的细节，因而适合于在异构网络中任意计算机之间传送文件。</a:t>
            </a:r>
          </a:p>
          <a:p>
            <a:r>
              <a:rPr lang="en-US" altLang="zh-CN" dirty="0" smtClean="0"/>
              <a:t>FTP</a:t>
            </a:r>
            <a:r>
              <a:rPr lang="zh-CN" altLang="en-US" dirty="0" smtClean="0"/>
              <a:t>是有</a:t>
            </a:r>
            <a:r>
              <a:rPr lang="en-US" altLang="zh-CN" dirty="0" smtClean="0"/>
              <a:t>RFC 959</a:t>
            </a:r>
            <a:r>
              <a:rPr lang="zh-CN" altLang="en-US" dirty="0" smtClean="0"/>
              <a:t>定义的，且很</a:t>
            </a:r>
            <a:r>
              <a:rPr lang="zh-CN" altLang="en-US" dirty="0"/>
              <a:t>早就成为了因特网的正式标准。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2.1FTP</a:t>
            </a:r>
            <a:r>
              <a:rPr lang="zh-CN" altLang="en-US" dirty="0" smtClean="0"/>
              <a:t>概述</a:t>
            </a:r>
            <a:endParaRPr lang="zh-CN" altLang="en-US" dirty="0"/>
          </a:p>
        </p:txBody>
      </p:sp>
    </p:spTree>
    <p:extLst>
      <p:ext uri="{BB962C8B-B14F-4D97-AF65-F5344CB8AC3E}">
        <p14:creationId xmlns:p14="http://schemas.microsoft.com/office/powerpoint/2010/main" val="3894724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a:t>网络环境中的一项基本应用就是将文件从一台计算机中复制到另一台可能相距很远的计算机中。</a:t>
            </a:r>
          </a:p>
          <a:p>
            <a:r>
              <a:rPr lang="zh-CN" altLang="en-US" dirty="0"/>
              <a:t>初看起来，在两个主机之间传送文件是很简单的事情。</a:t>
            </a:r>
          </a:p>
          <a:p>
            <a:r>
              <a:rPr lang="zh-CN" altLang="en-US" dirty="0"/>
              <a:t>其实这往往非常困难。原因是众多的计算机厂商研制出的文件系统多达数百种，且差别很大。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2.1FTP</a:t>
            </a:r>
            <a:r>
              <a:rPr lang="zh-CN" altLang="en-US" dirty="0" smtClean="0"/>
              <a:t>概述</a:t>
            </a:r>
            <a:endParaRPr lang="zh-CN" altLang="en-US" dirty="0"/>
          </a:p>
        </p:txBody>
      </p:sp>
    </p:spTree>
    <p:extLst>
      <p:ext uri="{BB962C8B-B14F-4D97-AF65-F5344CB8AC3E}">
        <p14:creationId xmlns:p14="http://schemas.microsoft.com/office/powerpoint/2010/main" val="376912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a:t>网络环境下复制文件的复杂性：</a:t>
            </a:r>
          </a:p>
          <a:p>
            <a:pPr lvl="1"/>
            <a:r>
              <a:rPr lang="zh-CN" altLang="en-US" dirty="0" smtClean="0"/>
              <a:t>计算机</a:t>
            </a:r>
            <a:r>
              <a:rPr lang="zh-CN" altLang="en-US" dirty="0"/>
              <a:t>存储数据的格式不同。</a:t>
            </a:r>
          </a:p>
          <a:p>
            <a:pPr lvl="1"/>
            <a:r>
              <a:rPr lang="zh-CN" altLang="en-US" dirty="0" smtClean="0"/>
              <a:t>文件</a:t>
            </a:r>
            <a:r>
              <a:rPr lang="zh-CN" altLang="en-US" dirty="0"/>
              <a:t>的目录结构和文件命名的规定不同。</a:t>
            </a:r>
          </a:p>
          <a:p>
            <a:pPr lvl="1"/>
            <a:r>
              <a:rPr lang="zh-CN" altLang="en-US" dirty="0" smtClean="0"/>
              <a:t>对于</a:t>
            </a:r>
            <a:r>
              <a:rPr lang="zh-CN" altLang="en-US" dirty="0"/>
              <a:t>相同的文件存取功能，操作系统使用的命令不同。</a:t>
            </a:r>
          </a:p>
          <a:p>
            <a:pPr lvl="1"/>
            <a:r>
              <a:rPr lang="zh-CN" altLang="en-US" dirty="0" smtClean="0"/>
              <a:t>访问</a:t>
            </a:r>
            <a:r>
              <a:rPr lang="zh-CN" altLang="en-US" dirty="0"/>
              <a:t>控制方法不同。 </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3610059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smtClean="0"/>
              <a:t>文件传送协议</a:t>
            </a:r>
            <a:r>
              <a:rPr lang="en-US" altLang="zh-CN" dirty="0" smtClean="0"/>
              <a:t>FTP</a:t>
            </a:r>
            <a:r>
              <a:rPr lang="zh-CN" altLang="en-US" dirty="0" smtClean="0"/>
              <a:t>只</a:t>
            </a:r>
            <a:r>
              <a:rPr lang="zh-CN" altLang="en-US" dirty="0"/>
              <a:t>提供文件传送的一些基本的服务</a:t>
            </a:r>
            <a:r>
              <a:rPr lang="zh-CN" altLang="en-US" dirty="0" smtClean="0"/>
              <a:t>，使用</a:t>
            </a:r>
            <a:r>
              <a:rPr lang="en-US" altLang="zh-CN" dirty="0" smtClean="0"/>
              <a:t>TCP</a:t>
            </a:r>
            <a:r>
              <a:rPr lang="zh-CN" altLang="en-US" dirty="0" smtClean="0"/>
              <a:t>可靠</a:t>
            </a:r>
            <a:r>
              <a:rPr lang="zh-CN" altLang="en-US" dirty="0"/>
              <a:t>的运输服务。</a:t>
            </a:r>
          </a:p>
          <a:p>
            <a:r>
              <a:rPr lang="en-US" altLang="zh-CN" dirty="0" smtClean="0"/>
              <a:t>FTP</a:t>
            </a:r>
            <a:r>
              <a:rPr lang="zh-CN" altLang="en-US" dirty="0" smtClean="0"/>
              <a:t>的</a:t>
            </a:r>
            <a:r>
              <a:rPr lang="zh-CN" altLang="en-US" dirty="0"/>
              <a:t>主要功能是</a:t>
            </a:r>
            <a:r>
              <a:rPr lang="zh-CN" altLang="en-US" dirty="0">
                <a:solidFill>
                  <a:srgbClr val="FF0000"/>
                </a:solidFill>
              </a:rPr>
              <a:t>减少或消除在不同操作系统下处理文件的不兼容性</a:t>
            </a:r>
            <a:r>
              <a:rPr lang="zh-CN" altLang="en-US" dirty="0"/>
              <a:t>。</a:t>
            </a:r>
          </a:p>
          <a:p>
            <a:r>
              <a:rPr lang="en-US" altLang="zh-CN" dirty="0" smtClean="0"/>
              <a:t>FTP</a:t>
            </a:r>
            <a:r>
              <a:rPr lang="zh-CN" altLang="en-US" dirty="0" smtClean="0"/>
              <a:t>使用</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a:t>方式</a:t>
            </a:r>
            <a:r>
              <a:rPr lang="zh-CN" altLang="en-US" dirty="0" smtClean="0"/>
              <a:t>。</a:t>
            </a:r>
            <a:endParaRPr lang="en-US" altLang="zh-CN" dirty="0" smtClean="0"/>
          </a:p>
          <a:p>
            <a:pPr lvl="1"/>
            <a:r>
              <a:rPr lang="zh-CN" altLang="en-US" dirty="0" smtClean="0"/>
              <a:t>一个</a:t>
            </a:r>
            <a:r>
              <a:rPr lang="en-US" altLang="zh-CN" dirty="0" smtClean="0"/>
              <a:t>FTP</a:t>
            </a:r>
            <a:r>
              <a:rPr lang="zh-CN" altLang="en-US" dirty="0" smtClean="0"/>
              <a:t>服务器</a:t>
            </a:r>
            <a:r>
              <a:rPr lang="zh-CN" altLang="en-US" dirty="0"/>
              <a:t>进程可同时为多个客户进程提供服务</a:t>
            </a:r>
            <a:r>
              <a:rPr lang="zh-CN" altLang="en-US" dirty="0" smtClean="0"/>
              <a:t>。</a:t>
            </a:r>
            <a:endParaRPr lang="en-US" altLang="zh-CN" dirty="0" smtClean="0"/>
          </a:p>
          <a:p>
            <a:pPr lvl="1"/>
            <a:r>
              <a:rPr lang="en-US" altLang="zh-CN" dirty="0" smtClean="0"/>
              <a:t>FTP </a:t>
            </a:r>
            <a:r>
              <a:rPr lang="zh-CN" altLang="en-US" dirty="0"/>
              <a:t>的服务器进程由两大部分组成：一个主进程，负责接受新的请求；另外有若干个从属进程，负责处理单个请求。</a:t>
            </a:r>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481602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FTP</a:t>
            </a:r>
            <a:r>
              <a:rPr lang="zh-CN" altLang="en-US" dirty="0" smtClean="0"/>
              <a:t>的主进程工作</a:t>
            </a:r>
            <a:r>
              <a:rPr lang="zh-CN" altLang="en-US" dirty="0"/>
              <a:t>步骤</a:t>
            </a:r>
            <a:r>
              <a:rPr lang="zh-CN" altLang="en-US" dirty="0" smtClean="0"/>
              <a:t>如下：</a:t>
            </a:r>
            <a:endParaRPr lang="en-US" altLang="zh-CN" dirty="0" smtClean="0"/>
          </a:p>
          <a:p>
            <a:pPr lvl="1"/>
            <a:r>
              <a:rPr lang="zh-CN" altLang="en-US" dirty="0"/>
              <a:t>打开熟知端口（端口号</a:t>
            </a:r>
            <a:r>
              <a:rPr lang="zh-CN" altLang="en-US" dirty="0" smtClean="0"/>
              <a:t>为</a:t>
            </a:r>
            <a:r>
              <a:rPr lang="en-US" altLang="zh-CN" dirty="0" smtClean="0"/>
              <a:t>21</a:t>
            </a:r>
            <a:r>
              <a:rPr lang="zh-CN" altLang="en-US" dirty="0"/>
              <a:t>），使客户进程能够连接上。</a:t>
            </a:r>
          </a:p>
          <a:p>
            <a:pPr lvl="1"/>
            <a:r>
              <a:rPr lang="zh-CN" altLang="en-US" dirty="0"/>
              <a:t>等待客户进程发出连接请求。</a:t>
            </a:r>
          </a:p>
          <a:p>
            <a:pPr lvl="1"/>
            <a:r>
              <a:rPr lang="zh-CN" altLang="en-US" dirty="0"/>
              <a:t>启动从属进程来处理客户进程发来的请求。从属进程对客户进程的请求处理完毕后即终止，但从属进程在运行期间根据需要还可能创建其他一些子进程。</a:t>
            </a:r>
          </a:p>
          <a:p>
            <a:pPr lvl="1"/>
            <a:r>
              <a:rPr lang="zh-CN" altLang="en-US" dirty="0"/>
              <a:t>回到等待状态，继续接受其他客户进程发来的请求。主进程与从属进程的处理是并发地进行。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188368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FTP</a:t>
            </a:r>
            <a:r>
              <a:rPr lang="zh-CN" altLang="en-US" dirty="0" smtClean="0"/>
              <a:t>在通信中保持两个连接：</a:t>
            </a:r>
            <a:endParaRPr lang="en-US" altLang="zh-CN" dirty="0" smtClean="0"/>
          </a:p>
          <a:p>
            <a:pPr lvl="1"/>
            <a:r>
              <a:rPr lang="zh-CN" altLang="en-US" dirty="0">
                <a:solidFill>
                  <a:srgbClr val="FF0000"/>
                </a:solidFill>
              </a:rPr>
              <a:t>控制连接</a:t>
            </a:r>
            <a:r>
              <a:rPr lang="zh-CN" altLang="en-US" dirty="0"/>
              <a:t>在整个会话期间一直保持打开，</a:t>
            </a:r>
            <a:r>
              <a:rPr lang="en-US" altLang="zh-CN" dirty="0" smtClean="0"/>
              <a:t>FTP</a:t>
            </a:r>
            <a:r>
              <a:rPr lang="zh-CN" altLang="en-US" dirty="0" smtClean="0"/>
              <a:t>客户</a:t>
            </a:r>
            <a:r>
              <a:rPr lang="zh-CN" altLang="en-US" dirty="0"/>
              <a:t>发出的传送请求通过控制连接发送给服务器端的控制进程，但控制连接不用来传送文件。</a:t>
            </a:r>
          </a:p>
          <a:p>
            <a:pPr lvl="1"/>
            <a:r>
              <a:rPr lang="zh-CN" altLang="en-US" dirty="0"/>
              <a:t>实际用于传输文件的是“</a:t>
            </a:r>
            <a:r>
              <a:rPr lang="zh-CN" altLang="en-US" dirty="0">
                <a:solidFill>
                  <a:srgbClr val="FF0000"/>
                </a:solidFill>
              </a:rPr>
              <a:t>数据连接</a:t>
            </a:r>
            <a:r>
              <a:rPr lang="zh-CN" altLang="en-US" dirty="0"/>
              <a:t>”。服务器端的控制进程在接收</a:t>
            </a:r>
            <a:r>
              <a:rPr lang="zh-CN" altLang="en-US" dirty="0" smtClean="0"/>
              <a:t>到</a:t>
            </a:r>
            <a:r>
              <a:rPr lang="en-US" altLang="zh-CN" dirty="0" smtClean="0"/>
              <a:t>FTP</a:t>
            </a:r>
            <a:r>
              <a:rPr lang="zh-CN" altLang="en-US" dirty="0" smtClean="0"/>
              <a:t>客户</a:t>
            </a:r>
            <a:r>
              <a:rPr lang="zh-CN" altLang="en-US" dirty="0"/>
              <a:t>发送来的文件传输请求后就创建“数据传送进程”和“数据连接”，用来连接客户端和服务器端的数据传送进程。</a:t>
            </a:r>
          </a:p>
          <a:p>
            <a:pPr lvl="1"/>
            <a:r>
              <a:rPr lang="zh-CN" altLang="en-US" dirty="0"/>
              <a:t>数据传送进程实际完成文件的传送，在传送完毕后关闭“数据传送连接”并结束运行。 </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34477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域名系统</a:t>
            </a:r>
            <a:r>
              <a:rPr lang="en-US" altLang="zh-CN" dirty="0" smtClean="0"/>
              <a:t>DNS</a:t>
            </a:r>
            <a:r>
              <a:rPr lang="zh-CN" altLang="en-US" dirty="0" smtClean="0"/>
              <a:t>（</a:t>
            </a:r>
            <a:r>
              <a:rPr lang="en-US" altLang="zh-CN" dirty="0" smtClean="0">
                <a:solidFill>
                  <a:srgbClr val="FF0000"/>
                </a:solidFill>
              </a:rPr>
              <a:t>Domain Name System</a:t>
            </a:r>
            <a:r>
              <a:rPr lang="zh-CN" altLang="en-US" dirty="0" smtClean="0"/>
              <a:t>）是因特网使用的命名系统，用来把便于人们使用的机器名字转换为</a:t>
            </a:r>
            <a:r>
              <a:rPr lang="en-US" altLang="zh-CN" dirty="0" smtClean="0"/>
              <a:t>IP</a:t>
            </a:r>
            <a:r>
              <a:rPr lang="zh-CN" altLang="en-US" dirty="0" smtClean="0"/>
              <a:t>地址。</a:t>
            </a:r>
            <a:endParaRPr lang="en-US" altLang="zh-CN" dirty="0" smtClean="0"/>
          </a:p>
          <a:p>
            <a:r>
              <a:rPr lang="en-US" altLang="zh-CN" dirty="0" smtClean="0"/>
              <a:t>DNS</a:t>
            </a:r>
            <a:r>
              <a:rPr lang="zh-CN" altLang="zh-CN" dirty="0" smtClean="0"/>
              <a:t>（域名系统）是一种把计算机主机名称解析为对应的</a:t>
            </a:r>
            <a:r>
              <a:rPr lang="en-US" altLang="zh-CN" dirty="0" smtClean="0"/>
              <a:t>IP</a:t>
            </a:r>
            <a:r>
              <a:rPr lang="zh-CN" altLang="zh-CN" dirty="0" smtClean="0"/>
              <a:t>地址的服务。在</a:t>
            </a:r>
            <a:r>
              <a:rPr lang="en-US" altLang="zh-CN" dirty="0" smtClean="0"/>
              <a:t>Unix</a:t>
            </a:r>
            <a:r>
              <a:rPr lang="zh-CN" altLang="zh-CN" dirty="0" smtClean="0"/>
              <a:t>和</a:t>
            </a:r>
            <a:r>
              <a:rPr lang="en-US" altLang="zh-CN" dirty="0" smtClean="0"/>
              <a:t>Linux</a:t>
            </a:r>
            <a:r>
              <a:rPr lang="zh-CN" altLang="zh-CN" dirty="0" smtClean="0"/>
              <a:t>操作系统中的</a:t>
            </a:r>
            <a:r>
              <a:rPr lang="en-US" altLang="zh-CN" dirty="0" smtClean="0"/>
              <a:t>DNS</a:t>
            </a:r>
            <a:r>
              <a:rPr lang="zh-CN" altLang="zh-CN" dirty="0" smtClean="0"/>
              <a:t>服务称之为</a:t>
            </a:r>
            <a:r>
              <a:rPr lang="en-US" altLang="zh-CN" dirty="0" smtClean="0"/>
              <a:t>BIND</a:t>
            </a:r>
            <a:r>
              <a:rPr lang="zh-CN" altLang="zh-CN" dirty="0" smtClean="0"/>
              <a:t>（伯克利因特网名称域服务）。</a:t>
            </a:r>
            <a:endParaRPr lang="en-US" altLang="zh-CN" dirty="0" smtClean="0"/>
          </a:p>
          <a:p>
            <a:r>
              <a:rPr lang="zh-CN" altLang="en-US" dirty="0" smtClean="0"/>
              <a:t>许多应用层软件经常直接使用域名系统</a:t>
            </a:r>
            <a:r>
              <a:rPr lang="en-US" altLang="zh-CN" dirty="0" smtClean="0"/>
              <a:t>DNS (Domain Name System)</a:t>
            </a:r>
            <a:r>
              <a:rPr lang="zh-CN" altLang="en-US" dirty="0" smtClean="0"/>
              <a:t>，但</a:t>
            </a:r>
            <a:r>
              <a:rPr lang="zh-CN" altLang="en-US" dirty="0" smtClean="0">
                <a:solidFill>
                  <a:srgbClr val="FF0000"/>
                </a:solidFill>
              </a:rPr>
              <a:t>计算机的用户只是间接而不是直接使用域名系统</a:t>
            </a:r>
            <a:r>
              <a:rPr lang="zh-CN" altLang="en-US" dirty="0" smtClean="0"/>
              <a:t>。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403737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grpSp>
        <p:nvGrpSpPr>
          <p:cNvPr id="93" name="组合 92"/>
          <p:cNvGrpSpPr/>
          <p:nvPr/>
        </p:nvGrpSpPr>
        <p:grpSpPr>
          <a:xfrm>
            <a:off x="827584" y="1921396"/>
            <a:ext cx="7705552" cy="2598044"/>
            <a:chOff x="719224" y="1993404"/>
            <a:chExt cx="7705552" cy="2598044"/>
          </a:xfrm>
        </p:grpSpPr>
        <p:sp>
          <p:nvSpPr>
            <p:cNvPr id="7" name="Rectangle 82"/>
            <p:cNvSpPr>
              <a:spLocks noChangeArrowheads="1"/>
            </p:cNvSpPr>
            <p:nvPr/>
          </p:nvSpPr>
          <p:spPr bwMode="auto">
            <a:xfrm>
              <a:off x="6180441" y="2570720"/>
              <a:ext cx="1271880" cy="1565389"/>
            </a:xfrm>
            <a:prstGeom prst="rect">
              <a:avLst/>
            </a:prstGeom>
            <a:solidFill>
              <a:srgbClr val="FFFF99"/>
            </a:solidFill>
            <a:ln w="9525" algn="ctr">
              <a:solidFill>
                <a:schemeClr val="folHlink"/>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Oval 83"/>
            <p:cNvSpPr>
              <a:spLocks noChangeArrowheads="1"/>
            </p:cNvSpPr>
            <p:nvPr/>
          </p:nvSpPr>
          <p:spPr bwMode="auto">
            <a:xfrm>
              <a:off x="6255251" y="2728811"/>
              <a:ext cx="1122168" cy="495448"/>
            </a:xfrm>
            <a:prstGeom prst="ellipse">
              <a:avLst/>
            </a:prstGeom>
            <a:solidFill>
              <a:srgbClr val="FF00FF"/>
            </a:solidFill>
            <a:ln w="9525" algn="ctr">
              <a:solidFill>
                <a:srgbClr val="FF00FF"/>
              </a:solidFill>
              <a:round/>
              <a:headEnd/>
              <a:tailEnd/>
            </a:ln>
            <a:effectLst/>
          </p:spPr>
          <p:txBody>
            <a:bodyPr wrap="none" anchor="ctr"/>
            <a:lstStyle/>
            <a:p>
              <a:pPr algn="ctr"/>
              <a:r>
                <a:rPr kumimoji="1" lang="zh-CN" altLang="en-US" sz="1400" dirty="0">
                  <a:latin typeface="+mj-ea"/>
                  <a:ea typeface="+mj-ea"/>
                </a:rPr>
                <a:t>控制进程</a:t>
              </a:r>
            </a:p>
          </p:txBody>
        </p:sp>
        <p:grpSp>
          <p:nvGrpSpPr>
            <p:cNvPr id="9" name="Group 84"/>
            <p:cNvGrpSpPr>
              <a:grpSpLocks/>
            </p:cNvGrpSpPr>
            <p:nvPr/>
          </p:nvGrpSpPr>
          <p:grpSpPr bwMode="auto">
            <a:xfrm>
              <a:off x="719224" y="2075273"/>
              <a:ext cx="673301" cy="1071352"/>
              <a:chOff x="480" y="1395"/>
              <a:chExt cx="511" cy="728"/>
            </a:xfrm>
          </p:grpSpPr>
          <p:grpSp>
            <p:nvGrpSpPr>
              <p:cNvPr id="10" name="Group 85"/>
              <p:cNvGrpSpPr>
                <a:grpSpLocks/>
              </p:cNvGrpSpPr>
              <p:nvPr/>
            </p:nvGrpSpPr>
            <p:grpSpPr bwMode="auto">
              <a:xfrm>
                <a:off x="717" y="1446"/>
                <a:ext cx="274" cy="237"/>
                <a:chOff x="717" y="1446"/>
                <a:chExt cx="274" cy="237"/>
              </a:xfrm>
            </p:grpSpPr>
            <p:sp>
              <p:nvSpPr>
                <p:cNvPr id="35" name="Arc 86"/>
                <p:cNvSpPr>
                  <a:spLocks/>
                </p:cNvSpPr>
                <p:nvPr/>
              </p:nvSpPr>
              <p:spPr bwMode="auto">
                <a:xfrm>
                  <a:off x="930" y="1618"/>
                  <a:ext cx="58" cy="39"/>
                </a:xfrm>
                <a:custGeom>
                  <a:avLst/>
                  <a:gdLst>
                    <a:gd name="G0" fmla="+- 16673 0 0"/>
                    <a:gd name="G1" fmla="+- 21600 0 0"/>
                    <a:gd name="G2" fmla="+- 21600 0 0"/>
                    <a:gd name="T0" fmla="*/ 0 w 38273"/>
                    <a:gd name="T1" fmla="*/ 7868 h 35142"/>
                    <a:gd name="T2" fmla="*/ 33501 w 38273"/>
                    <a:gd name="T3" fmla="*/ 35142 h 35142"/>
                    <a:gd name="T4" fmla="*/ 16673 w 38273"/>
                    <a:gd name="T5" fmla="*/ 21600 h 35142"/>
                  </a:gdLst>
                  <a:ahLst/>
                  <a:cxnLst>
                    <a:cxn ang="0">
                      <a:pos x="T0" y="T1"/>
                    </a:cxn>
                    <a:cxn ang="0">
                      <a:pos x="T2" y="T3"/>
                    </a:cxn>
                    <a:cxn ang="0">
                      <a:pos x="T4" y="T5"/>
                    </a:cxn>
                  </a:cxnLst>
                  <a:rect l="0" t="0" r="r" b="b"/>
                  <a:pathLst>
                    <a:path w="38273" h="35142" fill="none" extrusionOk="0">
                      <a:moveTo>
                        <a:pt x="-1" y="7867"/>
                      </a:moveTo>
                      <a:cubicBezTo>
                        <a:pt x="4103" y="2886"/>
                        <a:pt x="10218" y="-1"/>
                        <a:pt x="16673" y="0"/>
                      </a:cubicBezTo>
                      <a:cubicBezTo>
                        <a:pt x="28602" y="0"/>
                        <a:pt x="38273" y="9670"/>
                        <a:pt x="38273" y="21600"/>
                      </a:cubicBezTo>
                      <a:cubicBezTo>
                        <a:pt x="38273" y="26526"/>
                        <a:pt x="36589" y="31304"/>
                        <a:pt x="33500" y="35141"/>
                      </a:cubicBezTo>
                    </a:path>
                    <a:path w="38273" h="35142" stroke="0" extrusionOk="0">
                      <a:moveTo>
                        <a:pt x="-1" y="7867"/>
                      </a:moveTo>
                      <a:cubicBezTo>
                        <a:pt x="4103" y="2886"/>
                        <a:pt x="10218" y="-1"/>
                        <a:pt x="16673" y="0"/>
                      </a:cubicBezTo>
                      <a:cubicBezTo>
                        <a:pt x="28602" y="0"/>
                        <a:pt x="38273" y="9670"/>
                        <a:pt x="38273" y="21600"/>
                      </a:cubicBezTo>
                      <a:cubicBezTo>
                        <a:pt x="38273" y="26526"/>
                        <a:pt x="36589" y="31304"/>
                        <a:pt x="33500" y="35141"/>
                      </a:cubicBezTo>
                      <a:lnTo>
                        <a:pt x="16673" y="21600"/>
                      </a:lnTo>
                      <a:close/>
                    </a:path>
                  </a:pathLst>
                </a:custGeom>
                <a:noFill/>
                <a:ln w="4763">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00">
                    <a:latin typeface="+mj-ea"/>
                    <a:ea typeface="+mj-ea"/>
                  </a:endParaRPr>
                </a:p>
              </p:txBody>
            </p:sp>
            <p:sp>
              <p:nvSpPr>
                <p:cNvPr id="36" name="Arc 87"/>
                <p:cNvSpPr>
                  <a:spLocks/>
                </p:cNvSpPr>
                <p:nvPr/>
              </p:nvSpPr>
              <p:spPr bwMode="auto">
                <a:xfrm>
                  <a:off x="929" y="1618"/>
                  <a:ext cx="55" cy="36"/>
                </a:xfrm>
                <a:custGeom>
                  <a:avLst/>
                  <a:gdLst>
                    <a:gd name="G0" fmla="+- 16546 0 0"/>
                    <a:gd name="G1" fmla="+- 21600 0 0"/>
                    <a:gd name="G2" fmla="+- 21600 0 0"/>
                    <a:gd name="T0" fmla="*/ 0 w 38146"/>
                    <a:gd name="T1" fmla="*/ 7715 h 34928"/>
                    <a:gd name="T2" fmla="*/ 33544 w 38146"/>
                    <a:gd name="T3" fmla="*/ 34928 h 34928"/>
                    <a:gd name="T4" fmla="*/ 16546 w 38146"/>
                    <a:gd name="T5" fmla="*/ 21600 h 34928"/>
                  </a:gdLst>
                  <a:ahLst/>
                  <a:cxnLst>
                    <a:cxn ang="0">
                      <a:pos x="T0" y="T1"/>
                    </a:cxn>
                    <a:cxn ang="0">
                      <a:pos x="T2" y="T3"/>
                    </a:cxn>
                    <a:cxn ang="0">
                      <a:pos x="T4" y="T5"/>
                    </a:cxn>
                  </a:cxnLst>
                  <a:rect l="0" t="0" r="r" b="b"/>
                  <a:pathLst>
                    <a:path w="38146" h="34928" fill="none" extrusionOk="0">
                      <a:moveTo>
                        <a:pt x="0" y="7715"/>
                      </a:moveTo>
                      <a:cubicBezTo>
                        <a:pt x="4104" y="2824"/>
                        <a:pt x="10161" y="-1"/>
                        <a:pt x="16546" y="0"/>
                      </a:cubicBezTo>
                      <a:cubicBezTo>
                        <a:pt x="28475" y="0"/>
                        <a:pt x="38146" y="9670"/>
                        <a:pt x="38146" y="21600"/>
                      </a:cubicBezTo>
                      <a:cubicBezTo>
                        <a:pt x="38146" y="26432"/>
                        <a:pt x="36525" y="31125"/>
                        <a:pt x="33543" y="34927"/>
                      </a:cubicBezTo>
                    </a:path>
                    <a:path w="38146" h="34928" stroke="0" extrusionOk="0">
                      <a:moveTo>
                        <a:pt x="0" y="7715"/>
                      </a:moveTo>
                      <a:cubicBezTo>
                        <a:pt x="4104" y="2824"/>
                        <a:pt x="10161" y="-1"/>
                        <a:pt x="16546" y="0"/>
                      </a:cubicBezTo>
                      <a:cubicBezTo>
                        <a:pt x="28475" y="0"/>
                        <a:pt x="38146" y="9670"/>
                        <a:pt x="38146" y="21600"/>
                      </a:cubicBezTo>
                      <a:cubicBezTo>
                        <a:pt x="38146" y="26432"/>
                        <a:pt x="36525" y="31125"/>
                        <a:pt x="33543" y="34927"/>
                      </a:cubicBezTo>
                      <a:lnTo>
                        <a:pt x="16546" y="21600"/>
                      </a:lnTo>
                      <a:close/>
                    </a:path>
                  </a:pathLst>
                </a:custGeom>
                <a:noFill/>
                <a:ln w="4763">
                  <a:solidFill>
                    <a:srgbClr val="DBDBCE"/>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00">
                    <a:latin typeface="+mj-ea"/>
                    <a:ea typeface="+mj-ea"/>
                  </a:endParaRPr>
                </a:p>
              </p:txBody>
            </p:sp>
            <p:sp>
              <p:nvSpPr>
                <p:cNvPr id="37" name="Freeform 88"/>
                <p:cNvSpPr>
                  <a:spLocks/>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Lst>
                  <a:ahLst/>
                  <a:cxnLst>
                    <a:cxn ang="0">
                      <a:pos x="T0" y="T1"/>
                    </a:cxn>
                    <a:cxn ang="0">
                      <a:pos x="T2" y="T3"/>
                    </a:cxn>
                    <a:cxn ang="0">
                      <a:pos x="T4" y="T5"/>
                    </a:cxn>
                    <a:cxn ang="0">
                      <a:pos x="T6" y="T7"/>
                    </a:cxn>
                    <a:cxn ang="0">
                      <a:pos x="T8" y="T9"/>
                    </a:cxn>
                  </a:cxnLst>
                  <a:rect l="0" t="0" r="r" b="b"/>
                  <a:pathLst>
                    <a:path w="205" h="26">
                      <a:moveTo>
                        <a:pt x="0" y="26"/>
                      </a:moveTo>
                      <a:lnTo>
                        <a:pt x="25" y="0"/>
                      </a:lnTo>
                      <a:lnTo>
                        <a:pt x="205" y="0"/>
                      </a:lnTo>
                      <a:lnTo>
                        <a:pt x="180"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 name="Freeform 89"/>
                <p:cNvSpPr>
                  <a:spLocks/>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Lst>
                  <a:ahLst/>
                  <a:cxnLst>
                    <a:cxn ang="0">
                      <a:pos x="T0" y="T1"/>
                    </a:cxn>
                    <a:cxn ang="0">
                      <a:pos x="T2" y="T3"/>
                    </a:cxn>
                    <a:cxn ang="0">
                      <a:pos x="T4" y="T5"/>
                    </a:cxn>
                    <a:cxn ang="0">
                      <a:pos x="T6" y="T7"/>
                    </a:cxn>
                    <a:cxn ang="0">
                      <a:pos x="T8" y="T9"/>
                    </a:cxn>
                  </a:cxnLst>
                  <a:rect l="0" t="0" r="r" b="b"/>
                  <a:pathLst>
                    <a:path w="205" h="26">
                      <a:moveTo>
                        <a:pt x="0" y="26"/>
                      </a:moveTo>
                      <a:lnTo>
                        <a:pt x="25" y="0"/>
                      </a:lnTo>
                      <a:lnTo>
                        <a:pt x="205" y="0"/>
                      </a:lnTo>
                      <a:lnTo>
                        <a:pt x="180" y="26"/>
                      </a:lnTo>
                      <a:lnTo>
                        <a:pt x="0" y="26"/>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39" name="Rectangle 90"/>
                <p:cNvSpPr>
                  <a:spLocks noChangeArrowheads="1"/>
                </p:cNvSpPr>
                <p:nvPr/>
              </p:nvSpPr>
              <p:spPr bwMode="auto">
                <a:xfrm>
                  <a:off x="751" y="1617"/>
                  <a:ext cx="180"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40" name="Rectangle 91"/>
                <p:cNvSpPr>
                  <a:spLocks noChangeArrowheads="1"/>
                </p:cNvSpPr>
                <p:nvPr/>
              </p:nvSpPr>
              <p:spPr bwMode="auto">
                <a:xfrm>
                  <a:off x="752" y="1618"/>
                  <a:ext cx="178" cy="29"/>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sp>
              <p:nvSpPr>
                <p:cNvPr id="41" name="Freeform 92"/>
                <p:cNvSpPr>
                  <a:spLocks/>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Lst>
                  <a:ahLst/>
                  <a:cxnLst>
                    <a:cxn ang="0">
                      <a:pos x="T0" y="T1"/>
                    </a:cxn>
                    <a:cxn ang="0">
                      <a:pos x="T2" y="T3"/>
                    </a:cxn>
                    <a:cxn ang="0">
                      <a:pos x="T4" y="T5"/>
                    </a:cxn>
                    <a:cxn ang="0">
                      <a:pos x="T6" y="T7"/>
                    </a:cxn>
                    <a:cxn ang="0">
                      <a:pos x="T8" y="T9"/>
                    </a:cxn>
                  </a:cxnLst>
                  <a:rect l="0" t="0" r="r" b="b"/>
                  <a:pathLst>
                    <a:path w="25" h="57">
                      <a:moveTo>
                        <a:pt x="0" y="57"/>
                      </a:moveTo>
                      <a:lnTo>
                        <a:pt x="25" y="35"/>
                      </a:lnTo>
                      <a:lnTo>
                        <a:pt x="25" y="0"/>
                      </a:lnTo>
                      <a:lnTo>
                        <a:pt x="0" y="26"/>
                      </a:lnTo>
                      <a:lnTo>
                        <a:pt x="0" y="57"/>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 name="Freeform 93"/>
                <p:cNvSpPr>
                  <a:spLocks/>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Lst>
                  <a:ahLst/>
                  <a:cxnLst>
                    <a:cxn ang="0">
                      <a:pos x="T0" y="T1"/>
                    </a:cxn>
                    <a:cxn ang="0">
                      <a:pos x="T2" y="T3"/>
                    </a:cxn>
                    <a:cxn ang="0">
                      <a:pos x="T4" y="T5"/>
                    </a:cxn>
                    <a:cxn ang="0">
                      <a:pos x="T6" y="T7"/>
                    </a:cxn>
                    <a:cxn ang="0">
                      <a:pos x="T8" y="T9"/>
                    </a:cxn>
                  </a:cxnLst>
                  <a:rect l="0" t="0" r="r" b="b"/>
                  <a:pathLst>
                    <a:path w="25" h="57">
                      <a:moveTo>
                        <a:pt x="0" y="57"/>
                      </a:moveTo>
                      <a:lnTo>
                        <a:pt x="25" y="35"/>
                      </a:lnTo>
                      <a:lnTo>
                        <a:pt x="25" y="0"/>
                      </a:lnTo>
                      <a:lnTo>
                        <a:pt x="0" y="26"/>
                      </a:lnTo>
                      <a:lnTo>
                        <a:pt x="0" y="57"/>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43" name="Freeform 94"/>
                <p:cNvSpPr>
                  <a:spLocks/>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Lst>
                  <a:ahLst/>
                  <a:cxnLst>
                    <a:cxn ang="0">
                      <a:pos x="T0" y="T1"/>
                    </a:cxn>
                    <a:cxn ang="0">
                      <a:pos x="T2" y="T3"/>
                    </a:cxn>
                    <a:cxn ang="0">
                      <a:pos x="T4" y="T5"/>
                    </a:cxn>
                    <a:cxn ang="0">
                      <a:pos x="T6" y="T7"/>
                    </a:cxn>
                    <a:cxn ang="0">
                      <a:pos x="T8" y="T9"/>
                    </a:cxn>
                  </a:cxnLst>
                  <a:rect l="0" t="0" r="r" b="b"/>
                  <a:pathLst>
                    <a:path w="196" h="19">
                      <a:moveTo>
                        <a:pt x="0" y="19"/>
                      </a:moveTo>
                      <a:lnTo>
                        <a:pt x="19" y="0"/>
                      </a:lnTo>
                      <a:lnTo>
                        <a:pt x="196" y="0"/>
                      </a:lnTo>
                      <a:lnTo>
                        <a:pt x="177"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 name="Freeform 95"/>
                <p:cNvSpPr>
                  <a:spLocks/>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Lst>
                  <a:ahLst/>
                  <a:cxnLst>
                    <a:cxn ang="0">
                      <a:pos x="T0" y="T1"/>
                    </a:cxn>
                    <a:cxn ang="0">
                      <a:pos x="T2" y="T3"/>
                    </a:cxn>
                    <a:cxn ang="0">
                      <a:pos x="T4" y="T5"/>
                    </a:cxn>
                    <a:cxn ang="0">
                      <a:pos x="T6" y="T7"/>
                    </a:cxn>
                    <a:cxn ang="0">
                      <a:pos x="T8" y="T9"/>
                    </a:cxn>
                  </a:cxnLst>
                  <a:rect l="0" t="0" r="r" b="b"/>
                  <a:pathLst>
                    <a:path w="196" h="19">
                      <a:moveTo>
                        <a:pt x="0" y="19"/>
                      </a:moveTo>
                      <a:lnTo>
                        <a:pt x="19" y="0"/>
                      </a:lnTo>
                      <a:lnTo>
                        <a:pt x="196" y="0"/>
                      </a:lnTo>
                      <a:lnTo>
                        <a:pt x="177" y="19"/>
                      </a:lnTo>
                      <a:lnTo>
                        <a:pt x="0" y="19"/>
                      </a:lnTo>
                      <a:close/>
                    </a:path>
                  </a:pathLst>
                </a:custGeom>
                <a:solidFill>
                  <a:srgbClr val="000000"/>
                </a:solidFill>
                <a:ln w="4763">
                  <a:solidFill>
                    <a:srgbClr val="000000"/>
                  </a:solidFill>
                  <a:prstDash val="solid"/>
                  <a:round/>
                  <a:headEnd/>
                  <a:tailEnd/>
                </a:ln>
              </p:spPr>
              <p:txBody>
                <a:bodyPr/>
                <a:lstStyle/>
                <a:p>
                  <a:endParaRPr lang="zh-CN" altLang="en-US" sz="1400">
                    <a:latin typeface="+mj-ea"/>
                    <a:ea typeface="+mj-ea"/>
                  </a:endParaRPr>
                </a:p>
              </p:txBody>
            </p:sp>
            <p:sp>
              <p:nvSpPr>
                <p:cNvPr id="45" name="Freeform 96"/>
                <p:cNvSpPr>
                  <a:spLocks/>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Lst>
                  <a:ahLst/>
                  <a:cxnLst>
                    <a:cxn ang="0">
                      <a:pos x="T0" y="T1"/>
                    </a:cxn>
                    <a:cxn ang="0">
                      <a:pos x="T2" y="T3"/>
                    </a:cxn>
                    <a:cxn ang="0">
                      <a:pos x="T4" y="T5"/>
                    </a:cxn>
                    <a:cxn ang="0">
                      <a:pos x="T6" y="T7"/>
                    </a:cxn>
                    <a:cxn ang="0">
                      <a:pos x="T8" y="T9"/>
                    </a:cxn>
                  </a:cxnLst>
                  <a:rect l="0" t="0" r="r" b="b"/>
                  <a:pathLst>
                    <a:path w="202" h="19">
                      <a:moveTo>
                        <a:pt x="0" y="19"/>
                      </a:moveTo>
                      <a:lnTo>
                        <a:pt x="19" y="0"/>
                      </a:lnTo>
                      <a:lnTo>
                        <a:pt x="202" y="0"/>
                      </a:lnTo>
                      <a:lnTo>
                        <a:pt x="180" y="19"/>
                      </a:lnTo>
                      <a:lnTo>
                        <a:pt x="0" y="1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 name="Freeform 97"/>
                <p:cNvSpPr>
                  <a:spLocks/>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Lst>
                  <a:ahLst/>
                  <a:cxnLst>
                    <a:cxn ang="0">
                      <a:pos x="T0" y="T1"/>
                    </a:cxn>
                    <a:cxn ang="0">
                      <a:pos x="T2" y="T3"/>
                    </a:cxn>
                    <a:cxn ang="0">
                      <a:pos x="T4" y="T5"/>
                    </a:cxn>
                    <a:cxn ang="0">
                      <a:pos x="T6" y="T7"/>
                    </a:cxn>
                    <a:cxn ang="0">
                      <a:pos x="T8" y="T9"/>
                    </a:cxn>
                  </a:cxnLst>
                  <a:rect l="0" t="0" r="r" b="b"/>
                  <a:pathLst>
                    <a:path w="202" h="19">
                      <a:moveTo>
                        <a:pt x="0" y="19"/>
                      </a:moveTo>
                      <a:lnTo>
                        <a:pt x="19" y="0"/>
                      </a:lnTo>
                      <a:lnTo>
                        <a:pt x="202" y="0"/>
                      </a:lnTo>
                      <a:lnTo>
                        <a:pt x="180" y="19"/>
                      </a:lnTo>
                      <a:lnTo>
                        <a:pt x="0" y="19"/>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47" name="Rectangle 98"/>
                <p:cNvSpPr>
                  <a:spLocks noChangeArrowheads="1"/>
                </p:cNvSpPr>
                <p:nvPr/>
              </p:nvSpPr>
              <p:spPr bwMode="auto">
                <a:xfrm>
                  <a:off x="752" y="1466"/>
                  <a:ext cx="181" cy="140"/>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sp>
              <p:nvSpPr>
                <p:cNvPr id="48" name="Rectangle 99"/>
                <p:cNvSpPr>
                  <a:spLocks noChangeArrowheads="1"/>
                </p:cNvSpPr>
                <p:nvPr/>
              </p:nvSpPr>
              <p:spPr bwMode="auto">
                <a:xfrm>
                  <a:off x="768" y="1485"/>
                  <a:ext cx="149" cy="108"/>
                </a:xfrm>
                <a:prstGeom prst="rect">
                  <a:avLst/>
                </a:prstGeom>
                <a:solidFill>
                  <a:srgbClr val="FFFFFF"/>
                </a:solidFill>
                <a:ln w="4763">
                  <a:solidFill>
                    <a:srgbClr val="494936"/>
                  </a:solidFill>
                  <a:miter lim="800000"/>
                  <a:headEnd/>
                  <a:tailEnd/>
                </a:ln>
              </p:spPr>
              <p:txBody>
                <a:bodyPr/>
                <a:lstStyle/>
                <a:p>
                  <a:endParaRPr lang="zh-CN" altLang="en-US" sz="1400">
                    <a:latin typeface="+mj-ea"/>
                    <a:ea typeface="+mj-ea"/>
                  </a:endParaRPr>
                </a:p>
              </p:txBody>
            </p:sp>
            <p:sp>
              <p:nvSpPr>
                <p:cNvPr id="49" name="Freeform 100"/>
                <p:cNvSpPr>
                  <a:spLocks/>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Lst>
                  <a:ahLst/>
                  <a:cxnLst>
                    <a:cxn ang="0">
                      <a:pos x="T0" y="T1"/>
                    </a:cxn>
                    <a:cxn ang="0">
                      <a:pos x="T2" y="T3"/>
                    </a:cxn>
                    <a:cxn ang="0">
                      <a:pos x="T4" y="T5"/>
                    </a:cxn>
                    <a:cxn ang="0">
                      <a:pos x="T6" y="T7"/>
                    </a:cxn>
                    <a:cxn ang="0">
                      <a:pos x="T8" y="T9"/>
                    </a:cxn>
                  </a:cxnLst>
                  <a:rect l="0" t="0" r="r" b="b"/>
                  <a:pathLst>
                    <a:path w="22" h="161">
                      <a:moveTo>
                        <a:pt x="0" y="161"/>
                      </a:moveTo>
                      <a:lnTo>
                        <a:pt x="22" y="142"/>
                      </a:lnTo>
                      <a:lnTo>
                        <a:pt x="22" y="0"/>
                      </a:lnTo>
                      <a:lnTo>
                        <a:pt x="0" y="19"/>
                      </a:lnTo>
                      <a:lnTo>
                        <a:pt x="0" y="16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 name="Freeform 101"/>
                <p:cNvSpPr>
                  <a:spLocks/>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Lst>
                  <a:ahLst/>
                  <a:cxnLst>
                    <a:cxn ang="0">
                      <a:pos x="T0" y="T1"/>
                    </a:cxn>
                    <a:cxn ang="0">
                      <a:pos x="T2" y="T3"/>
                    </a:cxn>
                    <a:cxn ang="0">
                      <a:pos x="T4" y="T5"/>
                    </a:cxn>
                    <a:cxn ang="0">
                      <a:pos x="T6" y="T7"/>
                    </a:cxn>
                    <a:cxn ang="0">
                      <a:pos x="T8" y="T9"/>
                    </a:cxn>
                  </a:cxnLst>
                  <a:rect l="0" t="0" r="r" b="b"/>
                  <a:pathLst>
                    <a:path w="22" h="161">
                      <a:moveTo>
                        <a:pt x="0" y="161"/>
                      </a:moveTo>
                      <a:lnTo>
                        <a:pt x="22" y="142"/>
                      </a:lnTo>
                      <a:lnTo>
                        <a:pt x="22" y="0"/>
                      </a:lnTo>
                      <a:lnTo>
                        <a:pt x="0" y="19"/>
                      </a:lnTo>
                      <a:lnTo>
                        <a:pt x="0" y="161"/>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51" name="Freeform 102"/>
                <p:cNvSpPr>
                  <a:spLocks/>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Lst>
                  <a:ahLst/>
                  <a:cxnLst>
                    <a:cxn ang="0">
                      <a:pos x="T0" y="T1"/>
                    </a:cxn>
                    <a:cxn ang="0">
                      <a:pos x="T2" y="T3"/>
                    </a:cxn>
                    <a:cxn ang="0">
                      <a:pos x="T4" y="T5"/>
                    </a:cxn>
                    <a:cxn ang="0">
                      <a:pos x="T6" y="T7"/>
                    </a:cxn>
                    <a:cxn ang="0">
                      <a:pos x="T8" y="T9"/>
                    </a:cxn>
                  </a:cxnLst>
                  <a:rect l="0" t="0" r="r" b="b"/>
                  <a:pathLst>
                    <a:path w="223" h="35">
                      <a:moveTo>
                        <a:pt x="0" y="35"/>
                      </a:moveTo>
                      <a:lnTo>
                        <a:pt x="28" y="0"/>
                      </a:lnTo>
                      <a:lnTo>
                        <a:pt x="223" y="0"/>
                      </a:lnTo>
                      <a:lnTo>
                        <a:pt x="195" y="35"/>
                      </a:lnTo>
                      <a:lnTo>
                        <a:pt x="0" y="3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2" name="Freeform 103"/>
                <p:cNvSpPr>
                  <a:spLocks/>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Lst>
                  <a:ahLst/>
                  <a:cxnLst>
                    <a:cxn ang="0">
                      <a:pos x="T0" y="T1"/>
                    </a:cxn>
                    <a:cxn ang="0">
                      <a:pos x="T2" y="T3"/>
                    </a:cxn>
                    <a:cxn ang="0">
                      <a:pos x="T4" y="T5"/>
                    </a:cxn>
                    <a:cxn ang="0">
                      <a:pos x="T6" y="T7"/>
                    </a:cxn>
                    <a:cxn ang="0">
                      <a:pos x="T8" y="T9"/>
                    </a:cxn>
                  </a:cxnLst>
                  <a:rect l="0" t="0" r="r" b="b"/>
                  <a:pathLst>
                    <a:path w="223" h="35">
                      <a:moveTo>
                        <a:pt x="0" y="35"/>
                      </a:moveTo>
                      <a:lnTo>
                        <a:pt x="28" y="0"/>
                      </a:lnTo>
                      <a:lnTo>
                        <a:pt x="223" y="0"/>
                      </a:lnTo>
                      <a:lnTo>
                        <a:pt x="195" y="35"/>
                      </a:lnTo>
                      <a:lnTo>
                        <a:pt x="0" y="35"/>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53" name="Freeform 104"/>
                <p:cNvSpPr>
                  <a:spLocks/>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Lst>
                  <a:ahLst/>
                  <a:cxnLst>
                    <a:cxn ang="0">
                      <a:pos x="T0" y="T1"/>
                    </a:cxn>
                    <a:cxn ang="0">
                      <a:pos x="T2" y="T3"/>
                    </a:cxn>
                    <a:cxn ang="0">
                      <a:pos x="T4" y="T5"/>
                    </a:cxn>
                    <a:cxn ang="0">
                      <a:pos x="T6" y="T7"/>
                    </a:cxn>
                    <a:cxn ang="0">
                      <a:pos x="T8" y="T9"/>
                    </a:cxn>
                  </a:cxnLst>
                  <a:rect l="0" t="0" r="r" b="b"/>
                  <a:pathLst>
                    <a:path w="28" h="41">
                      <a:moveTo>
                        <a:pt x="0" y="41"/>
                      </a:moveTo>
                      <a:lnTo>
                        <a:pt x="28" y="13"/>
                      </a:lnTo>
                      <a:lnTo>
                        <a:pt x="28" y="0"/>
                      </a:lnTo>
                      <a:lnTo>
                        <a:pt x="0" y="35"/>
                      </a:lnTo>
                      <a:lnTo>
                        <a:pt x="0" y="4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4" name="Freeform 105"/>
                <p:cNvSpPr>
                  <a:spLocks/>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Lst>
                  <a:ahLst/>
                  <a:cxnLst>
                    <a:cxn ang="0">
                      <a:pos x="T0" y="T1"/>
                    </a:cxn>
                    <a:cxn ang="0">
                      <a:pos x="T2" y="T3"/>
                    </a:cxn>
                    <a:cxn ang="0">
                      <a:pos x="T4" y="T5"/>
                    </a:cxn>
                    <a:cxn ang="0">
                      <a:pos x="T6" y="T7"/>
                    </a:cxn>
                    <a:cxn ang="0">
                      <a:pos x="T8" y="T9"/>
                    </a:cxn>
                  </a:cxnLst>
                  <a:rect l="0" t="0" r="r" b="b"/>
                  <a:pathLst>
                    <a:path w="28" h="41">
                      <a:moveTo>
                        <a:pt x="0" y="41"/>
                      </a:moveTo>
                      <a:lnTo>
                        <a:pt x="28" y="13"/>
                      </a:lnTo>
                      <a:lnTo>
                        <a:pt x="28" y="0"/>
                      </a:lnTo>
                      <a:lnTo>
                        <a:pt x="0" y="35"/>
                      </a:lnTo>
                      <a:lnTo>
                        <a:pt x="0" y="41"/>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55" name="Rectangle 106"/>
                <p:cNvSpPr>
                  <a:spLocks noChangeArrowheads="1"/>
                </p:cNvSpPr>
                <p:nvPr/>
              </p:nvSpPr>
              <p:spPr bwMode="auto">
                <a:xfrm>
                  <a:off x="717" y="1677"/>
                  <a:ext cx="19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56" name="Rectangle 107"/>
                <p:cNvSpPr>
                  <a:spLocks noChangeArrowheads="1"/>
                </p:cNvSpPr>
                <p:nvPr/>
              </p:nvSpPr>
              <p:spPr bwMode="auto">
                <a:xfrm>
                  <a:off x="718" y="1678"/>
                  <a:ext cx="193" cy="4"/>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sp>
              <p:nvSpPr>
                <p:cNvPr id="57" name="Freeform 108"/>
                <p:cNvSpPr>
                  <a:spLocks/>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Lst>
                  <a:ahLst/>
                  <a:cxnLst>
                    <a:cxn ang="0">
                      <a:pos x="T0" y="T1"/>
                    </a:cxn>
                    <a:cxn ang="0">
                      <a:pos x="T2" y="T3"/>
                    </a:cxn>
                    <a:cxn ang="0">
                      <a:pos x="T4" y="T5"/>
                    </a:cxn>
                    <a:cxn ang="0">
                      <a:pos x="T6" y="T7"/>
                    </a:cxn>
                    <a:cxn ang="0">
                      <a:pos x="T8" y="T9"/>
                    </a:cxn>
                  </a:cxnLst>
                  <a:rect l="0" t="0" r="r" b="b"/>
                  <a:pathLst>
                    <a:path w="38" h="23">
                      <a:moveTo>
                        <a:pt x="0" y="23"/>
                      </a:moveTo>
                      <a:lnTo>
                        <a:pt x="13" y="0"/>
                      </a:lnTo>
                      <a:lnTo>
                        <a:pt x="38" y="0"/>
                      </a:lnTo>
                      <a:lnTo>
                        <a:pt x="25"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8" name="Freeform 109"/>
                <p:cNvSpPr>
                  <a:spLocks/>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Lst>
                  <a:ahLst/>
                  <a:cxnLst>
                    <a:cxn ang="0">
                      <a:pos x="T0" y="T1"/>
                    </a:cxn>
                    <a:cxn ang="0">
                      <a:pos x="T2" y="T3"/>
                    </a:cxn>
                    <a:cxn ang="0">
                      <a:pos x="T4" y="T5"/>
                    </a:cxn>
                    <a:cxn ang="0">
                      <a:pos x="T6" y="T7"/>
                    </a:cxn>
                    <a:cxn ang="0">
                      <a:pos x="T8" y="T9"/>
                    </a:cxn>
                  </a:cxnLst>
                  <a:rect l="0" t="0" r="r" b="b"/>
                  <a:pathLst>
                    <a:path w="38" h="23">
                      <a:moveTo>
                        <a:pt x="0" y="23"/>
                      </a:moveTo>
                      <a:lnTo>
                        <a:pt x="13" y="0"/>
                      </a:lnTo>
                      <a:lnTo>
                        <a:pt x="38" y="0"/>
                      </a:lnTo>
                      <a:lnTo>
                        <a:pt x="25" y="23"/>
                      </a:lnTo>
                      <a:lnTo>
                        <a:pt x="0" y="23"/>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59" name="Freeform 110"/>
                <p:cNvSpPr>
                  <a:spLocks/>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Lst>
                  <a:ahLst/>
                  <a:cxnLst>
                    <a:cxn ang="0">
                      <a:pos x="T0" y="T1"/>
                    </a:cxn>
                    <a:cxn ang="0">
                      <a:pos x="T2" y="T3"/>
                    </a:cxn>
                    <a:cxn ang="0">
                      <a:pos x="T4" y="T5"/>
                    </a:cxn>
                    <a:cxn ang="0">
                      <a:pos x="T6" y="T7"/>
                    </a:cxn>
                    <a:cxn ang="0">
                      <a:pos x="T8" y="T9"/>
                    </a:cxn>
                  </a:cxnLst>
                  <a:rect l="0" t="0" r="r" b="b"/>
                  <a:pathLst>
                    <a:path w="13" h="29">
                      <a:moveTo>
                        <a:pt x="0" y="29"/>
                      </a:moveTo>
                      <a:lnTo>
                        <a:pt x="13" y="16"/>
                      </a:lnTo>
                      <a:lnTo>
                        <a:pt x="13" y="0"/>
                      </a:lnTo>
                      <a:lnTo>
                        <a:pt x="0" y="23"/>
                      </a:lnTo>
                      <a:lnTo>
                        <a:pt x="0" y="2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0" name="Freeform 111"/>
                <p:cNvSpPr>
                  <a:spLocks/>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Lst>
                  <a:ahLst/>
                  <a:cxnLst>
                    <a:cxn ang="0">
                      <a:pos x="T0" y="T1"/>
                    </a:cxn>
                    <a:cxn ang="0">
                      <a:pos x="T2" y="T3"/>
                    </a:cxn>
                    <a:cxn ang="0">
                      <a:pos x="T4" y="T5"/>
                    </a:cxn>
                    <a:cxn ang="0">
                      <a:pos x="T6" y="T7"/>
                    </a:cxn>
                    <a:cxn ang="0">
                      <a:pos x="T8" y="T9"/>
                    </a:cxn>
                  </a:cxnLst>
                  <a:rect l="0" t="0" r="r" b="b"/>
                  <a:pathLst>
                    <a:path w="13" h="29">
                      <a:moveTo>
                        <a:pt x="0" y="29"/>
                      </a:moveTo>
                      <a:lnTo>
                        <a:pt x="13" y="16"/>
                      </a:lnTo>
                      <a:lnTo>
                        <a:pt x="13" y="0"/>
                      </a:lnTo>
                      <a:lnTo>
                        <a:pt x="0" y="23"/>
                      </a:lnTo>
                      <a:lnTo>
                        <a:pt x="0" y="29"/>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61" name="Rectangle 112"/>
                <p:cNvSpPr>
                  <a:spLocks noChangeArrowheads="1"/>
                </p:cNvSpPr>
                <p:nvPr/>
              </p:nvSpPr>
              <p:spPr bwMode="auto">
                <a:xfrm>
                  <a:off x="950" y="1674"/>
                  <a:ext cx="28"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62" name="Rectangle 113"/>
                <p:cNvSpPr>
                  <a:spLocks noChangeArrowheads="1"/>
                </p:cNvSpPr>
                <p:nvPr/>
              </p:nvSpPr>
              <p:spPr bwMode="auto">
                <a:xfrm>
                  <a:off x="951" y="1675"/>
                  <a:ext cx="26" cy="4"/>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grpSp>
          <p:sp>
            <p:nvSpPr>
              <p:cNvPr id="11" name="Freeform 114"/>
              <p:cNvSpPr>
                <a:spLocks/>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 name="Freeform 115"/>
              <p:cNvSpPr>
                <a:spLocks/>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w="4763">
                <a:solidFill>
                  <a:srgbClr val="000000"/>
                </a:solidFill>
                <a:prstDash val="solid"/>
                <a:round/>
                <a:headEnd/>
                <a:tailEnd/>
              </a:ln>
            </p:spPr>
            <p:txBody>
              <a:bodyPr/>
              <a:lstStyle/>
              <a:p>
                <a:endParaRPr lang="zh-CN" altLang="en-US" sz="1400">
                  <a:latin typeface="+mj-ea"/>
                  <a:ea typeface="+mj-ea"/>
                </a:endParaRPr>
              </a:p>
            </p:txBody>
          </p:sp>
          <p:sp>
            <p:nvSpPr>
              <p:cNvPr id="13" name="Freeform 116"/>
              <p:cNvSpPr>
                <a:spLocks/>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Lst>
                <a:ahLst/>
                <a:cxnLst>
                  <a:cxn ang="0">
                    <a:pos x="T0" y="T1"/>
                  </a:cxn>
                  <a:cxn ang="0">
                    <a:pos x="T2" y="T3"/>
                  </a:cxn>
                  <a:cxn ang="0">
                    <a:pos x="T4" y="T5"/>
                  </a:cxn>
                  <a:cxn ang="0">
                    <a:pos x="T6" y="T7"/>
                  </a:cxn>
                  <a:cxn ang="0">
                    <a:pos x="T8" y="T9"/>
                  </a:cxn>
                  <a:cxn ang="0">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4" name="Freeform 117"/>
              <p:cNvSpPr>
                <a:spLocks/>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Lst>
                <a:ahLst/>
                <a:cxnLst>
                  <a:cxn ang="0">
                    <a:pos x="T0" y="T1"/>
                  </a:cxn>
                  <a:cxn ang="0">
                    <a:pos x="T2" y="T3"/>
                  </a:cxn>
                  <a:cxn ang="0">
                    <a:pos x="T4" y="T5"/>
                  </a:cxn>
                  <a:cxn ang="0">
                    <a:pos x="T6" y="T7"/>
                  </a:cxn>
                  <a:cxn ang="0">
                    <a:pos x="T8" y="T9"/>
                  </a:cxn>
                  <a:cxn ang="0">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w="4763">
                <a:solidFill>
                  <a:srgbClr val="000000"/>
                </a:solidFill>
                <a:prstDash val="solid"/>
                <a:round/>
                <a:headEnd/>
                <a:tailEnd/>
              </a:ln>
            </p:spPr>
            <p:txBody>
              <a:bodyPr/>
              <a:lstStyle/>
              <a:p>
                <a:endParaRPr lang="zh-CN" altLang="en-US" sz="1400">
                  <a:latin typeface="+mj-ea"/>
                  <a:ea typeface="+mj-ea"/>
                </a:endParaRPr>
              </a:p>
            </p:txBody>
          </p:sp>
          <p:sp>
            <p:nvSpPr>
              <p:cNvPr id="15" name="Freeform 118"/>
              <p:cNvSpPr>
                <a:spLocks/>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 name="Freeform 119"/>
              <p:cNvSpPr>
                <a:spLocks/>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w="4763">
                <a:solidFill>
                  <a:srgbClr val="000000"/>
                </a:solidFill>
                <a:prstDash val="solid"/>
                <a:round/>
                <a:headEnd/>
                <a:tailEnd/>
              </a:ln>
            </p:spPr>
            <p:txBody>
              <a:bodyPr/>
              <a:lstStyle/>
              <a:p>
                <a:endParaRPr lang="zh-CN" altLang="en-US" sz="1400">
                  <a:latin typeface="+mj-ea"/>
                  <a:ea typeface="+mj-ea"/>
                </a:endParaRPr>
              </a:p>
            </p:txBody>
          </p:sp>
          <p:sp>
            <p:nvSpPr>
              <p:cNvPr id="17" name="Freeform 120"/>
              <p:cNvSpPr>
                <a:spLocks/>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 name="Freeform 121"/>
              <p:cNvSpPr>
                <a:spLocks/>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w="4763">
                <a:solidFill>
                  <a:srgbClr val="000000"/>
                </a:solidFill>
                <a:prstDash val="solid"/>
                <a:round/>
                <a:headEnd/>
                <a:tailEnd/>
              </a:ln>
            </p:spPr>
            <p:txBody>
              <a:bodyPr/>
              <a:lstStyle/>
              <a:p>
                <a:endParaRPr lang="zh-CN" altLang="en-US" sz="1400">
                  <a:latin typeface="+mj-ea"/>
                  <a:ea typeface="+mj-ea"/>
                </a:endParaRPr>
              </a:p>
            </p:txBody>
          </p:sp>
          <p:sp>
            <p:nvSpPr>
              <p:cNvPr id="19" name="Freeform 122"/>
              <p:cNvSpPr>
                <a:spLocks/>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Lst>
                <a:ahLst/>
                <a:cxnLst>
                  <a:cxn ang="0">
                    <a:pos x="T0" y="T1"/>
                  </a:cxn>
                  <a:cxn ang="0">
                    <a:pos x="T2" y="T3"/>
                  </a:cxn>
                  <a:cxn ang="0">
                    <a:pos x="T4" y="T5"/>
                  </a:cxn>
                  <a:cxn ang="0">
                    <a:pos x="T6" y="T7"/>
                  </a:cxn>
                  <a:cxn ang="0">
                    <a:pos x="T8" y="T9"/>
                  </a:cxn>
                  <a:cxn ang="0">
                    <a:pos x="T10" y="T11"/>
                  </a:cxn>
                  <a:cxn ang="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 name="Freeform 123"/>
              <p:cNvSpPr>
                <a:spLocks/>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Lst>
                <a:ahLst/>
                <a:cxnLst>
                  <a:cxn ang="0">
                    <a:pos x="T0" y="T1"/>
                  </a:cxn>
                  <a:cxn ang="0">
                    <a:pos x="T2" y="T3"/>
                  </a:cxn>
                  <a:cxn ang="0">
                    <a:pos x="T4" y="T5"/>
                  </a:cxn>
                  <a:cxn ang="0">
                    <a:pos x="T6" y="T7"/>
                  </a:cxn>
                  <a:cxn ang="0">
                    <a:pos x="T8" y="T9"/>
                  </a:cxn>
                  <a:cxn ang="0">
                    <a:pos x="T10" y="T11"/>
                  </a:cxn>
                  <a:cxn ang="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w="4763">
                <a:solidFill>
                  <a:srgbClr val="000000"/>
                </a:solidFill>
                <a:prstDash val="solid"/>
                <a:round/>
                <a:headEnd/>
                <a:tailEnd/>
              </a:ln>
            </p:spPr>
            <p:txBody>
              <a:bodyPr/>
              <a:lstStyle/>
              <a:p>
                <a:endParaRPr lang="zh-CN" altLang="en-US" sz="1400">
                  <a:latin typeface="+mj-ea"/>
                  <a:ea typeface="+mj-ea"/>
                </a:endParaRPr>
              </a:p>
            </p:txBody>
          </p:sp>
          <p:sp>
            <p:nvSpPr>
              <p:cNvPr id="21" name="Freeform 124"/>
              <p:cNvSpPr>
                <a:spLocks/>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 name="Freeform 125"/>
              <p:cNvSpPr>
                <a:spLocks/>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w="4763">
                <a:solidFill>
                  <a:srgbClr val="000000"/>
                </a:solidFill>
                <a:prstDash val="solid"/>
                <a:round/>
                <a:headEnd/>
                <a:tailEnd/>
              </a:ln>
            </p:spPr>
            <p:txBody>
              <a:bodyPr/>
              <a:lstStyle/>
              <a:p>
                <a:endParaRPr lang="zh-CN" altLang="en-US" sz="1400">
                  <a:latin typeface="+mj-ea"/>
                  <a:ea typeface="+mj-ea"/>
                </a:endParaRPr>
              </a:p>
            </p:txBody>
          </p:sp>
          <p:sp>
            <p:nvSpPr>
              <p:cNvPr id="23" name="Freeform 126"/>
              <p:cNvSpPr>
                <a:spLocks/>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 name="Freeform 127"/>
              <p:cNvSpPr>
                <a:spLocks/>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w="4763">
                <a:solidFill>
                  <a:srgbClr val="000000"/>
                </a:solidFill>
                <a:prstDash val="solid"/>
                <a:round/>
                <a:headEnd/>
                <a:tailEnd/>
              </a:ln>
            </p:spPr>
            <p:txBody>
              <a:bodyPr/>
              <a:lstStyle/>
              <a:p>
                <a:endParaRPr lang="zh-CN" altLang="en-US" sz="1400">
                  <a:latin typeface="+mj-ea"/>
                  <a:ea typeface="+mj-ea"/>
                </a:endParaRPr>
              </a:p>
            </p:txBody>
          </p:sp>
          <p:sp>
            <p:nvSpPr>
              <p:cNvPr id="25" name="Freeform 128"/>
              <p:cNvSpPr>
                <a:spLocks/>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 name="Freeform 129"/>
              <p:cNvSpPr>
                <a:spLocks/>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w="4763">
                <a:solidFill>
                  <a:srgbClr val="000000"/>
                </a:solidFill>
                <a:prstDash val="solid"/>
                <a:round/>
                <a:headEnd/>
                <a:tailEnd/>
              </a:ln>
            </p:spPr>
            <p:txBody>
              <a:bodyPr/>
              <a:lstStyle/>
              <a:p>
                <a:endParaRPr lang="zh-CN" altLang="en-US" sz="1400">
                  <a:latin typeface="+mj-ea"/>
                  <a:ea typeface="+mj-ea"/>
                </a:endParaRPr>
              </a:p>
            </p:txBody>
          </p:sp>
          <p:sp>
            <p:nvSpPr>
              <p:cNvPr id="27" name="Freeform 130"/>
              <p:cNvSpPr>
                <a:spLocks/>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8 w 111"/>
                  <a:gd name="T19" fmla="*/ 92 h 149"/>
                  <a:gd name="T20" fmla="*/ 95 w 111"/>
                  <a:gd name="T21" fmla="*/ 105 h 149"/>
                  <a:gd name="T22" fmla="*/ 92 w 111"/>
                  <a:gd name="T23" fmla="*/ 114 h 149"/>
                  <a:gd name="T24" fmla="*/ 86 w 111"/>
                  <a:gd name="T25" fmla="*/ 117 h 149"/>
                  <a:gd name="T26" fmla="*/ 76 w 111"/>
                  <a:gd name="T27" fmla="*/ 117 h 149"/>
                  <a:gd name="T28" fmla="*/ 63 w 111"/>
                  <a:gd name="T29" fmla="*/ 127 h 149"/>
                  <a:gd name="T30" fmla="*/ 51 w 111"/>
                  <a:gd name="T31" fmla="*/ 149 h 149"/>
                  <a:gd name="T32" fmla="*/ 0 w 111"/>
                  <a:gd name="T33" fmla="*/ 105 h 149"/>
                  <a:gd name="T34" fmla="*/ 26 w 111"/>
                  <a:gd name="T35" fmla="*/ 0 h 149"/>
                  <a:gd name="T36" fmla="*/ 101 w 111"/>
                  <a:gd name="T37"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 name="Freeform 131"/>
              <p:cNvSpPr>
                <a:spLocks/>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5 w 111"/>
                  <a:gd name="T19" fmla="*/ 105 h 149"/>
                  <a:gd name="T20" fmla="*/ 92 w 111"/>
                  <a:gd name="T21" fmla="*/ 114 h 149"/>
                  <a:gd name="T22" fmla="*/ 86 w 111"/>
                  <a:gd name="T23" fmla="*/ 117 h 149"/>
                  <a:gd name="T24" fmla="*/ 76 w 111"/>
                  <a:gd name="T25" fmla="*/ 117 h 149"/>
                  <a:gd name="T26" fmla="*/ 63 w 111"/>
                  <a:gd name="T27" fmla="*/ 127 h 149"/>
                  <a:gd name="T28" fmla="*/ 51 w 111"/>
                  <a:gd name="T29" fmla="*/ 149 h 149"/>
                  <a:gd name="T30" fmla="*/ 0 w 111"/>
                  <a:gd name="T31" fmla="*/ 105 h 149"/>
                  <a:gd name="T32" fmla="*/ 26 w 111"/>
                  <a:gd name="T33" fmla="*/ 0 h 149"/>
                  <a:gd name="T34" fmla="*/ 101 w 111"/>
                  <a:gd name="T35"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w="4763">
                <a:solidFill>
                  <a:srgbClr val="000000"/>
                </a:solidFill>
                <a:prstDash val="solid"/>
                <a:round/>
                <a:headEnd/>
                <a:tailEnd/>
              </a:ln>
            </p:spPr>
            <p:txBody>
              <a:bodyPr/>
              <a:lstStyle/>
              <a:p>
                <a:endParaRPr lang="zh-CN" altLang="en-US" sz="1400">
                  <a:latin typeface="+mj-ea"/>
                  <a:ea typeface="+mj-ea"/>
                </a:endParaRPr>
              </a:p>
            </p:txBody>
          </p:sp>
          <p:sp>
            <p:nvSpPr>
              <p:cNvPr id="29" name="Freeform 132"/>
              <p:cNvSpPr>
                <a:spLocks/>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rgbClr val="8F5B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 name="Freeform 133"/>
              <p:cNvSpPr>
                <a:spLocks/>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chemeClr val="tx1"/>
              </a:solidFill>
              <a:ln w="4763">
                <a:solidFill>
                  <a:srgbClr val="000000"/>
                </a:solidFill>
                <a:prstDash val="solid"/>
                <a:round/>
                <a:headEnd/>
                <a:tailEnd/>
              </a:ln>
            </p:spPr>
            <p:txBody>
              <a:bodyPr/>
              <a:lstStyle/>
              <a:p>
                <a:endParaRPr lang="zh-CN" altLang="en-US" sz="1400">
                  <a:latin typeface="+mj-ea"/>
                  <a:ea typeface="+mj-ea"/>
                </a:endParaRPr>
              </a:p>
            </p:txBody>
          </p:sp>
          <p:sp>
            <p:nvSpPr>
              <p:cNvPr id="31" name="Freeform 134"/>
              <p:cNvSpPr>
                <a:spLocks/>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 name="Freeform 135"/>
              <p:cNvSpPr>
                <a:spLocks/>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w="4763">
                <a:solidFill>
                  <a:srgbClr val="000000"/>
                </a:solidFill>
                <a:prstDash val="solid"/>
                <a:round/>
                <a:headEnd/>
                <a:tailEnd/>
              </a:ln>
            </p:spPr>
            <p:txBody>
              <a:bodyPr/>
              <a:lstStyle/>
              <a:p>
                <a:endParaRPr lang="zh-CN" altLang="en-US" sz="1400">
                  <a:latin typeface="+mj-ea"/>
                  <a:ea typeface="+mj-ea"/>
                </a:endParaRPr>
              </a:p>
            </p:txBody>
          </p:sp>
          <p:sp>
            <p:nvSpPr>
              <p:cNvPr id="33" name="Freeform 136"/>
              <p:cNvSpPr>
                <a:spLocks/>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 name="Freeform 137"/>
              <p:cNvSpPr>
                <a:spLocks/>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w="4763">
                <a:solidFill>
                  <a:srgbClr val="000000"/>
                </a:solidFill>
                <a:prstDash val="solid"/>
                <a:round/>
                <a:headEnd/>
                <a:tailEnd/>
              </a:ln>
            </p:spPr>
            <p:txBody>
              <a:bodyPr/>
              <a:lstStyle/>
              <a:p>
                <a:endParaRPr lang="zh-CN" altLang="en-US" sz="1400">
                  <a:latin typeface="+mj-ea"/>
                  <a:ea typeface="+mj-ea"/>
                </a:endParaRPr>
              </a:p>
            </p:txBody>
          </p:sp>
        </p:grpSp>
        <p:sp>
          <p:nvSpPr>
            <p:cNvPr id="63" name="Rectangle 138"/>
            <p:cNvSpPr>
              <a:spLocks noChangeArrowheads="1"/>
            </p:cNvSpPr>
            <p:nvPr/>
          </p:nvSpPr>
          <p:spPr bwMode="auto">
            <a:xfrm>
              <a:off x="1728344" y="1993404"/>
              <a:ext cx="1384837" cy="2142705"/>
            </a:xfrm>
            <a:prstGeom prst="rect">
              <a:avLst/>
            </a:prstGeom>
            <a:solidFill>
              <a:srgbClr val="FFFF99"/>
            </a:solidFill>
            <a:ln w="9525">
              <a:solidFill>
                <a:schemeClr val="folHlink"/>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139"/>
            <p:cNvSpPr>
              <a:spLocks noChangeShapeType="1"/>
            </p:cNvSpPr>
            <p:nvPr/>
          </p:nvSpPr>
          <p:spPr bwMode="auto">
            <a:xfrm>
              <a:off x="1317713" y="2323702"/>
              <a:ext cx="523679"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 name="Text Box 140"/>
            <p:cNvSpPr txBox="1">
              <a:spLocks noChangeArrowheads="1"/>
            </p:cNvSpPr>
            <p:nvPr/>
          </p:nvSpPr>
          <p:spPr bwMode="auto">
            <a:xfrm>
              <a:off x="1743996" y="4145989"/>
              <a:ext cx="11079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FTP </a:t>
              </a:r>
              <a:r>
                <a:rPr kumimoji="1" lang="zh-CN" altLang="en-US" sz="1400">
                  <a:latin typeface="+mj-ea"/>
                  <a:ea typeface="+mj-ea"/>
                </a:rPr>
                <a:t>客户端</a:t>
              </a:r>
            </a:p>
          </p:txBody>
        </p:sp>
        <p:sp>
          <p:nvSpPr>
            <p:cNvPr id="66" name="Text Box 141"/>
            <p:cNvSpPr txBox="1">
              <a:spLocks noChangeArrowheads="1"/>
            </p:cNvSpPr>
            <p:nvPr/>
          </p:nvSpPr>
          <p:spPr bwMode="auto">
            <a:xfrm>
              <a:off x="5970121" y="4145989"/>
              <a:ext cx="12874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FTP </a:t>
              </a:r>
              <a:r>
                <a:rPr kumimoji="1" lang="zh-CN" altLang="en-US" sz="1400">
                  <a:latin typeface="+mj-ea"/>
                  <a:ea typeface="+mj-ea"/>
                </a:rPr>
                <a:t>服务器端</a:t>
              </a:r>
            </a:p>
          </p:txBody>
        </p:sp>
        <p:sp>
          <p:nvSpPr>
            <p:cNvPr id="67" name="AutoShape 142"/>
            <p:cNvSpPr>
              <a:spLocks noChangeArrowheads="1"/>
            </p:cNvSpPr>
            <p:nvPr/>
          </p:nvSpPr>
          <p:spPr bwMode="auto">
            <a:xfrm>
              <a:off x="783061" y="3467901"/>
              <a:ext cx="523678" cy="742466"/>
            </a:xfrm>
            <a:prstGeom prst="can">
              <a:avLst>
                <a:gd name="adj" fmla="val 35445"/>
              </a:avLst>
            </a:prstGeom>
            <a:gradFill rotWithShape="1">
              <a:gsLst>
                <a:gs pos="0">
                  <a:srgbClr val="CCCCFF">
                    <a:gamma/>
                    <a:shade val="46275"/>
                    <a:invGamma/>
                  </a:srgbClr>
                </a:gs>
                <a:gs pos="50000">
                  <a:srgbClr val="CCCCFF"/>
                </a:gs>
                <a:gs pos="100000">
                  <a:srgbClr val="CCC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143"/>
            <p:cNvSpPr>
              <a:spLocks noChangeShapeType="1"/>
            </p:cNvSpPr>
            <p:nvPr/>
          </p:nvSpPr>
          <p:spPr bwMode="auto">
            <a:xfrm>
              <a:off x="1306880" y="3723237"/>
              <a:ext cx="523679"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9" name="Line 144"/>
            <p:cNvSpPr>
              <a:spLocks noChangeShapeType="1"/>
            </p:cNvSpPr>
            <p:nvPr/>
          </p:nvSpPr>
          <p:spPr bwMode="auto">
            <a:xfrm>
              <a:off x="7377419" y="3723942"/>
              <a:ext cx="523678"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0" name="AutoShape 145"/>
            <p:cNvSpPr>
              <a:spLocks noChangeArrowheads="1"/>
            </p:cNvSpPr>
            <p:nvPr/>
          </p:nvSpPr>
          <p:spPr bwMode="auto">
            <a:xfrm>
              <a:off x="7901097" y="3467901"/>
              <a:ext cx="523679" cy="742466"/>
            </a:xfrm>
            <a:prstGeom prst="can">
              <a:avLst>
                <a:gd name="adj" fmla="val 35445"/>
              </a:avLst>
            </a:prstGeom>
            <a:gradFill rotWithShape="1">
              <a:gsLst>
                <a:gs pos="0">
                  <a:srgbClr val="CCCCFF">
                    <a:gamma/>
                    <a:shade val="46275"/>
                    <a:invGamma/>
                  </a:srgbClr>
                </a:gs>
                <a:gs pos="50000">
                  <a:srgbClr val="CCCCFF"/>
                </a:gs>
                <a:gs pos="100000">
                  <a:srgbClr val="CCC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146"/>
            <p:cNvSpPr>
              <a:spLocks noChangeShapeType="1"/>
            </p:cNvSpPr>
            <p:nvPr/>
          </p:nvSpPr>
          <p:spPr bwMode="auto">
            <a:xfrm>
              <a:off x="2963559" y="3723942"/>
              <a:ext cx="3291692" cy="0"/>
            </a:xfrm>
            <a:prstGeom prst="line">
              <a:avLst/>
            </a:prstGeom>
            <a:noFill/>
            <a:ln w="57150">
              <a:solidFill>
                <a:srgbClr val="00B0F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2" name="Line 147"/>
            <p:cNvSpPr>
              <a:spLocks noChangeShapeType="1"/>
            </p:cNvSpPr>
            <p:nvPr/>
          </p:nvSpPr>
          <p:spPr bwMode="auto">
            <a:xfrm>
              <a:off x="2963559" y="2982887"/>
              <a:ext cx="3291692" cy="0"/>
            </a:xfrm>
            <a:prstGeom prst="line">
              <a:avLst/>
            </a:prstGeom>
            <a:noFill/>
            <a:ln w="57150">
              <a:solidFill>
                <a:srgbClr val="FF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5" name="Text Box 150"/>
            <p:cNvSpPr txBox="1">
              <a:spLocks noChangeArrowheads="1"/>
            </p:cNvSpPr>
            <p:nvPr/>
          </p:nvSpPr>
          <p:spPr bwMode="auto">
            <a:xfrm>
              <a:off x="4117824" y="2185442"/>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smtClean="0">
                  <a:latin typeface="+mj-ea"/>
                  <a:ea typeface="+mj-ea"/>
                </a:rPr>
                <a:t>控制</a:t>
              </a:r>
              <a:r>
                <a:rPr kumimoji="1" lang="zh-CN" altLang="en-US" sz="1400" dirty="0">
                  <a:latin typeface="+mj-ea"/>
                  <a:ea typeface="+mj-ea"/>
                </a:rPr>
                <a:t>连接</a:t>
              </a:r>
            </a:p>
          </p:txBody>
        </p:sp>
        <p:sp>
          <p:nvSpPr>
            <p:cNvPr id="76" name="Text Box 151"/>
            <p:cNvSpPr txBox="1">
              <a:spLocks noChangeArrowheads="1"/>
            </p:cNvSpPr>
            <p:nvPr/>
          </p:nvSpPr>
          <p:spPr bwMode="auto">
            <a:xfrm>
              <a:off x="4143884" y="4283671"/>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smtClean="0">
                  <a:latin typeface="+mj-ea"/>
                  <a:ea typeface="+mj-ea"/>
                </a:rPr>
                <a:t>数据</a:t>
              </a:r>
              <a:r>
                <a:rPr kumimoji="1" lang="zh-CN" altLang="en-US" sz="1400" dirty="0">
                  <a:latin typeface="+mj-ea"/>
                  <a:ea typeface="+mj-ea"/>
                </a:rPr>
                <a:t>连接</a:t>
              </a:r>
            </a:p>
          </p:txBody>
        </p:sp>
        <p:sp>
          <p:nvSpPr>
            <p:cNvPr id="77" name="Line 152"/>
            <p:cNvSpPr>
              <a:spLocks noChangeShapeType="1"/>
            </p:cNvSpPr>
            <p:nvPr/>
          </p:nvSpPr>
          <p:spPr bwMode="auto">
            <a:xfrm flipH="1" flipV="1">
              <a:off x="3516198" y="3768462"/>
              <a:ext cx="793962" cy="532796"/>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8" name="Line 153"/>
            <p:cNvSpPr>
              <a:spLocks noChangeShapeType="1"/>
            </p:cNvSpPr>
            <p:nvPr/>
          </p:nvSpPr>
          <p:spPr bwMode="auto">
            <a:xfrm flipV="1">
              <a:off x="4833839" y="3768462"/>
              <a:ext cx="869505" cy="532796"/>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9" name="Line 154"/>
            <p:cNvSpPr>
              <a:spLocks noChangeShapeType="1"/>
            </p:cNvSpPr>
            <p:nvPr/>
          </p:nvSpPr>
          <p:spPr bwMode="auto">
            <a:xfrm>
              <a:off x="4833839" y="2484617"/>
              <a:ext cx="869505" cy="472864"/>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0" name="Line 155"/>
            <p:cNvSpPr>
              <a:spLocks noChangeShapeType="1"/>
            </p:cNvSpPr>
            <p:nvPr/>
          </p:nvSpPr>
          <p:spPr bwMode="auto">
            <a:xfrm flipH="1">
              <a:off x="3516198" y="2484617"/>
              <a:ext cx="793962" cy="472864"/>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1" name="Oval 156"/>
            <p:cNvSpPr>
              <a:spLocks noChangeArrowheads="1"/>
            </p:cNvSpPr>
            <p:nvPr/>
          </p:nvSpPr>
          <p:spPr bwMode="auto">
            <a:xfrm>
              <a:off x="1841392" y="2075273"/>
              <a:ext cx="1122167" cy="495447"/>
            </a:xfrm>
            <a:prstGeom prst="ellipse">
              <a:avLst/>
            </a:prstGeom>
            <a:solidFill>
              <a:srgbClr val="00CC00"/>
            </a:solidFill>
            <a:ln w="9525">
              <a:solidFill>
                <a:srgbClr val="00CC00"/>
              </a:solidFill>
              <a:round/>
              <a:headEnd/>
              <a:tailEnd/>
            </a:ln>
            <a:effectLst/>
          </p:spPr>
          <p:txBody>
            <a:bodyPr wrap="none" anchor="ctr"/>
            <a:lstStyle/>
            <a:p>
              <a:pPr algn="ctr"/>
              <a:r>
                <a:rPr kumimoji="1" lang="zh-CN" altLang="en-US" sz="1400">
                  <a:latin typeface="+mj-ea"/>
                  <a:ea typeface="+mj-ea"/>
                </a:rPr>
                <a:t>用户界面</a:t>
              </a:r>
            </a:p>
          </p:txBody>
        </p:sp>
        <p:sp>
          <p:nvSpPr>
            <p:cNvPr id="82" name="Line 157"/>
            <p:cNvSpPr>
              <a:spLocks noChangeShapeType="1"/>
            </p:cNvSpPr>
            <p:nvPr/>
          </p:nvSpPr>
          <p:spPr bwMode="auto">
            <a:xfrm>
              <a:off x="2439881" y="3229906"/>
              <a:ext cx="0" cy="2470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3" name="Oval 158"/>
            <p:cNvSpPr>
              <a:spLocks noChangeArrowheads="1"/>
            </p:cNvSpPr>
            <p:nvPr/>
          </p:nvSpPr>
          <p:spPr bwMode="auto">
            <a:xfrm>
              <a:off x="1841392" y="2734458"/>
              <a:ext cx="1122167" cy="495448"/>
            </a:xfrm>
            <a:prstGeom prst="ellipse">
              <a:avLst/>
            </a:prstGeom>
            <a:solidFill>
              <a:srgbClr val="FF00FF"/>
            </a:solidFill>
            <a:ln w="9525">
              <a:solidFill>
                <a:srgbClr val="FF00FF"/>
              </a:solidFill>
              <a:round/>
              <a:headEnd/>
              <a:tailEnd/>
            </a:ln>
            <a:effectLst/>
          </p:spPr>
          <p:txBody>
            <a:bodyPr wrap="none" anchor="ctr"/>
            <a:lstStyle/>
            <a:p>
              <a:pPr algn="ctr"/>
              <a:r>
                <a:rPr kumimoji="1" lang="zh-CN" altLang="en-US" sz="1400">
                  <a:latin typeface="+mj-ea"/>
                  <a:ea typeface="+mj-ea"/>
                </a:rPr>
                <a:t>控制进程</a:t>
              </a:r>
            </a:p>
          </p:txBody>
        </p:sp>
        <p:sp>
          <p:nvSpPr>
            <p:cNvPr id="84" name="Oval 159"/>
            <p:cNvSpPr>
              <a:spLocks noChangeArrowheads="1"/>
            </p:cNvSpPr>
            <p:nvPr/>
          </p:nvSpPr>
          <p:spPr bwMode="auto">
            <a:xfrm>
              <a:off x="1850965" y="3393644"/>
              <a:ext cx="1122167" cy="659186"/>
            </a:xfrm>
            <a:prstGeom prst="ellipse">
              <a:avLst/>
            </a:prstGeom>
            <a:solidFill>
              <a:srgbClr val="00B0F0"/>
            </a:solidFill>
            <a:ln w="9525">
              <a:solidFill>
                <a:srgbClr val="00B0F0"/>
              </a:solidFill>
              <a:round/>
              <a:headEnd/>
              <a:tailEnd/>
            </a:ln>
            <a:effectLst/>
          </p:spPr>
          <p:txBody>
            <a:bodyPr wrap="none" anchor="ctr"/>
            <a:lstStyle/>
            <a:p>
              <a:pPr algn="ctr"/>
              <a:r>
                <a:rPr kumimoji="1" lang="zh-CN" altLang="en-US" sz="1400" dirty="0">
                  <a:latin typeface="+mj-ea"/>
                  <a:ea typeface="+mj-ea"/>
                </a:rPr>
                <a:t>数据传送</a:t>
              </a:r>
            </a:p>
            <a:p>
              <a:pPr algn="ctr"/>
              <a:r>
                <a:rPr kumimoji="1" lang="zh-CN" altLang="en-US" sz="1400" dirty="0">
                  <a:latin typeface="+mj-ea"/>
                  <a:ea typeface="+mj-ea"/>
                </a:rPr>
                <a:t>进程</a:t>
              </a:r>
            </a:p>
          </p:txBody>
        </p:sp>
        <p:sp>
          <p:nvSpPr>
            <p:cNvPr id="85" name="Line 160"/>
            <p:cNvSpPr>
              <a:spLocks noChangeShapeType="1"/>
            </p:cNvSpPr>
            <p:nvPr/>
          </p:nvSpPr>
          <p:spPr bwMode="auto">
            <a:xfrm>
              <a:off x="6853740" y="3229906"/>
              <a:ext cx="0" cy="2470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6" name="Oval 161"/>
            <p:cNvSpPr>
              <a:spLocks noChangeArrowheads="1"/>
            </p:cNvSpPr>
            <p:nvPr/>
          </p:nvSpPr>
          <p:spPr bwMode="auto">
            <a:xfrm>
              <a:off x="6255251" y="3373881"/>
              <a:ext cx="1122168" cy="659186"/>
            </a:xfrm>
            <a:prstGeom prst="ellipse">
              <a:avLst/>
            </a:prstGeom>
            <a:solidFill>
              <a:srgbClr val="00B0F0"/>
            </a:solidFill>
            <a:ln w="9525" algn="ctr">
              <a:solidFill>
                <a:srgbClr val="00B0F0"/>
              </a:solidFill>
              <a:round/>
              <a:headEnd/>
              <a:tailEnd/>
            </a:ln>
            <a:effectLst/>
          </p:spPr>
          <p:txBody>
            <a:bodyPr wrap="none" anchor="ctr"/>
            <a:lstStyle/>
            <a:p>
              <a:pPr algn="ctr"/>
              <a:r>
                <a:rPr kumimoji="1" lang="zh-CN" altLang="en-US" sz="1400" dirty="0">
                  <a:latin typeface="+mj-ea"/>
                  <a:ea typeface="+mj-ea"/>
                </a:rPr>
                <a:t>数据传送</a:t>
              </a:r>
            </a:p>
            <a:p>
              <a:pPr algn="ctr"/>
              <a:r>
                <a:rPr kumimoji="1" lang="zh-CN" altLang="en-US" sz="1400" dirty="0">
                  <a:latin typeface="+mj-ea"/>
                  <a:ea typeface="+mj-ea"/>
                </a:rPr>
                <a:t>进程</a:t>
              </a:r>
            </a:p>
          </p:txBody>
        </p:sp>
        <p:sp>
          <p:nvSpPr>
            <p:cNvPr id="92" name="云形 91"/>
            <p:cNvSpPr/>
            <p:nvPr/>
          </p:nvSpPr>
          <p:spPr bwMode="auto">
            <a:xfrm>
              <a:off x="3907926" y="2778302"/>
              <a:ext cx="1318272" cy="1150224"/>
            </a:xfrm>
            <a:prstGeom prst="clou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74" name="Text Box 149"/>
            <p:cNvSpPr txBox="1">
              <a:spLocks noChangeArrowheads="1"/>
            </p:cNvSpPr>
            <p:nvPr/>
          </p:nvSpPr>
          <p:spPr bwMode="auto">
            <a:xfrm>
              <a:off x="4233651" y="3157887"/>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因特网</a:t>
              </a:r>
            </a:p>
          </p:txBody>
        </p:sp>
      </p:grpSp>
    </p:spTree>
    <p:extLst>
      <p:ext uri="{BB962C8B-B14F-4D97-AF65-F5344CB8AC3E}">
        <p14:creationId xmlns:p14="http://schemas.microsoft.com/office/powerpoint/2010/main" val="2558293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FTP</a:t>
            </a:r>
            <a:r>
              <a:rPr lang="zh-CN" altLang="en-US" dirty="0" smtClean="0"/>
              <a:t>在通信中使用两个端口号：</a:t>
            </a:r>
            <a:endParaRPr lang="en-US" altLang="zh-CN" dirty="0" smtClean="0"/>
          </a:p>
          <a:p>
            <a:pPr lvl="1"/>
            <a:r>
              <a:rPr lang="zh-CN" altLang="en-US" dirty="0" smtClean="0"/>
              <a:t>当客户进程向服务器进程发出建立连接请求时，要寻找</a:t>
            </a:r>
            <a:r>
              <a:rPr lang="zh-CN" altLang="en-US" dirty="0" smtClean="0">
                <a:solidFill>
                  <a:srgbClr val="FF0000"/>
                </a:solidFill>
              </a:rPr>
              <a:t>连接服务器进程的熟知端口</a:t>
            </a:r>
            <a:r>
              <a:rPr lang="en-US" altLang="zh-CN" dirty="0" smtClean="0">
                <a:solidFill>
                  <a:srgbClr val="FF0000"/>
                </a:solidFill>
              </a:rPr>
              <a:t>(21)</a:t>
            </a:r>
            <a:r>
              <a:rPr lang="zh-CN" altLang="en-US" dirty="0" smtClean="0"/>
              <a:t>，同时还要告诉服务器进程自己的另一个端口号码，用于建立数据传送连接。</a:t>
            </a:r>
          </a:p>
          <a:p>
            <a:pPr lvl="1"/>
            <a:r>
              <a:rPr lang="zh-CN" altLang="en-US" dirty="0" smtClean="0"/>
              <a:t>接着，服务器进程用自己</a:t>
            </a:r>
            <a:r>
              <a:rPr lang="zh-CN" altLang="en-US" dirty="0" smtClean="0">
                <a:solidFill>
                  <a:srgbClr val="FF0000"/>
                </a:solidFill>
              </a:rPr>
              <a:t>传送数据的熟知端口</a:t>
            </a:r>
            <a:r>
              <a:rPr lang="en-US" altLang="zh-CN" dirty="0" smtClean="0">
                <a:solidFill>
                  <a:srgbClr val="FF0000"/>
                </a:solidFill>
              </a:rPr>
              <a:t>(20)</a:t>
            </a:r>
            <a:r>
              <a:rPr lang="zh-CN" altLang="en-US" dirty="0" smtClean="0"/>
              <a:t>与客户进程所提供的端口号码建立数据传送连接。</a:t>
            </a:r>
          </a:p>
          <a:p>
            <a:pPr lvl="1"/>
            <a:r>
              <a:rPr lang="zh-CN" altLang="en-US" dirty="0" smtClean="0"/>
              <a:t>由于</a:t>
            </a:r>
            <a:r>
              <a:rPr lang="en-US" altLang="zh-CN" dirty="0" smtClean="0"/>
              <a:t>FTP</a:t>
            </a:r>
            <a:r>
              <a:rPr lang="zh-CN" altLang="en-US" dirty="0" smtClean="0"/>
              <a:t>使用了两个不同的端口号，所以数据连接与控制连接不会发生混乱。</a:t>
            </a:r>
          </a:p>
          <a:p>
            <a:r>
              <a:rPr lang="zh-CN" altLang="en-US" dirty="0" smtClean="0"/>
              <a:t>使用两个端口号的优势：</a:t>
            </a:r>
            <a:endParaRPr lang="en-US" altLang="zh-CN" dirty="0" smtClean="0"/>
          </a:p>
          <a:p>
            <a:pPr lvl="1"/>
            <a:r>
              <a:rPr lang="zh-CN" altLang="en-US" dirty="0" smtClean="0"/>
              <a:t>使</a:t>
            </a:r>
            <a:r>
              <a:rPr lang="zh-CN" altLang="en-US" dirty="0"/>
              <a:t>协议更加简单和更容易实现。</a:t>
            </a:r>
          </a:p>
          <a:p>
            <a:pPr lvl="1"/>
            <a:r>
              <a:rPr lang="zh-CN" altLang="en-US" dirty="0"/>
              <a:t>在传输文件时还可以利用控制</a:t>
            </a:r>
            <a:r>
              <a:rPr lang="zh-CN" altLang="en-US" dirty="0" smtClean="0"/>
              <a:t>连接。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spTree>
    <p:extLst>
      <p:ext uri="{BB962C8B-B14F-4D97-AF65-F5344CB8AC3E}">
        <p14:creationId xmlns:p14="http://schemas.microsoft.com/office/powerpoint/2010/main" val="3352064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511"/>
            <a:ext cx="9144000" cy="5497286"/>
          </a:xfrm>
          <a:prstGeom prst="rect">
            <a:avLst/>
          </a:prstGeom>
        </p:spPr>
      </p:pic>
    </p:spTree>
    <p:extLst>
      <p:ext uri="{BB962C8B-B14F-4D97-AF65-F5344CB8AC3E}">
        <p14:creationId xmlns:p14="http://schemas.microsoft.com/office/powerpoint/2010/main" val="1179953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125"/>
            <a:ext cx="9144000" cy="2460749"/>
          </a:xfrm>
          <a:prstGeom prst="rect">
            <a:avLst/>
          </a:prstGeom>
        </p:spPr>
      </p:pic>
    </p:spTree>
    <p:extLst>
      <p:ext uri="{BB962C8B-B14F-4D97-AF65-F5344CB8AC3E}">
        <p14:creationId xmlns:p14="http://schemas.microsoft.com/office/powerpoint/2010/main" val="1751773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812"/>
            <a:ext cx="9144000" cy="4899804"/>
          </a:xfrm>
          <a:prstGeom prst="rect">
            <a:avLst/>
          </a:prstGeom>
        </p:spPr>
      </p:pic>
    </p:spTree>
    <p:extLst>
      <p:ext uri="{BB962C8B-B14F-4D97-AF65-F5344CB8AC3E}">
        <p14:creationId xmlns:p14="http://schemas.microsoft.com/office/powerpoint/2010/main" val="1321066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308"/>
            <a:ext cx="9144000" cy="4599542"/>
          </a:xfrm>
          <a:prstGeom prst="rect">
            <a:avLst/>
          </a:prstGeom>
        </p:spPr>
      </p:pic>
    </p:spTree>
    <p:extLst>
      <p:ext uri="{BB962C8B-B14F-4D97-AF65-F5344CB8AC3E}">
        <p14:creationId xmlns:p14="http://schemas.microsoft.com/office/powerpoint/2010/main" val="1306348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NFS</a:t>
            </a:r>
            <a:r>
              <a:rPr lang="zh-CN" altLang="en-US" dirty="0" smtClean="0"/>
              <a:t>允许</a:t>
            </a:r>
            <a:r>
              <a:rPr lang="zh-CN" altLang="en-US" dirty="0"/>
              <a:t>应用进程打开一个远地文件，并能在该文件的某一个特定的位置上开始读写数据。</a:t>
            </a:r>
          </a:p>
          <a:p>
            <a:r>
              <a:rPr lang="en-US" altLang="zh-CN" dirty="0" smtClean="0"/>
              <a:t>NFS</a:t>
            </a:r>
            <a:r>
              <a:rPr lang="zh-CN" altLang="en-US" dirty="0" smtClean="0"/>
              <a:t>可</a:t>
            </a:r>
            <a:r>
              <a:rPr lang="zh-CN" altLang="en-US" dirty="0"/>
              <a:t>使用户只复制一个大文件中的一个很小的片段，而不需要复制整个大文件。</a:t>
            </a:r>
          </a:p>
          <a:p>
            <a:r>
              <a:rPr lang="zh-CN" altLang="en-US" dirty="0"/>
              <a:t>对于上述例子，计算机 </a:t>
            </a:r>
            <a:r>
              <a:rPr lang="en-US" altLang="zh-CN" dirty="0"/>
              <a:t>A </a:t>
            </a:r>
            <a:r>
              <a:rPr lang="zh-CN" altLang="en-US" dirty="0"/>
              <a:t>的 </a:t>
            </a:r>
            <a:r>
              <a:rPr lang="en-US" altLang="zh-CN" dirty="0"/>
              <a:t>NFS </a:t>
            </a:r>
            <a:r>
              <a:rPr lang="zh-CN" altLang="en-US" dirty="0"/>
              <a:t>客户软件，把要添加的数据和在文件后面写数据的请求一起发送到远地的计算机 </a:t>
            </a:r>
            <a:r>
              <a:rPr lang="en-US" altLang="zh-CN" dirty="0"/>
              <a:t>B </a:t>
            </a:r>
            <a:r>
              <a:rPr lang="zh-CN" altLang="en-US" dirty="0"/>
              <a:t>的 </a:t>
            </a:r>
            <a:r>
              <a:rPr lang="en-US" altLang="zh-CN" dirty="0"/>
              <a:t>NFS </a:t>
            </a:r>
            <a:r>
              <a:rPr lang="zh-CN" altLang="en-US" dirty="0"/>
              <a:t>服务器。</a:t>
            </a:r>
            <a:r>
              <a:rPr lang="en-US" altLang="zh-CN" dirty="0"/>
              <a:t>NFS </a:t>
            </a:r>
            <a:r>
              <a:rPr lang="zh-CN" altLang="en-US" dirty="0"/>
              <a:t>服务器更新文件后返回应答信息。</a:t>
            </a:r>
          </a:p>
          <a:p>
            <a:r>
              <a:rPr lang="zh-CN" altLang="en-US" dirty="0"/>
              <a:t>在网络上传送的只是少量的修改数据。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5" name="文本占位符 4"/>
          <p:cNvSpPr>
            <a:spLocks noGrp="1"/>
          </p:cNvSpPr>
          <p:nvPr>
            <p:ph type="body" sz="quarter" idx="13"/>
          </p:nvPr>
        </p:nvSpPr>
        <p:spPr/>
        <p:txBody>
          <a:bodyPr/>
          <a:lstStyle/>
          <a:p>
            <a:r>
              <a:rPr lang="en-US" altLang="zh-CN" dirty="0"/>
              <a:t>2.2FTP</a:t>
            </a:r>
            <a:r>
              <a:rPr lang="zh-CN" altLang="en-US" dirty="0"/>
              <a:t>的基本工作</a:t>
            </a:r>
            <a:r>
              <a:rPr lang="zh-CN" altLang="en-US" dirty="0" smtClean="0"/>
              <a:t>原理</a:t>
            </a:r>
            <a:endParaRPr lang="zh-CN" altLang="en-US" dirty="0"/>
          </a:p>
        </p:txBody>
      </p:sp>
    </p:spTree>
    <p:extLst>
      <p:ext uri="{BB962C8B-B14F-4D97-AF65-F5344CB8AC3E}">
        <p14:creationId xmlns:p14="http://schemas.microsoft.com/office/powerpoint/2010/main" val="2374402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是</a:t>
            </a:r>
            <a:r>
              <a:rPr lang="zh-CN" altLang="en-US" dirty="0"/>
              <a:t>一个很小且易于实现的文件传送协议。</a:t>
            </a:r>
          </a:p>
          <a:p>
            <a:r>
              <a:rPr lang="en-US" altLang="zh-CN" dirty="0" smtClean="0"/>
              <a:t>TFTP</a:t>
            </a:r>
            <a:r>
              <a:rPr lang="zh-CN" altLang="en-US" dirty="0" smtClean="0"/>
              <a:t>使用</a:t>
            </a:r>
            <a:r>
              <a:rPr lang="zh-CN" altLang="en-US" dirty="0"/>
              <a:t>客户服务器方式和使用 </a:t>
            </a:r>
            <a:r>
              <a:rPr lang="en-US" altLang="zh-CN" dirty="0"/>
              <a:t>UDP </a:t>
            </a:r>
            <a:r>
              <a:rPr lang="zh-CN" altLang="en-US" dirty="0"/>
              <a:t>数据报，因此 </a:t>
            </a:r>
            <a:r>
              <a:rPr lang="en-US" altLang="zh-CN" dirty="0" smtClean="0"/>
              <a:t>TFTP</a:t>
            </a:r>
            <a:r>
              <a:rPr lang="zh-CN" altLang="en-US" dirty="0" smtClean="0"/>
              <a:t>需要</a:t>
            </a:r>
            <a:r>
              <a:rPr lang="zh-CN" altLang="en-US" dirty="0"/>
              <a:t>有自己的差错改正措施。</a:t>
            </a:r>
          </a:p>
          <a:p>
            <a:r>
              <a:rPr lang="en-US" altLang="zh-CN" dirty="0" smtClean="0"/>
              <a:t>TFTP</a:t>
            </a:r>
            <a:r>
              <a:rPr lang="zh-CN" altLang="en-US" dirty="0" smtClean="0"/>
              <a:t>只</a:t>
            </a:r>
            <a:r>
              <a:rPr lang="zh-CN" altLang="en-US" dirty="0"/>
              <a:t>支持文件传输而不支持交互。</a:t>
            </a:r>
          </a:p>
          <a:p>
            <a:r>
              <a:rPr lang="en-US" altLang="zh-CN" dirty="0" smtClean="0"/>
              <a:t>TFTP</a:t>
            </a:r>
            <a:r>
              <a:rPr lang="zh-CN" altLang="en-US" dirty="0" smtClean="0"/>
              <a:t>没有</a:t>
            </a:r>
            <a:r>
              <a:rPr lang="zh-CN" altLang="en-US" dirty="0"/>
              <a:t>一个庞大的命令集，没有列目录的功能，也不能对用户进行身份鉴别。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2750548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的</a:t>
            </a:r>
            <a:r>
              <a:rPr lang="zh-CN" altLang="en-US" dirty="0"/>
              <a:t>主要特点</a:t>
            </a:r>
            <a:r>
              <a:rPr lang="zh-CN" altLang="en-US" dirty="0" smtClean="0"/>
              <a:t>是：</a:t>
            </a:r>
            <a:endParaRPr lang="en-US" altLang="zh-CN" dirty="0" smtClean="0"/>
          </a:p>
          <a:p>
            <a:pPr lvl="1"/>
            <a:r>
              <a:rPr lang="zh-CN" altLang="en-US" dirty="0"/>
              <a:t>每次传送的</a:t>
            </a:r>
            <a:r>
              <a:rPr lang="zh-CN" altLang="en-US" dirty="0" smtClean="0"/>
              <a:t>数据</a:t>
            </a:r>
            <a:r>
              <a:rPr lang="en-US" altLang="zh-CN" dirty="0" smtClean="0"/>
              <a:t>PDU</a:t>
            </a:r>
            <a:r>
              <a:rPr lang="zh-CN" altLang="en-US" dirty="0" smtClean="0"/>
              <a:t>中有</a:t>
            </a:r>
            <a:r>
              <a:rPr lang="en-US" altLang="zh-CN" dirty="0" smtClean="0"/>
              <a:t>512</a:t>
            </a:r>
            <a:r>
              <a:rPr lang="zh-CN" altLang="en-US" dirty="0" smtClean="0"/>
              <a:t>字节</a:t>
            </a:r>
            <a:r>
              <a:rPr lang="zh-CN" altLang="en-US" dirty="0"/>
              <a:t>的数据，但最后一次可</a:t>
            </a:r>
            <a:r>
              <a:rPr lang="zh-CN" altLang="en-US" dirty="0" smtClean="0"/>
              <a:t>不足</a:t>
            </a:r>
            <a:r>
              <a:rPr lang="en-US" altLang="zh-CN" dirty="0" smtClean="0"/>
              <a:t>512</a:t>
            </a:r>
            <a:r>
              <a:rPr lang="zh-CN" altLang="en-US" dirty="0" smtClean="0"/>
              <a:t>字节</a:t>
            </a:r>
            <a:r>
              <a:rPr lang="zh-CN" altLang="en-US" dirty="0"/>
              <a:t>。</a:t>
            </a:r>
          </a:p>
          <a:p>
            <a:pPr lvl="1"/>
            <a:r>
              <a:rPr lang="zh-CN" altLang="en-US" dirty="0" smtClean="0"/>
              <a:t>数据</a:t>
            </a:r>
            <a:r>
              <a:rPr lang="en-US" altLang="zh-CN" dirty="0" smtClean="0"/>
              <a:t>PDU</a:t>
            </a:r>
            <a:r>
              <a:rPr lang="zh-CN" altLang="en-US" dirty="0" smtClean="0"/>
              <a:t>也</a:t>
            </a:r>
            <a:r>
              <a:rPr lang="zh-CN" altLang="en-US" dirty="0"/>
              <a:t>称为文件</a:t>
            </a:r>
            <a:r>
              <a:rPr lang="zh-CN" altLang="en-US" dirty="0" smtClean="0"/>
              <a:t>块（</a:t>
            </a:r>
            <a:r>
              <a:rPr lang="en-US" altLang="zh-CN" dirty="0" smtClean="0"/>
              <a:t>block</a:t>
            </a:r>
            <a:r>
              <a:rPr lang="zh-CN" altLang="en-US" dirty="0" smtClean="0"/>
              <a:t>），</a:t>
            </a:r>
            <a:r>
              <a:rPr lang="zh-CN" altLang="en-US" dirty="0"/>
              <a:t>每个块按序编号，</a:t>
            </a:r>
            <a:r>
              <a:rPr lang="zh-CN" altLang="en-US" dirty="0" smtClean="0"/>
              <a:t>从</a:t>
            </a:r>
            <a:r>
              <a:rPr lang="en-US" altLang="zh-CN" dirty="0" smtClean="0"/>
              <a:t>1</a:t>
            </a:r>
            <a:r>
              <a:rPr lang="zh-CN" altLang="en-US" dirty="0" smtClean="0"/>
              <a:t>开始</a:t>
            </a:r>
            <a:r>
              <a:rPr lang="zh-CN" altLang="en-US" dirty="0"/>
              <a:t>。</a:t>
            </a:r>
          </a:p>
          <a:p>
            <a:pPr lvl="1"/>
            <a:r>
              <a:rPr lang="zh-CN" altLang="en-US" dirty="0" smtClean="0"/>
              <a:t>支持</a:t>
            </a:r>
            <a:r>
              <a:rPr lang="en-US" altLang="zh-CN" dirty="0" smtClean="0"/>
              <a:t>ASCII</a:t>
            </a:r>
            <a:r>
              <a:rPr lang="zh-CN" altLang="en-US" dirty="0" smtClean="0"/>
              <a:t>码</a:t>
            </a:r>
            <a:r>
              <a:rPr lang="zh-CN" altLang="en-US" dirty="0"/>
              <a:t>或二进制传送。</a:t>
            </a:r>
          </a:p>
          <a:p>
            <a:pPr lvl="1"/>
            <a:r>
              <a:rPr lang="zh-CN" altLang="en-US" dirty="0" smtClean="0"/>
              <a:t>可</a:t>
            </a:r>
            <a:r>
              <a:rPr lang="zh-CN" altLang="en-US" dirty="0"/>
              <a:t>对文件进行读或写。</a:t>
            </a:r>
          </a:p>
          <a:p>
            <a:pPr lvl="1"/>
            <a:r>
              <a:rPr lang="zh-CN" altLang="en-US" dirty="0" smtClean="0"/>
              <a:t>使用</a:t>
            </a:r>
            <a:r>
              <a:rPr lang="zh-CN" altLang="en-US" dirty="0"/>
              <a:t>很简单的首部。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2772315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的</a:t>
            </a:r>
            <a:r>
              <a:rPr lang="zh-CN" altLang="en-US" dirty="0"/>
              <a:t>工作很像停止等待协议</a:t>
            </a:r>
            <a:r>
              <a:rPr lang="zh-CN" altLang="en-US" dirty="0" smtClean="0"/>
              <a:t>：</a:t>
            </a:r>
            <a:endParaRPr lang="en-US" altLang="zh-CN" dirty="0" smtClean="0"/>
          </a:p>
          <a:p>
            <a:pPr lvl="1"/>
            <a:r>
              <a:rPr lang="zh-CN" altLang="en-US" dirty="0" smtClean="0"/>
              <a:t>发送</a:t>
            </a:r>
            <a:r>
              <a:rPr lang="zh-CN" altLang="en-US" dirty="0"/>
              <a:t>完一个文件块后就等待对方的确认，确认时应指明所确认的块编号。</a:t>
            </a:r>
          </a:p>
          <a:p>
            <a:pPr lvl="1"/>
            <a:r>
              <a:rPr lang="zh-CN" altLang="en-US" dirty="0"/>
              <a:t>发完数据后在规定时间内收不到确认就要重发</a:t>
            </a:r>
            <a:r>
              <a:rPr lang="zh-CN" altLang="en-US" dirty="0" smtClean="0"/>
              <a:t>数据</a:t>
            </a:r>
            <a:r>
              <a:rPr lang="en-US" altLang="zh-CN" dirty="0" smtClean="0"/>
              <a:t>PDU</a:t>
            </a:r>
            <a:r>
              <a:rPr lang="zh-CN" altLang="en-US" dirty="0"/>
              <a:t>。</a:t>
            </a:r>
          </a:p>
          <a:p>
            <a:pPr lvl="1"/>
            <a:r>
              <a:rPr lang="zh-CN" altLang="en-US" dirty="0"/>
              <a:t>发送</a:t>
            </a:r>
            <a:r>
              <a:rPr lang="zh-CN" altLang="en-US" dirty="0" smtClean="0"/>
              <a:t>确认</a:t>
            </a:r>
            <a:r>
              <a:rPr lang="en-US" altLang="zh-CN" dirty="0" smtClean="0"/>
              <a:t>PDU</a:t>
            </a:r>
            <a:r>
              <a:rPr lang="zh-CN" altLang="en-US" dirty="0" smtClean="0"/>
              <a:t>的</a:t>
            </a:r>
            <a:r>
              <a:rPr lang="zh-CN" altLang="en-US" dirty="0"/>
              <a:t>一方若在规定时间内收不到下一个文件块，也要重发</a:t>
            </a:r>
            <a:r>
              <a:rPr lang="zh-CN" altLang="en-US" dirty="0" smtClean="0"/>
              <a:t>确认</a:t>
            </a:r>
            <a:r>
              <a:rPr lang="en-US" altLang="zh-CN" dirty="0" smtClean="0"/>
              <a:t>PDU</a:t>
            </a:r>
            <a:r>
              <a:rPr lang="zh-CN" altLang="en-US" dirty="0"/>
              <a:t>。这样就可保证文件的传送不致因某一个数据报的丢失而告失败。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358156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为什么要使用域名系统</a:t>
            </a:r>
            <a:r>
              <a:rPr lang="en-US" altLang="zh-CN" dirty="0" smtClean="0"/>
              <a:t>DNS</a:t>
            </a:r>
            <a:r>
              <a:rPr lang="zh-CN" altLang="en-US" dirty="0" smtClean="0"/>
              <a:t>呢？</a:t>
            </a:r>
            <a:endParaRPr lang="en-US" altLang="zh-CN" dirty="0" smtClean="0"/>
          </a:p>
          <a:p>
            <a:pPr lvl="1"/>
            <a:r>
              <a:rPr lang="zh-CN" altLang="en-US" dirty="0" smtClean="0"/>
              <a:t>其根本原因在于：</a:t>
            </a:r>
            <a:r>
              <a:rPr lang="en-US" altLang="zh-CN" dirty="0" smtClean="0">
                <a:solidFill>
                  <a:srgbClr val="FF0000"/>
                </a:solidFill>
              </a:rPr>
              <a:t>IP</a:t>
            </a:r>
            <a:r>
              <a:rPr lang="zh-CN" altLang="en-US" dirty="0">
                <a:solidFill>
                  <a:srgbClr val="FF0000"/>
                </a:solidFill>
              </a:rPr>
              <a:t>地址标识的</a:t>
            </a:r>
            <a:r>
              <a:rPr lang="zh-CN" altLang="en-US" dirty="0" smtClean="0">
                <a:solidFill>
                  <a:srgbClr val="FF0000"/>
                </a:solidFill>
              </a:rPr>
              <a:t>不足</a:t>
            </a:r>
            <a:r>
              <a:rPr lang="zh-CN" altLang="en-US" dirty="0" smtClean="0"/>
              <a:t>。</a:t>
            </a:r>
            <a:endParaRPr lang="zh-CN" altLang="en-US" dirty="0"/>
          </a:p>
          <a:p>
            <a:pPr lvl="1"/>
            <a:r>
              <a:rPr lang="zh-CN" altLang="en-US" dirty="0"/>
              <a:t>不便</a:t>
            </a:r>
            <a:r>
              <a:rPr lang="zh-CN" altLang="en-US" dirty="0" smtClean="0"/>
              <a:t>记忆：十进制</a:t>
            </a:r>
            <a:r>
              <a:rPr lang="zh-CN" altLang="en-US" dirty="0"/>
              <a:t>的</a:t>
            </a:r>
            <a:r>
              <a:rPr lang="en-US" altLang="zh-CN" dirty="0"/>
              <a:t>IPv4</a:t>
            </a:r>
            <a:r>
              <a:rPr lang="zh-CN" altLang="en-US" dirty="0"/>
              <a:t>地址仍然比较长，远没有以字符串命名的</a:t>
            </a:r>
            <a:r>
              <a:rPr lang="en-US" altLang="zh-CN" dirty="0"/>
              <a:t>DNS</a:t>
            </a:r>
            <a:r>
              <a:rPr lang="zh-CN" altLang="en-US" dirty="0"/>
              <a:t>名称好记。</a:t>
            </a:r>
          </a:p>
          <a:p>
            <a:pPr lvl="1"/>
            <a:r>
              <a:rPr lang="zh-CN" altLang="en-US" dirty="0"/>
              <a:t>不便地址变更：每次更改服务器地址都要更改</a:t>
            </a:r>
            <a:r>
              <a:rPr lang="en-US" altLang="zh-CN" dirty="0"/>
              <a:t>IP</a:t>
            </a:r>
            <a:r>
              <a:rPr lang="zh-CN" altLang="en-US" dirty="0"/>
              <a:t>地址的话，是很难做到的。</a:t>
            </a:r>
          </a:p>
          <a:p>
            <a:pPr lvl="1"/>
            <a:r>
              <a:rPr lang="zh-CN" altLang="en-US" dirty="0"/>
              <a:t>不安全：</a:t>
            </a:r>
            <a:r>
              <a:rPr lang="en-US" altLang="zh-CN" dirty="0"/>
              <a:t>IP</a:t>
            </a:r>
            <a:r>
              <a:rPr lang="zh-CN" altLang="en-US" dirty="0"/>
              <a:t>地址一旦对外公布的话，很容易受到攻击。</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3527008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的</a:t>
            </a:r>
            <a:r>
              <a:rPr lang="zh-CN" altLang="en-US" dirty="0"/>
              <a:t>工作很像停止等待协议</a:t>
            </a:r>
            <a:r>
              <a:rPr lang="zh-CN" altLang="en-US" dirty="0" smtClean="0"/>
              <a:t>：</a:t>
            </a:r>
            <a:endParaRPr lang="en-US" altLang="zh-CN" dirty="0" smtClean="0"/>
          </a:p>
          <a:p>
            <a:pPr lvl="1"/>
            <a:r>
              <a:rPr lang="zh-CN" altLang="en-US" dirty="0" smtClean="0"/>
              <a:t>在</a:t>
            </a:r>
            <a:r>
              <a:rPr lang="zh-CN" altLang="en-US" dirty="0"/>
              <a:t>一开始工作时。</a:t>
            </a:r>
            <a:r>
              <a:rPr lang="en-US" altLang="zh-CN" dirty="0"/>
              <a:t>TFTP </a:t>
            </a:r>
            <a:r>
              <a:rPr lang="zh-CN" altLang="en-US" dirty="0"/>
              <a:t>客户进程发送一个读请求 </a:t>
            </a:r>
            <a:r>
              <a:rPr lang="en-US" altLang="zh-CN" dirty="0"/>
              <a:t>PDU </a:t>
            </a:r>
            <a:r>
              <a:rPr lang="zh-CN" altLang="en-US" dirty="0"/>
              <a:t>或写请求 </a:t>
            </a:r>
            <a:r>
              <a:rPr lang="en-US" altLang="zh-CN" dirty="0"/>
              <a:t>PDU </a:t>
            </a:r>
            <a:r>
              <a:rPr lang="zh-CN" altLang="en-US" dirty="0"/>
              <a:t>给 </a:t>
            </a:r>
            <a:r>
              <a:rPr lang="en-US" altLang="zh-CN" dirty="0"/>
              <a:t>TFTP </a:t>
            </a:r>
            <a:r>
              <a:rPr lang="zh-CN" altLang="en-US" dirty="0"/>
              <a:t>服务器进程，其熟知端口号码为 </a:t>
            </a:r>
            <a:r>
              <a:rPr lang="en-US" altLang="zh-CN" dirty="0"/>
              <a:t>69</a:t>
            </a:r>
            <a:r>
              <a:rPr lang="zh-CN" altLang="en-US" dirty="0"/>
              <a:t>。</a:t>
            </a:r>
          </a:p>
          <a:p>
            <a:pPr lvl="1"/>
            <a:r>
              <a:rPr lang="en-US" altLang="zh-CN" dirty="0"/>
              <a:t>TFTP </a:t>
            </a:r>
            <a:r>
              <a:rPr lang="zh-CN" altLang="en-US" dirty="0"/>
              <a:t>服务器进程要选择一个新的端口和 </a:t>
            </a:r>
            <a:r>
              <a:rPr lang="en-US" altLang="zh-CN" dirty="0"/>
              <a:t>TFTP </a:t>
            </a:r>
            <a:r>
              <a:rPr lang="zh-CN" altLang="en-US" dirty="0"/>
              <a:t>客户进程进行通信。</a:t>
            </a:r>
          </a:p>
          <a:p>
            <a:pPr lvl="1"/>
            <a:r>
              <a:rPr lang="zh-CN" altLang="en-US" dirty="0"/>
              <a:t>若文件长度恰好为 </a:t>
            </a:r>
            <a:r>
              <a:rPr lang="en-US" altLang="zh-CN" dirty="0"/>
              <a:t>512 </a:t>
            </a:r>
            <a:r>
              <a:rPr lang="zh-CN" altLang="en-US" dirty="0"/>
              <a:t>字节的整数倍，则在文件传送完毕后，还必须在最后发送一个只含首部而无数据的数据 </a:t>
            </a:r>
            <a:r>
              <a:rPr lang="en-US" altLang="zh-CN" dirty="0"/>
              <a:t>PDU</a:t>
            </a:r>
            <a:r>
              <a:rPr lang="zh-CN" altLang="en-US" dirty="0"/>
              <a:t>。</a:t>
            </a:r>
          </a:p>
          <a:p>
            <a:pPr lvl="1"/>
            <a:r>
              <a:rPr lang="zh-CN" altLang="en-US" dirty="0"/>
              <a:t>若文件长度不是 </a:t>
            </a:r>
            <a:r>
              <a:rPr lang="en-US" altLang="zh-CN" dirty="0"/>
              <a:t>512 </a:t>
            </a:r>
            <a:r>
              <a:rPr lang="zh-CN" altLang="en-US" dirty="0"/>
              <a:t>字节的整数倍，则最后传送数据 </a:t>
            </a:r>
            <a:r>
              <a:rPr lang="en-US" altLang="zh-CN" dirty="0"/>
              <a:t>PDU </a:t>
            </a:r>
            <a:r>
              <a:rPr lang="zh-CN" altLang="en-US" dirty="0"/>
              <a:t>的数据字段一定不满</a:t>
            </a:r>
            <a:r>
              <a:rPr lang="en-US" altLang="zh-CN" dirty="0"/>
              <a:t>512</a:t>
            </a:r>
            <a:r>
              <a:rPr lang="zh-CN" altLang="en-US" dirty="0"/>
              <a:t>字节，这正好可作为文件结束的标志。</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228359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是</a:t>
            </a:r>
            <a:r>
              <a:rPr lang="en-US" altLang="zh-CN" dirty="0"/>
              <a:t>FTP</a:t>
            </a:r>
            <a:r>
              <a:rPr lang="zh-CN" altLang="en-US" dirty="0"/>
              <a:t>的简化</a:t>
            </a:r>
            <a:r>
              <a:rPr lang="zh-CN" altLang="en-US" dirty="0" smtClean="0"/>
              <a:t>版本，在确切</a:t>
            </a:r>
            <a:r>
              <a:rPr lang="zh-CN" altLang="en-US" dirty="0"/>
              <a:t>地知道想要得到</a:t>
            </a:r>
            <a:r>
              <a:rPr lang="zh-CN" altLang="en-US" dirty="0" smtClean="0"/>
              <a:t>的文件名及准确位置</a:t>
            </a:r>
            <a:r>
              <a:rPr lang="zh-CN" altLang="en-US" dirty="0"/>
              <a:t>情况</a:t>
            </a:r>
            <a:r>
              <a:rPr lang="zh-CN" altLang="en-US" dirty="0" smtClean="0"/>
              <a:t>下，才</a:t>
            </a:r>
            <a:r>
              <a:rPr lang="zh-CN" altLang="en-US" dirty="0"/>
              <a:t>可有选择地使用</a:t>
            </a:r>
            <a:r>
              <a:rPr lang="en-US" altLang="zh-CN" dirty="0"/>
              <a:t>TFTP</a:t>
            </a:r>
            <a:r>
              <a:rPr lang="zh-CN" altLang="en-US" dirty="0" smtClean="0"/>
              <a:t>。</a:t>
            </a:r>
            <a:endParaRPr lang="en-US" altLang="zh-CN" dirty="0" smtClean="0"/>
          </a:p>
          <a:p>
            <a:r>
              <a:rPr lang="en-US" altLang="zh-CN" dirty="0" smtClean="0"/>
              <a:t>TFTP</a:t>
            </a:r>
            <a:r>
              <a:rPr lang="zh-CN" altLang="en-US" dirty="0"/>
              <a:t>是一个非常易用的、快捷的</a:t>
            </a:r>
            <a:r>
              <a:rPr lang="zh-CN" altLang="en-US" dirty="0" smtClean="0"/>
              <a:t>程序。</a:t>
            </a:r>
            <a:endParaRPr lang="en-US" altLang="zh-CN" dirty="0" smtClean="0"/>
          </a:p>
          <a:p>
            <a:pPr lvl="1"/>
            <a:r>
              <a:rPr lang="en-US" altLang="zh-CN" dirty="0" smtClean="0"/>
              <a:t>TFTP</a:t>
            </a:r>
            <a:r>
              <a:rPr lang="zh-CN" altLang="en-US" dirty="0"/>
              <a:t>不提供目录浏览的功能</a:t>
            </a:r>
            <a:r>
              <a:rPr lang="zh-CN" altLang="en-US" dirty="0" smtClean="0"/>
              <a:t>，只能</a:t>
            </a:r>
            <a:r>
              <a:rPr lang="zh-CN" altLang="en-US" dirty="0"/>
              <a:t>完成文件的发送和接收操作</a:t>
            </a:r>
            <a:r>
              <a:rPr lang="zh-CN" altLang="en-US" dirty="0" smtClean="0"/>
              <a:t>。</a:t>
            </a:r>
            <a:endParaRPr lang="en-US" altLang="zh-CN" dirty="0" smtClean="0"/>
          </a:p>
          <a:p>
            <a:pPr lvl="1"/>
            <a:r>
              <a:rPr lang="en-US" altLang="zh-CN" dirty="0"/>
              <a:t>TFTP</a:t>
            </a:r>
            <a:r>
              <a:rPr lang="zh-CN" altLang="en-US" dirty="0" smtClean="0"/>
              <a:t>发送</a:t>
            </a:r>
            <a:r>
              <a:rPr lang="zh-CN" altLang="en-US" dirty="0"/>
              <a:t>比</a:t>
            </a:r>
            <a:r>
              <a:rPr lang="en-US" altLang="zh-CN" dirty="0"/>
              <a:t>FTP</a:t>
            </a:r>
            <a:r>
              <a:rPr lang="zh-CN" altLang="en-US" dirty="0"/>
              <a:t>更小的数据</a:t>
            </a:r>
            <a:r>
              <a:rPr lang="zh-CN" altLang="en-US" dirty="0" smtClean="0"/>
              <a:t>块，同时没有</a:t>
            </a:r>
            <a:r>
              <a:rPr lang="en-US" altLang="zh-CN" dirty="0"/>
              <a:t>FTP</a:t>
            </a:r>
            <a:r>
              <a:rPr lang="zh-CN" altLang="en-US" dirty="0"/>
              <a:t>所需要的传送</a:t>
            </a:r>
            <a:r>
              <a:rPr lang="zh-CN" altLang="en-US" dirty="0" smtClean="0"/>
              <a:t>确认，因而是</a:t>
            </a:r>
            <a:r>
              <a:rPr lang="zh-CN" altLang="en-US" dirty="0"/>
              <a:t>不可靠的</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5" name="文本占位符 4"/>
          <p:cNvSpPr>
            <a:spLocks noGrp="1"/>
          </p:cNvSpPr>
          <p:nvPr>
            <p:ph type="body" sz="quarter" idx="13"/>
          </p:nvPr>
        </p:nvSpPr>
        <p:spPr/>
        <p:txBody>
          <a:bodyPr/>
          <a:lstStyle/>
          <a:p>
            <a:r>
              <a:rPr lang="en-US" altLang="zh-CN" dirty="0" smtClean="0"/>
              <a:t>2.4FTP</a:t>
            </a:r>
            <a:r>
              <a:rPr lang="zh-CN" altLang="en-US" dirty="0" smtClean="0"/>
              <a:t>与</a:t>
            </a:r>
            <a:r>
              <a:rPr lang="en-US" altLang="zh-CN" dirty="0" smtClean="0"/>
              <a:t>TFTP</a:t>
            </a:r>
            <a:r>
              <a:rPr lang="zh-CN" altLang="en-US" dirty="0" smtClean="0"/>
              <a:t>的对比 </a:t>
            </a:r>
            <a:endParaRPr lang="zh-CN" altLang="en-US" dirty="0"/>
          </a:p>
        </p:txBody>
      </p:sp>
    </p:spTree>
    <p:extLst>
      <p:ext uri="{BB962C8B-B14F-4D97-AF65-F5344CB8AC3E}">
        <p14:creationId xmlns:p14="http://schemas.microsoft.com/office/powerpoint/2010/main" val="935712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zh-CN" altLang="en-US" dirty="0" smtClean="0"/>
              <a:t>在用途上：</a:t>
            </a:r>
            <a:endParaRPr lang="en-US" altLang="zh-CN" dirty="0" smtClean="0"/>
          </a:p>
          <a:p>
            <a:pPr lvl="1"/>
            <a:r>
              <a:rPr lang="en-US" altLang="zh-CN" sz="1600" dirty="0" smtClean="0"/>
              <a:t>FTP</a:t>
            </a:r>
            <a:r>
              <a:rPr lang="zh-CN" altLang="en-US" sz="1600" dirty="0" smtClean="0"/>
              <a:t>是</a:t>
            </a:r>
            <a:r>
              <a:rPr lang="zh-CN" altLang="en-US" sz="1600" dirty="0"/>
              <a:t>完整</a:t>
            </a:r>
            <a:r>
              <a:rPr lang="zh-CN" altLang="en-US" sz="1600" dirty="0" smtClean="0"/>
              <a:t>、面向</a:t>
            </a:r>
            <a:r>
              <a:rPr lang="zh-CN" altLang="en-US" sz="1600" dirty="0"/>
              <a:t>会话、常规用途文件传输协议</a:t>
            </a:r>
            <a:r>
              <a:rPr lang="zh-CN" altLang="en-US" sz="1600" dirty="0" smtClean="0"/>
              <a:t>。</a:t>
            </a:r>
            <a:endParaRPr lang="en-US" altLang="zh-CN" sz="1600" dirty="0" smtClean="0"/>
          </a:p>
          <a:p>
            <a:pPr lvl="1"/>
            <a:r>
              <a:rPr lang="en-US" altLang="zh-CN" sz="1600" dirty="0" smtClean="0"/>
              <a:t>TFTP</a:t>
            </a:r>
            <a:r>
              <a:rPr lang="zh-CN" altLang="en-US" sz="1600" dirty="0" smtClean="0"/>
              <a:t>用作特殊</a:t>
            </a:r>
            <a:r>
              <a:rPr lang="zh-CN" altLang="en-US" sz="1600" dirty="0"/>
              <a:t>目的文件传输协议。</a:t>
            </a:r>
          </a:p>
          <a:p>
            <a:r>
              <a:rPr lang="zh-CN" altLang="en-US" dirty="0" smtClean="0"/>
              <a:t>在交互性上：</a:t>
            </a:r>
            <a:endParaRPr lang="en-US" altLang="zh-CN" dirty="0" smtClean="0"/>
          </a:p>
          <a:p>
            <a:pPr lvl="1"/>
            <a:r>
              <a:rPr lang="en-US" altLang="zh-CN" sz="1600" dirty="0" smtClean="0"/>
              <a:t>FTP</a:t>
            </a:r>
            <a:r>
              <a:rPr lang="zh-CN" altLang="en-US" sz="1600" dirty="0" smtClean="0"/>
              <a:t>允许交互通信。</a:t>
            </a:r>
            <a:endParaRPr lang="en-US" altLang="zh-CN" sz="1600" dirty="0" smtClean="0"/>
          </a:p>
          <a:p>
            <a:pPr lvl="1"/>
            <a:r>
              <a:rPr lang="en-US" altLang="zh-CN" sz="1600" dirty="0" smtClean="0"/>
              <a:t>TFTP</a:t>
            </a:r>
            <a:r>
              <a:rPr lang="zh-CN" altLang="en-US" sz="1600" dirty="0" smtClean="0"/>
              <a:t>仅允许单向传输文件</a:t>
            </a:r>
            <a:r>
              <a:rPr lang="zh-CN" altLang="en-US" sz="1600" dirty="0"/>
              <a:t>。</a:t>
            </a:r>
          </a:p>
          <a:p>
            <a:r>
              <a:rPr lang="zh-CN" altLang="en-US" dirty="0" smtClean="0"/>
              <a:t>在认证上：</a:t>
            </a:r>
            <a:endParaRPr lang="en-US" altLang="zh-CN" dirty="0" smtClean="0"/>
          </a:p>
          <a:p>
            <a:pPr lvl="1"/>
            <a:r>
              <a:rPr lang="en-US" altLang="zh-CN" sz="1600" dirty="0" smtClean="0"/>
              <a:t>FTP</a:t>
            </a:r>
            <a:r>
              <a:rPr lang="zh-CN" altLang="en-US" sz="1600" dirty="0" smtClean="0"/>
              <a:t>提供</a:t>
            </a:r>
            <a:r>
              <a:rPr lang="zh-CN" altLang="en-US" sz="1600" dirty="0"/>
              <a:t>身份</a:t>
            </a:r>
            <a:r>
              <a:rPr lang="zh-CN" altLang="en-US" sz="1600" dirty="0" smtClean="0"/>
              <a:t>验证。</a:t>
            </a:r>
            <a:endParaRPr lang="en-US" altLang="zh-CN" sz="1600" dirty="0" smtClean="0"/>
          </a:p>
          <a:p>
            <a:pPr lvl="1"/>
            <a:r>
              <a:rPr lang="en-US" altLang="zh-CN" sz="1600" dirty="0" smtClean="0"/>
              <a:t>TFTP</a:t>
            </a:r>
            <a:r>
              <a:rPr lang="zh-CN" altLang="en-US" sz="1600" dirty="0" smtClean="0"/>
              <a:t>不支持身份验证。</a:t>
            </a:r>
            <a:endParaRPr lang="zh-CN" altLang="en-US" sz="1600" dirty="0"/>
          </a:p>
          <a:p>
            <a:r>
              <a:rPr lang="zh-CN" altLang="en-US" dirty="0" smtClean="0"/>
              <a:t>在运输层上：</a:t>
            </a:r>
            <a:endParaRPr lang="en-US" altLang="zh-CN" dirty="0" smtClean="0"/>
          </a:p>
          <a:p>
            <a:pPr lvl="1"/>
            <a:r>
              <a:rPr lang="en-US" altLang="zh-CN" sz="1600" dirty="0" smtClean="0"/>
              <a:t>FTP</a:t>
            </a:r>
            <a:r>
              <a:rPr lang="zh-CN" altLang="en-US" sz="1600" dirty="0" smtClean="0"/>
              <a:t>使用已知</a:t>
            </a:r>
            <a:r>
              <a:rPr lang="en-US" altLang="zh-CN" sz="1600" dirty="0" smtClean="0"/>
              <a:t>TCP</a:t>
            </a:r>
            <a:r>
              <a:rPr lang="zh-CN" altLang="en-US" sz="1600" dirty="0" smtClean="0"/>
              <a:t>端口号</a:t>
            </a:r>
            <a:r>
              <a:rPr lang="en-US" altLang="zh-CN" sz="1600" dirty="0" smtClean="0"/>
              <a:t>21</a:t>
            </a:r>
            <a:r>
              <a:rPr lang="zh-CN" altLang="en-US" sz="1600" dirty="0" smtClean="0"/>
              <a:t>作为控制连接，</a:t>
            </a:r>
            <a:r>
              <a:rPr lang="en-US" altLang="zh-CN" sz="1600" dirty="0" smtClean="0"/>
              <a:t>TCP</a:t>
            </a:r>
            <a:r>
              <a:rPr lang="zh-CN" altLang="en-US" sz="1600" dirty="0" smtClean="0"/>
              <a:t>端口号</a:t>
            </a:r>
            <a:r>
              <a:rPr lang="en-US" altLang="zh-CN" sz="1600" dirty="0" smtClean="0"/>
              <a:t>20</a:t>
            </a:r>
            <a:r>
              <a:rPr lang="zh-CN" altLang="en-US" sz="1600" dirty="0" smtClean="0"/>
              <a:t>作为数据连接。</a:t>
            </a:r>
            <a:endParaRPr lang="en-US" altLang="zh-CN" sz="1600" dirty="0" smtClean="0"/>
          </a:p>
          <a:p>
            <a:pPr lvl="1"/>
            <a:r>
              <a:rPr lang="en-US" altLang="zh-CN" sz="1600" dirty="0" smtClean="0"/>
              <a:t>TFTP</a:t>
            </a:r>
            <a:r>
              <a:rPr lang="zh-CN" altLang="en-US" sz="1600" dirty="0" smtClean="0"/>
              <a:t>使用</a:t>
            </a:r>
            <a:r>
              <a:rPr lang="en-US" altLang="zh-CN" sz="1600" dirty="0" smtClean="0"/>
              <a:t>UDP</a:t>
            </a:r>
            <a:r>
              <a:rPr lang="zh-CN" altLang="en-US" sz="1600" dirty="0" smtClean="0"/>
              <a:t>端口号</a:t>
            </a:r>
            <a:r>
              <a:rPr lang="en-US" altLang="zh-CN" sz="1600" dirty="0" smtClean="0"/>
              <a:t>69</a:t>
            </a:r>
            <a:r>
              <a:rPr lang="zh-CN" altLang="en-US" sz="1600" dirty="0" smtClean="0"/>
              <a:t>作为文件</a:t>
            </a:r>
            <a:r>
              <a:rPr lang="zh-CN" altLang="en-US" sz="1600" dirty="0"/>
              <a:t>传输活动</a:t>
            </a:r>
            <a:r>
              <a:rPr lang="zh-CN" altLang="en-US" sz="1600"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5" name="文本占位符 4"/>
          <p:cNvSpPr>
            <a:spLocks noGrp="1"/>
          </p:cNvSpPr>
          <p:nvPr>
            <p:ph type="body" sz="quarter" idx="13"/>
          </p:nvPr>
        </p:nvSpPr>
        <p:spPr/>
        <p:txBody>
          <a:bodyPr/>
          <a:lstStyle/>
          <a:p>
            <a:r>
              <a:rPr lang="en-US" altLang="zh-CN" dirty="0" smtClean="0"/>
              <a:t>2.4FTP</a:t>
            </a:r>
            <a:r>
              <a:rPr lang="zh-CN" altLang="en-US" dirty="0" smtClean="0"/>
              <a:t>与</a:t>
            </a:r>
            <a:r>
              <a:rPr lang="en-US" altLang="zh-CN" dirty="0" smtClean="0"/>
              <a:t>TFTP</a:t>
            </a:r>
            <a:r>
              <a:rPr lang="zh-CN" altLang="en-US" dirty="0" smtClean="0"/>
              <a:t>的对比 </a:t>
            </a:r>
            <a:endParaRPr lang="zh-CN" altLang="en-US" dirty="0"/>
          </a:p>
        </p:txBody>
      </p:sp>
      <p:pic>
        <p:nvPicPr>
          <p:cNvPr id="6" name="图片 5"/>
          <p:cNvPicPr>
            <a:picLocks noChangeAspect="1"/>
          </p:cNvPicPr>
          <p:nvPr/>
        </p:nvPicPr>
        <p:blipFill>
          <a:blip r:embed="rId2"/>
          <a:stretch>
            <a:fillRect/>
          </a:stretch>
        </p:blipFill>
        <p:spPr>
          <a:xfrm>
            <a:off x="4211960" y="2497460"/>
            <a:ext cx="4932040" cy="1710181"/>
          </a:xfrm>
          <a:prstGeom prst="rect">
            <a:avLst/>
          </a:prstGeom>
        </p:spPr>
      </p:pic>
    </p:spTree>
    <p:extLst>
      <p:ext uri="{BB962C8B-B14F-4D97-AF65-F5344CB8AC3E}">
        <p14:creationId xmlns:p14="http://schemas.microsoft.com/office/powerpoint/2010/main" val="3010028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11" name="内容占位符 10"/>
          <p:cNvSpPr>
            <a:spLocks noGrp="1"/>
          </p:cNvSpPr>
          <p:nvPr>
            <p:ph idx="1"/>
          </p:nvPr>
        </p:nvSpPr>
        <p:spPr/>
        <p:txBody>
          <a:bodyPr/>
          <a:lstStyle/>
          <a:p>
            <a:r>
              <a:rPr lang="en-US" altLang="zh-CN" dirty="0" smtClean="0"/>
              <a:t>TELNET</a:t>
            </a:r>
            <a:r>
              <a:rPr lang="zh-CN" altLang="en-US" dirty="0" smtClean="0"/>
              <a:t>是</a:t>
            </a:r>
            <a:r>
              <a:rPr lang="zh-CN" altLang="en-US" dirty="0"/>
              <a:t>一个简单的远程终端协议，也是因特网的正式</a:t>
            </a:r>
            <a:r>
              <a:rPr lang="zh-CN" altLang="en-US" dirty="0" smtClean="0"/>
              <a:t>标准</a:t>
            </a:r>
            <a:r>
              <a:rPr lang="en-US" altLang="zh-CN" dirty="0" smtClean="0"/>
              <a:t>【RFC 854】</a:t>
            </a:r>
            <a:r>
              <a:rPr lang="zh-CN" altLang="en-US" dirty="0" smtClean="0"/>
              <a:t>。</a:t>
            </a:r>
            <a:endParaRPr lang="zh-CN" altLang="en-US" dirty="0"/>
          </a:p>
          <a:p>
            <a:r>
              <a:rPr lang="zh-CN" altLang="en-US" dirty="0"/>
              <a:t>用户</a:t>
            </a:r>
            <a:r>
              <a:rPr lang="zh-CN" altLang="en-US" dirty="0" smtClean="0"/>
              <a:t>用</a:t>
            </a:r>
            <a:r>
              <a:rPr lang="en-US" altLang="zh-CN" dirty="0" smtClean="0"/>
              <a:t>TELNET</a:t>
            </a:r>
            <a:r>
              <a:rPr lang="zh-CN" altLang="en-US" dirty="0" smtClean="0"/>
              <a:t>就</a:t>
            </a:r>
            <a:r>
              <a:rPr lang="zh-CN" altLang="en-US" dirty="0"/>
              <a:t>可在其所在地</a:t>
            </a:r>
            <a:r>
              <a:rPr lang="zh-CN" altLang="en-US" dirty="0" smtClean="0"/>
              <a:t>通过</a:t>
            </a:r>
            <a:r>
              <a:rPr lang="en-US" altLang="zh-CN" dirty="0" smtClean="0"/>
              <a:t>TCP</a:t>
            </a:r>
            <a:r>
              <a:rPr lang="zh-CN" altLang="en-US" dirty="0" smtClean="0"/>
              <a:t>连接</a:t>
            </a:r>
            <a:r>
              <a:rPr lang="zh-CN" altLang="en-US" dirty="0"/>
              <a:t>注册（即登录）到远地的另一个主机上（使用主机名或 </a:t>
            </a:r>
            <a:r>
              <a:rPr lang="en-US" altLang="zh-CN" dirty="0"/>
              <a:t>IP </a:t>
            </a:r>
            <a:r>
              <a:rPr lang="zh-CN" altLang="en-US" dirty="0"/>
              <a:t>地址）。</a:t>
            </a:r>
          </a:p>
          <a:p>
            <a:r>
              <a:rPr lang="en-US" altLang="zh-CN" dirty="0" smtClean="0"/>
              <a:t>TELNET</a:t>
            </a:r>
            <a:r>
              <a:rPr lang="zh-CN" altLang="en-US" dirty="0" smtClean="0"/>
              <a:t>能</a:t>
            </a:r>
            <a:r>
              <a:rPr lang="zh-CN" altLang="en-US" dirty="0"/>
              <a:t>将用户的</a:t>
            </a:r>
            <a:r>
              <a:rPr lang="zh-CN" altLang="en-US" dirty="0">
                <a:solidFill>
                  <a:srgbClr val="FF0000"/>
                </a:solidFill>
              </a:rPr>
              <a:t>击键</a:t>
            </a:r>
            <a:r>
              <a:rPr lang="zh-CN" altLang="en-US" dirty="0"/>
              <a:t>传到远地主机，同时也能将远地主机的输出</a:t>
            </a:r>
            <a:r>
              <a:rPr lang="zh-CN" altLang="en-US" dirty="0" smtClean="0"/>
              <a:t>通过</a:t>
            </a:r>
            <a:r>
              <a:rPr lang="en-US" altLang="zh-CN" dirty="0" smtClean="0"/>
              <a:t>TCP</a:t>
            </a:r>
            <a:r>
              <a:rPr lang="zh-CN" altLang="en-US" dirty="0" smtClean="0"/>
              <a:t>连接</a:t>
            </a:r>
            <a:r>
              <a:rPr lang="zh-CN" altLang="en-US" dirty="0"/>
              <a:t>返回到用户屏幕。这种服务是透明的，因为用户感觉到好像键盘和显示器是直接连在远地主机上。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5" name="文本占位符 4"/>
          <p:cNvSpPr>
            <a:spLocks noGrp="1"/>
          </p:cNvSpPr>
          <p:nvPr>
            <p:ph type="body" sz="quarter" idx="13"/>
          </p:nvPr>
        </p:nvSpPr>
        <p:spPr/>
        <p:txBody>
          <a:bodyPr/>
          <a:lstStyle/>
          <a:p>
            <a:r>
              <a:rPr lang="en-US" altLang="zh-CN" dirty="0" smtClean="0"/>
              <a:t>3.1TELNET</a:t>
            </a:r>
            <a:r>
              <a:rPr lang="zh-CN" altLang="en-US" dirty="0" smtClean="0"/>
              <a:t>简介</a:t>
            </a:r>
            <a:endParaRPr lang="zh-CN" altLang="en-US" dirty="0"/>
          </a:p>
        </p:txBody>
      </p:sp>
    </p:spTree>
    <p:extLst>
      <p:ext uri="{BB962C8B-B14F-4D97-AF65-F5344CB8AC3E}">
        <p14:creationId xmlns:p14="http://schemas.microsoft.com/office/powerpoint/2010/main" val="18544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11" name="内容占位符 10"/>
          <p:cNvSpPr>
            <a:spLocks noGrp="1"/>
          </p:cNvSpPr>
          <p:nvPr>
            <p:ph idx="1"/>
          </p:nvPr>
        </p:nvSpPr>
        <p:spPr/>
        <p:txBody>
          <a:bodyPr/>
          <a:lstStyle/>
          <a:p>
            <a:r>
              <a:rPr lang="en-US" altLang="zh-CN" dirty="0" smtClean="0"/>
              <a:t>TELNET</a:t>
            </a:r>
            <a:r>
              <a:rPr lang="zh-CN" altLang="en-US" dirty="0" smtClean="0"/>
              <a:t>使用</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a:t>方式。在本地系统</a:t>
            </a:r>
            <a:r>
              <a:rPr lang="zh-CN" altLang="en-US" dirty="0" smtClean="0"/>
              <a:t>运行</a:t>
            </a:r>
            <a:r>
              <a:rPr lang="en-US" altLang="zh-CN" dirty="0" smtClean="0"/>
              <a:t>TELNET </a:t>
            </a:r>
            <a:r>
              <a:rPr lang="zh-CN" altLang="en-US" dirty="0"/>
              <a:t>客户进程，而在远地主机则</a:t>
            </a:r>
            <a:r>
              <a:rPr lang="zh-CN" altLang="en-US" dirty="0" smtClean="0"/>
              <a:t>运行</a:t>
            </a:r>
            <a:r>
              <a:rPr lang="en-US" altLang="zh-CN" dirty="0" smtClean="0"/>
              <a:t>TELNET</a:t>
            </a:r>
            <a:r>
              <a:rPr lang="zh-CN" altLang="en-US" dirty="0" smtClean="0"/>
              <a:t>服务器</a:t>
            </a:r>
            <a:r>
              <a:rPr lang="zh-CN" altLang="en-US" dirty="0"/>
              <a:t>进程。</a:t>
            </a:r>
          </a:p>
          <a:p>
            <a:r>
              <a:rPr lang="zh-CN" altLang="en-US" dirty="0" smtClean="0"/>
              <a:t>和</a:t>
            </a:r>
            <a:r>
              <a:rPr lang="en-US" altLang="zh-CN" dirty="0" smtClean="0"/>
              <a:t>FTP</a:t>
            </a:r>
            <a:r>
              <a:rPr lang="zh-CN" altLang="en-US" dirty="0" smtClean="0"/>
              <a:t>的</a:t>
            </a:r>
            <a:r>
              <a:rPr lang="zh-CN" altLang="en-US" dirty="0"/>
              <a:t>情况相似，服务器中的主进程等待新的请求，并产生从属进程来处理每一个连接。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5" name="文本占位符 4"/>
          <p:cNvSpPr>
            <a:spLocks noGrp="1"/>
          </p:cNvSpPr>
          <p:nvPr>
            <p:ph type="body" sz="quarter" idx="13"/>
          </p:nvPr>
        </p:nvSpPr>
        <p:spPr/>
        <p:txBody>
          <a:bodyPr/>
          <a:lstStyle/>
          <a:p>
            <a:r>
              <a:rPr lang="en-US" altLang="zh-CN" dirty="0" smtClean="0"/>
              <a:t>3.1TELNET</a:t>
            </a:r>
            <a:r>
              <a:rPr lang="zh-CN" altLang="en-US" dirty="0" smtClean="0"/>
              <a:t>简介</a:t>
            </a:r>
            <a:endParaRPr lang="zh-CN" altLang="en-US" dirty="0"/>
          </a:p>
        </p:txBody>
      </p:sp>
    </p:spTree>
    <p:extLst>
      <p:ext uri="{BB962C8B-B14F-4D97-AF65-F5344CB8AC3E}">
        <p14:creationId xmlns:p14="http://schemas.microsoft.com/office/powerpoint/2010/main" val="10384785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11" name="内容占位符 10"/>
          <p:cNvSpPr>
            <a:spLocks noGrp="1"/>
          </p:cNvSpPr>
          <p:nvPr>
            <p:ph idx="1"/>
          </p:nvPr>
        </p:nvSpPr>
        <p:spPr>
          <a:xfrm>
            <a:off x="480578" y="1332179"/>
            <a:ext cx="8229600" cy="3775604"/>
          </a:xfrm>
        </p:spPr>
        <p:txBody>
          <a:bodyPr/>
          <a:lstStyle/>
          <a:p>
            <a:r>
              <a:rPr lang="en-US" altLang="zh-CN" dirty="0" smtClean="0"/>
              <a:t>TELNET</a:t>
            </a:r>
            <a:r>
              <a:rPr lang="zh-CN" altLang="en-US" dirty="0" smtClean="0"/>
              <a:t>使用网络虚拟终端</a:t>
            </a:r>
            <a:r>
              <a:rPr lang="en-US" altLang="zh-CN" dirty="0" smtClean="0"/>
              <a:t>NVT</a:t>
            </a:r>
            <a:r>
              <a:rPr lang="zh-CN" altLang="en-US" dirty="0" smtClean="0"/>
              <a:t>格式。</a:t>
            </a:r>
            <a:endParaRPr lang="en-US" altLang="zh-CN" dirty="0" smtClean="0"/>
          </a:p>
          <a:p>
            <a:pPr lvl="1"/>
            <a:r>
              <a:rPr lang="zh-CN" altLang="en-US" dirty="0"/>
              <a:t>客户软件把用户的击键和命令转换</a:t>
            </a:r>
            <a:r>
              <a:rPr lang="zh-CN" altLang="en-US" dirty="0" smtClean="0"/>
              <a:t>成</a:t>
            </a:r>
            <a:r>
              <a:rPr lang="en-US" altLang="zh-CN" dirty="0" smtClean="0"/>
              <a:t>NVT</a:t>
            </a:r>
            <a:r>
              <a:rPr lang="zh-CN" altLang="en-US" dirty="0" smtClean="0"/>
              <a:t>格式</a:t>
            </a:r>
            <a:r>
              <a:rPr lang="zh-CN" altLang="en-US" dirty="0"/>
              <a:t>，并送交服务器。</a:t>
            </a:r>
          </a:p>
          <a:p>
            <a:pPr lvl="1"/>
            <a:r>
              <a:rPr lang="zh-CN" altLang="en-US" dirty="0"/>
              <a:t>服务器软件把收到的数据和命令，</a:t>
            </a:r>
            <a:r>
              <a:rPr lang="zh-CN" altLang="en-US" dirty="0" smtClean="0"/>
              <a:t>从</a:t>
            </a:r>
            <a:r>
              <a:rPr lang="en-US" altLang="zh-CN" dirty="0" smtClean="0"/>
              <a:t>NVT</a:t>
            </a:r>
            <a:r>
              <a:rPr lang="zh-CN" altLang="en-US" dirty="0" smtClean="0"/>
              <a:t>格式</a:t>
            </a:r>
            <a:r>
              <a:rPr lang="zh-CN" altLang="en-US" dirty="0"/>
              <a:t>转换成远地系统所需的格式。</a:t>
            </a:r>
          </a:p>
          <a:p>
            <a:pPr lvl="1"/>
            <a:r>
              <a:rPr lang="zh-CN" altLang="en-US" dirty="0"/>
              <a:t>向用户返回数据时，服务器把远地系统的格式转换</a:t>
            </a:r>
            <a:r>
              <a:rPr lang="zh-CN" altLang="en-US" dirty="0" smtClean="0"/>
              <a:t>为</a:t>
            </a:r>
            <a:r>
              <a:rPr lang="en-US" altLang="zh-CN" dirty="0" smtClean="0"/>
              <a:t>NVT</a:t>
            </a:r>
            <a:r>
              <a:rPr lang="zh-CN" altLang="en-US" dirty="0" smtClean="0"/>
              <a:t>格式</a:t>
            </a:r>
            <a:r>
              <a:rPr lang="zh-CN" altLang="en-US" dirty="0"/>
              <a:t>，本地客户再</a:t>
            </a:r>
            <a:r>
              <a:rPr lang="zh-CN" altLang="en-US" dirty="0" smtClean="0"/>
              <a:t>从</a:t>
            </a:r>
            <a:r>
              <a:rPr lang="en-US" altLang="zh-CN" dirty="0" smtClean="0"/>
              <a:t>NVT</a:t>
            </a:r>
            <a:r>
              <a:rPr lang="zh-CN" altLang="en-US" dirty="0" smtClean="0"/>
              <a:t>格式</a:t>
            </a:r>
            <a:r>
              <a:rPr lang="zh-CN" altLang="en-US" dirty="0"/>
              <a:t>转换到本地系统所需的格式。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grpSp>
        <p:nvGrpSpPr>
          <p:cNvPr id="3" name="组合 2"/>
          <p:cNvGrpSpPr/>
          <p:nvPr/>
        </p:nvGrpSpPr>
        <p:grpSpPr>
          <a:xfrm>
            <a:off x="1803872" y="3793604"/>
            <a:ext cx="5583011" cy="918527"/>
            <a:chOff x="1064967" y="3121012"/>
            <a:chExt cx="7359485" cy="1210795"/>
          </a:xfrm>
        </p:grpSpPr>
        <p:sp>
          <p:nvSpPr>
            <p:cNvPr id="22" name="AutoShape 20"/>
            <p:cNvSpPr>
              <a:spLocks noChangeArrowheads="1"/>
            </p:cNvSpPr>
            <p:nvPr/>
          </p:nvSpPr>
          <p:spPr bwMode="auto">
            <a:xfrm>
              <a:off x="2292349" y="3610504"/>
              <a:ext cx="4873626" cy="262493"/>
            </a:xfrm>
            <a:prstGeom prst="leftRightArrow">
              <a:avLst>
                <a:gd name="adj1" fmla="val 45545"/>
                <a:gd name="adj2" fmla="val 202172"/>
              </a:avLst>
            </a:prstGeom>
            <a:solidFill>
              <a:schemeClr val="bg1">
                <a:lumMod val="85000"/>
              </a:schemeClr>
            </a:solidFill>
            <a:ln w="952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Text Box 9"/>
            <p:cNvSpPr txBox="1">
              <a:spLocks noChangeArrowheads="1"/>
            </p:cNvSpPr>
            <p:nvPr/>
          </p:nvSpPr>
          <p:spPr bwMode="auto">
            <a:xfrm>
              <a:off x="3531613" y="3287174"/>
              <a:ext cx="2584450" cy="40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latin typeface="+mj-ea"/>
                  <a:ea typeface="+mj-ea"/>
                </a:rPr>
                <a:t>TCP</a:t>
              </a:r>
              <a:r>
                <a:rPr kumimoji="1" lang="zh-CN" altLang="en-US" sz="1400" dirty="0" smtClean="0">
                  <a:latin typeface="+mj-ea"/>
                  <a:ea typeface="+mj-ea"/>
                </a:rPr>
                <a:t>连接使用</a:t>
              </a:r>
              <a:r>
                <a:rPr kumimoji="1" lang="en-US" altLang="zh-CN" sz="1400" dirty="0">
                  <a:latin typeface="+mj-ea"/>
                </a:rPr>
                <a:t>NVT</a:t>
              </a:r>
              <a:r>
                <a:rPr kumimoji="1" lang="zh-CN" altLang="en-US" sz="1400" dirty="0" smtClean="0">
                  <a:latin typeface="+mj-ea"/>
                </a:rPr>
                <a:t>格式</a:t>
              </a:r>
              <a:endParaRPr kumimoji="1" lang="zh-CN" altLang="en-US" sz="1400" dirty="0">
                <a:latin typeface="+mj-ea"/>
              </a:endParaRPr>
            </a:p>
          </p:txBody>
        </p:sp>
        <p:sp>
          <p:nvSpPr>
            <p:cNvPr id="16" name="Text Box 14"/>
            <p:cNvSpPr txBox="1">
              <a:spLocks noChangeArrowheads="1"/>
            </p:cNvSpPr>
            <p:nvPr/>
          </p:nvSpPr>
          <p:spPr bwMode="auto">
            <a:xfrm>
              <a:off x="5113059" y="3287174"/>
              <a:ext cx="243511" cy="40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zh-CN" altLang="en-US" sz="1400" dirty="0">
                <a:latin typeface="+mj-ea"/>
                <a:ea typeface="+mj-ea"/>
              </a:endParaRPr>
            </a:p>
          </p:txBody>
        </p:sp>
        <p:sp>
          <p:nvSpPr>
            <p:cNvPr id="20" name="Oval 18"/>
            <p:cNvSpPr>
              <a:spLocks noChangeArrowheads="1"/>
            </p:cNvSpPr>
            <p:nvPr/>
          </p:nvSpPr>
          <p:spPr bwMode="auto">
            <a:xfrm>
              <a:off x="1064967" y="3121012"/>
              <a:ext cx="1186373" cy="1186374"/>
            </a:xfrm>
            <a:prstGeom prst="ellipse">
              <a:avLst/>
            </a:prstGeom>
            <a:solidFill>
              <a:srgbClr val="FFFF99"/>
            </a:solidFill>
            <a:ln w="19050">
              <a:solidFill>
                <a:schemeClr val="tx1"/>
              </a:solidFill>
              <a:round/>
              <a:headEnd/>
              <a:tailEnd/>
            </a:ln>
            <a:effectLst/>
          </p:spPr>
          <p:txBody>
            <a:bodyPr wrap="none" anchor="ctr"/>
            <a:lstStyle/>
            <a:p>
              <a:pPr algn="ctr"/>
              <a:r>
                <a:rPr kumimoji="1" lang="zh-CN" altLang="en-US" sz="1400" dirty="0">
                  <a:latin typeface="+mj-ea"/>
                  <a:ea typeface="+mj-ea"/>
                </a:rPr>
                <a:t>客户</a:t>
              </a:r>
            </a:p>
          </p:txBody>
        </p:sp>
        <p:sp>
          <p:nvSpPr>
            <p:cNvPr id="21" name="Oval 19"/>
            <p:cNvSpPr>
              <a:spLocks noChangeArrowheads="1"/>
            </p:cNvSpPr>
            <p:nvPr/>
          </p:nvSpPr>
          <p:spPr bwMode="auto">
            <a:xfrm>
              <a:off x="7238079" y="3145433"/>
              <a:ext cx="1186373" cy="1186374"/>
            </a:xfrm>
            <a:prstGeom prst="ellipse">
              <a:avLst/>
            </a:prstGeom>
            <a:solidFill>
              <a:srgbClr val="FFCCCC"/>
            </a:solidFill>
            <a:ln w="19050">
              <a:solidFill>
                <a:schemeClr val="tx1"/>
              </a:solidFill>
              <a:round/>
              <a:headEnd/>
              <a:tailEnd/>
            </a:ln>
            <a:effectLst/>
          </p:spPr>
          <p:txBody>
            <a:bodyPr wrap="none" anchor="ctr"/>
            <a:lstStyle/>
            <a:p>
              <a:pPr algn="ctr"/>
              <a:r>
                <a:rPr kumimoji="1" lang="zh-CN" altLang="en-US" sz="1400">
                  <a:latin typeface="+mj-ea"/>
                  <a:ea typeface="+mj-ea"/>
                </a:rPr>
                <a:t>服务器</a:t>
              </a:r>
            </a:p>
          </p:txBody>
        </p:sp>
      </p:grpSp>
    </p:spTree>
    <p:extLst>
      <p:ext uri="{BB962C8B-B14F-4D97-AF65-F5344CB8AC3E}">
        <p14:creationId xmlns:p14="http://schemas.microsoft.com/office/powerpoint/2010/main" val="41635047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3.</a:t>
            </a:r>
            <a:r>
              <a:rPr lang="zh-CN" altLang="en-US" smtClean="0"/>
              <a:t>远程终端协议</a:t>
            </a:r>
            <a:r>
              <a:rPr lang="en-US" altLang="zh-CN"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5" name="文本占位符 4"/>
          <p:cNvSpPr>
            <a:spLocks noGrp="1"/>
          </p:cNvSpPr>
          <p:nvPr>
            <p:ph type="body" sz="quarter" idx="13"/>
          </p:nvPr>
        </p:nvSpPr>
        <p:spPr/>
        <p:txBody>
          <a:bodyPr/>
          <a:lstStyle/>
          <a:p>
            <a:r>
              <a:rPr lang="en-US" altLang="zh-CN" smtClean="0"/>
              <a:t>3.2TELNET</a:t>
            </a:r>
            <a:r>
              <a:rPr lang="zh-CN" altLang="en-US" smtClean="0"/>
              <a:t>的基本工作原理</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245" y="1273324"/>
            <a:ext cx="5665509" cy="4092679"/>
          </a:xfrm>
          <a:prstGeom prst="rect">
            <a:avLst/>
          </a:prstGeom>
          <a:noFill/>
          <a:ln>
            <a:noFill/>
          </a:ln>
        </p:spPr>
      </p:pic>
    </p:spTree>
    <p:extLst>
      <p:ext uri="{BB962C8B-B14F-4D97-AF65-F5344CB8AC3E}">
        <p14:creationId xmlns:p14="http://schemas.microsoft.com/office/powerpoint/2010/main" val="20653476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547" y="1273324"/>
            <a:ext cx="5976905" cy="3960000"/>
          </a:xfrm>
          <a:prstGeom prst="rect">
            <a:avLst/>
          </a:prstGeom>
        </p:spPr>
      </p:pic>
    </p:spTree>
    <p:extLst>
      <p:ext uri="{BB962C8B-B14F-4D97-AF65-F5344CB8AC3E}">
        <p14:creationId xmlns:p14="http://schemas.microsoft.com/office/powerpoint/2010/main" val="32115329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552" y="1273324"/>
            <a:ext cx="5976895" cy="3960000"/>
          </a:xfrm>
          <a:prstGeom prst="rect">
            <a:avLst/>
          </a:prstGeom>
        </p:spPr>
      </p:pic>
    </p:spTree>
    <p:extLst>
      <p:ext uri="{BB962C8B-B14F-4D97-AF65-F5344CB8AC3E}">
        <p14:creationId xmlns:p14="http://schemas.microsoft.com/office/powerpoint/2010/main" val="1277714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54" y="0"/>
            <a:ext cx="6544492" cy="5715000"/>
          </a:xfrm>
          <a:prstGeom prst="rect">
            <a:avLst/>
          </a:prstGeom>
        </p:spPr>
      </p:pic>
    </p:spTree>
    <p:extLst>
      <p:ext uri="{BB962C8B-B14F-4D97-AF65-F5344CB8AC3E}">
        <p14:creationId xmlns:p14="http://schemas.microsoft.com/office/powerpoint/2010/main" val="362043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名字系统的实现方式有哪些？</a:t>
            </a:r>
            <a:endParaRPr lang="en-US" altLang="zh-CN" dirty="0" smtClean="0"/>
          </a:p>
          <a:p>
            <a:pPr lvl="1"/>
            <a:r>
              <a:rPr lang="zh-CN" altLang="en-US" dirty="0" smtClean="0"/>
              <a:t>在</a:t>
            </a:r>
            <a:r>
              <a:rPr lang="en-US" altLang="zh-CN" dirty="0" smtClean="0"/>
              <a:t>ARPANET</a:t>
            </a:r>
            <a:r>
              <a:rPr lang="zh-CN" altLang="en-US" dirty="0" smtClean="0"/>
              <a:t>时代，使用</a:t>
            </a:r>
            <a:r>
              <a:rPr lang="en-US" altLang="zh-CN" dirty="0" smtClean="0"/>
              <a:t>hosts</a:t>
            </a:r>
            <a:r>
              <a:rPr lang="zh-CN" altLang="en-US" dirty="0" smtClean="0"/>
              <a:t>的文件，列出所有主机名字和相应的</a:t>
            </a:r>
            <a:r>
              <a:rPr lang="en-US" altLang="zh-CN" dirty="0" smtClean="0"/>
              <a:t>IP</a:t>
            </a:r>
            <a:r>
              <a:rPr lang="zh-CN" altLang="en-US" dirty="0" smtClean="0"/>
              <a:t>地址。</a:t>
            </a:r>
            <a:endParaRPr lang="zh-CN" altLang="en-US" dirty="0"/>
          </a:p>
          <a:p>
            <a:pPr lvl="1"/>
            <a:r>
              <a:rPr lang="zh-CN" altLang="en-US" dirty="0" smtClean="0"/>
              <a:t>随着计算机数量的增多，采用域名系统</a:t>
            </a:r>
            <a:r>
              <a:rPr lang="en-US" altLang="zh-CN" dirty="0" smtClean="0"/>
              <a:t>DNS</a:t>
            </a:r>
            <a:r>
              <a:rPr lang="zh-CN" altLang="en-US" dirty="0" smtClean="0"/>
              <a:t>。</a:t>
            </a:r>
            <a:endParaRPr lang="en-US" altLang="zh-CN" dirty="0" smtClean="0"/>
          </a:p>
          <a:p>
            <a:pPr lvl="1"/>
            <a:endParaRPr lang="en-US" altLang="zh-CN" dirty="0"/>
          </a:p>
          <a:p>
            <a:r>
              <a:rPr lang="zh-CN" altLang="en-US" dirty="0" smtClean="0"/>
              <a:t>域名系统要解决的两个关键问题？</a:t>
            </a:r>
            <a:endParaRPr lang="en-US" altLang="zh-CN" dirty="0" smtClean="0"/>
          </a:p>
          <a:p>
            <a:pPr lvl="1"/>
            <a:r>
              <a:rPr lang="zh-CN" altLang="en-US" dirty="0" smtClean="0"/>
              <a:t>性能：抛弃整个因特网使用一个域名服务器的集中式解决方案，采用分布式的域名系统</a:t>
            </a:r>
            <a:r>
              <a:rPr lang="en-US" altLang="zh-CN" dirty="0" smtClean="0"/>
              <a:t>DNS</a:t>
            </a:r>
            <a:r>
              <a:rPr lang="zh-CN" altLang="en-US" dirty="0" smtClean="0"/>
              <a:t>。（</a:t>
            </a:r>
            <a:r>
              <a:rPr lang="en-US" altLang="zh-CN" dirty="0" smtClean="0"/>
              <a:t>RFC 1034</a:t>
            </a:r>
            <a:r>
              <a:rPr lang="zh-CN" altLang="en-US" dirty="0" smtClean="0"/>
              <a:t>，</a:t>
            </a:r>
            <a:r>
              <a:rPr lang="en-US" altLang="zh-CN" dirty="0" smtClean="0"/>
              <a:t>1035</a:t>
            </a:r>
            <a:r>
              <a:rPr lang="zh-CN" altLang="en-US" dirty="0" smtClean="0"/>
              <a:t>）</a:t>
            </a:r>
            <a:endParaRPr lang="en-US" altLang="zh-CN" dirty="0" smtClean="0"/>
          </a:p>
          <a:p>
            <a:pPr lvl="1"/>
            <a:r>
              <a:rPr lang="zh-CN" altLang="en-US" dirty="0" smtClean="0"/>
              <a:t>冲突：采用层次树状结构的命名方法，确保不存在相同的域名，杜绝了名字冲突。</a:t>
            </a:r>
            <a:endParaRPr lang="zh-CN" altLang="en-US" dirty="0"/>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595679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smtClean="0"/>
              <a:t>万维网</a:t>
            </a:r>
            <a:r>
              <a:rPr lang="en-US" altLang="zh-CN" dirty="0" smtClean="0"/>
              <a:t>WWW(World </a:t>
            </a:r>
            <a:r>
              <a:rPr lang="en-US" altLang="zh-CN" dirty="0"/>
              <a:t>Wide </a:t>
            </a:r>
            <a:r>
              <a:rPr lang="en-US" altLang="zh-CN" dirty="0" smtClean="0"/>
              <a:t>Web)</a:t>
            </a:r>
            <a:r>
              <a:rPr lang="zh-CN" altLang="en-US" dirty="0" smtClean="0"/>
              <a:t>不是某种</a:t>
            </a:r>
            <a:r>
              <a:rPr lang="zh-CN" altLang="en-US" dirty="0"/>
              <a:t>特殊的计算机网络。</a:t>
            </a:r>
          </a:p>
          <a:p>
            <a:r>
              <a:rPr lang="zh-CN" altLang="en-US" dirty="0"/>
              <a:t>万维网是一个大规模的、联机式的信息储藏所。</a:t>
            </a:r>
          </a:p>
          <a:p>
            <a:r>
              <a:rPr lang="zh-CN" altLang="en-US" dirty="0"/>
              <a:t>万维网用链接的方法能非常方便地从因特网上的一个站点访问另一个站点，从而主动地按需获取丰富的信息。</a:t>
            </a:r>
          </a:p>
          <a:p>
            <a:r>
              <a:rPr lang="zh-CN" altLang="en-US" dirty="0"/>
              <a:t>这种访问方式称为“</a:t>
            </a:r>
            <a:r>
              <a:rPr lang="zh-CN" altLang="en-US" dirty="0">
                <a:solidFill>
                  <a:srgbClr val="FF0000"/>
                </a:solidFill>
              </a:rPr>
              <a:t>链接</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70</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36677889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71</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grpSp>
        <p:nvGrpSpPr>
          <p:cNvPr id="67" name="组合 66"/>
          <p:cNvGrpSpPr/>
          <p:nvPr/>
        </p:nvGrpSpPr>
        <p:grpSpPr>
          <a:xfrm>
            <a:off x="448860" y="1412876"/>
            <a:ext cx="8405375" cy="3580610"/>
            <a:chOff x="318949" y="1545038"/>
            <a:chExt cx="8405375" cy="3580610"/>
          </a:xfrm>
        </p:grpSpPr>
        <p:sp>
          <p:nvSpPr>
            <p:cNvPr id="7" name="Text Box 5"/>
            <p:cNvSpPr txBox="1">
              <a:spLocks noChangeArrowheads="1"/>
            </p:cNvSpPr>
            <p:nvPr/>
          </p:nvSpPr>
          <p:spPr bwMode="auto">
            <a:xfrm>
              <a:off x="3049213" y="3431438"/>
              <a:ext cx="9733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8" name="Text Box 6"/>
            <p:cNvSpPr txBox="1">
              <a:spLocks noChangeArrowheads="1"/>
            </p:cNvSpPr>
            <p:nvPr/>
          </p:nvSpPr>
          <p:spPr bwMode="auto">
            <a:xfrm>
              <a:off x="1205341" y="1734289"/>
              <a:ext cx="973343"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9" name="Text Box 7"/>
            <p:cNvSpPr txBox="1">
              <a:spLocks noChangeArrowheads="1"/>
            </p:cNvSpPr>
            <p:nvPr/>
          </p:nvSpPr>
          <p:spPr bwMode="auto">
            <a:xfrm>
              <a:off x="4154265" y="1545038"/>
              <a:ext cx="9733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10" name="Text Box 8"/>
            <p:cNvSpPr txBox="1">
              <a:spLocks noChangeArrowheads="1"/>
            </p:cNvSpPr>
            <p:nvPr/>
          </p:nvSpPr>
          <p:spPr bwMode="auto">
            <a:xfrm>
              <a:off x="5983260" y="3337599"/>
              <a:ext cx="9733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12" name="Text Box 9"/>
            <p:cNvSpPr txBox="1">
              <a:spLocks noChangeArrowheads="1"/>
            </p:cNvSpPr>
            <p:nvPr/>
          </p:nvSpPr>
          <p:spPr bwMode="auto">
            <a:xfrm>
              <a:off x="6873232" y="1734289"/>
              <a:ext cx="9733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pic>
          <p:nvPicPr>
            <p:cNvPr id="13"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09" y="2165932"/>
              <a:ext cx="577641" cy="5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1"/>
            <p:cNvSpPr txBox="1">
              <a:spLocks noChangeArrowheads="1"/>
            </p:cNvSpPr>
            <p:nvPr/>
          </p:nvSpPr>
          <p:spPr bwMode="auto">
            <a:xfrm>
              <a:off x="318949" y="2209428"/>
              <a:ext cx="137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000" dirty="0" smtClean="0">
                  <a:latin typeface="+mj-ea"/>
                  <a:ea typeface="+mj-ea"/>
                </a:rPr>
                <a:t>万维网站点 </a:t>
              </a:r>
              <a:r>
                <a:rPr kumimoji="1" lang="en-US" altLang="zh-CN" sz="1000" dirty="0">
                  <a:latin typeface="+mj-ea"/>
                  <a:ea typeface="+mj-ea"/>
                </a:rPr>
                <a:t>A</a:t>
              </a:r>
            </a:p>
          </p:txBody>
        </p:sp>
        <p:pic>
          <p:nvPicPr>
            <p:cNvPr id="15"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819" y="1915113"/>
              <a:ext cx="579036" cy="5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775" y="2188256"/>
              <a:ext cx="579035" cy="5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853" y="3830121"/>
              <a:ext cx="577641" cy="5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367" y="4577309"/>
              <a:ext cx="579036" cy="5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6"/>
            <p:cNvSpPr txBox="1">
              <a:spLocks noChangeArrowheads="1"/>
            </p:cNvSpPr>
            <p:nvPr/>
          </p:nvSpPr>
          <p:spPr bwMode="auto">
            <a:xfrm>
              <a:off x="7773423" y="2231169"/>
              <a:ext cx="95090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smtClean="0">
                  <a:latin typeface="+mj-ea"/>
                  <a:ea typeface="+mj-ea"/>
                </a:rPr>
                <a:t>万维网站点 </a:t>
              </a:r>
              <a:r>
                <a:rPr kumimoji="1" lang="en-US" altLang="zh-CN" sz="1000" dirty="0">
                  <a:latin typeface="+mj-ea"/>
                  <a:ea typeface="+mj-ea"/>
                </a:rPr>
                <a:t>C</a:t>
              </a:r>
            </a:p>
          </p:txBody>
        </p:sp>
        <p:sp>
          <p:nvSpPr>
            <p:cNvPr id="20" name="Text Box 17"/>
            <p:cNvSpPr txBox="1">
              <a:spLocks noChangeArrowheads="1"/>
            </p:cNvSpPr>
            <p:nvPr/>
          </p:nvSpPr>
          <p:spPr bwMode="auto">
            <a:xfrm>
              <a:off x="6873232" y="3873435"/>
              <a:ext cx="9348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a:latin typeface="+mj-ea"/>
                  <a:ea typeface="+mj-ea"/>
                </a:rPr>
                <a:t>万维网站点 </a:t>
              </a:r>
              <a:r>
                <a:rPr kumimoji="1" lang="en-US" altLang="zh-CN" sz="1000" dirty="0">
                  <a:latin typeface="+mj-ea"/>
                  <a:ea typeface="+mj-ea"/>
                </a:rPr>
                <a:t>E</a:t>
              </a:r>
            </a:p>
          </p:txBody>
        </p:sp>
        <p:sp>
          <p:nvSpPr>
            <p:cNvPr id="21" name="Text Box 18"/>
            <p:cNvSpPr txBox="1">
              <a:spLocks noChangeArrowheads="1"/>
            </p:cNvSpPr>
            <p:nvPr/>
          </p:nvSpPr>
          <p:spPr bwMode="auto">
            <a:xfrm>
              <a:off x="3305171" y="4626447"/>
              <a:ext cx="96212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a:latin typeface="+mj-ea"/>
                  <a:ea typeface="+mj-ea"/>
                </a:rPr>
                <a:t>万维网站点 </a:t>
              </a:r>
              <a:r>
                <a:rPr kumimoji="1" lang="en-US" altLang="zh-CN" sz="1000" dirty="0">
                  <a:latin typeface="+mj-ea"/>
                  <a:ea typeface="+mj-ea"/>
                </a:rPr>
                <a:t>D</a:t>
              </a:r>
            </a:p>
          </p:txBody>
        </p:sp>
        <p:sp>
          <p:nvSpPr>
            <p:cNvPr id="22" name="Text Box 19"/>
            <p:cNvSpPr txBox="1">
              <a:spLocks noChangeArrowheads="1"/>
            </p:cNvSpPr>
            <p:nvPr/>
          </p:nvSpPr>
          <p:spPr bwMode="auto">
            <a:xfrm>
              <a:off x="5045727" y="1957764"/>
              <a:ext cx="9444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a:latin typeface="+mj-ea"/>
                  <a:ea typeface="+mj-ea"/>
                </a:rPr>
                <a:t>万维网站点 </a:t>
              </a:r>
              <a:r>
                <a:rPr kumimoji="1" lang="en-US" altLang="zh-CN" sz="1000" dirty="0">
                  <a:latin typeface="+mj-ea"/>
                  <a:ea typeface="+mj-ea"/>
                </a:rPr>
                <a:t>B</a:t>
              </a:r>
            </a:p>
          </p:txBody>
        </p:sp>
        <p:grpSp>
          <p:nvGrpSpPr>
            <p:cNvPr id="23" name="Group 53"/>
            <p:cNvGrpSpPr>
              <a:grpSpLocks/>
            </p:cNvGrpSpPr>
            <p:nvPr/>
          </p:nvGrpSpPr>
          <p:grpSpPr bwMode="auto">
            <a:xfrm>
              <a:off x="1871608" y="1971990"/>
              <a:ext cx="2655192" cy="450671"/>
              <a:chOff x="833" y="1409"/>
              <a:chExt cx="1903" cy="323"/>
            </a:xfrm>
          </p:grpSpPr>
          <p:sp>
            <p:nvSpPr>
              <p:cNvPr id="24" name="Line 25"/>
              <p:cNvSpPr>
                <a:spLocks noChangeShapeType="1"/>
              </p:cNvSpPr>
              <p:nvPr/>
            </p:nvSpPr>
            <p:spPr bwMode="auto">
              <a:xfrm flipV="1">
                <a:off x="833" y="1564"/>
                <a:ext cx="1903" cy="168"/>
              </a:xfrm>
              <a:prstGeom prst="line">
                <a:avLst/>
              </a:prstGeom>
              <a:noFill/>
              <a:ln w="76200">
                <a:solidFill>
                  <a:srgbClr val="FF0000"/>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25" name="Text Box 26"/>
              <p:cNvSpPr txBox="1">
                <a:spLocks noChangeArrowheads="1"/>
              </p:cNvSpPr>
              <p:nvPr/>
            </p:nvSpPr>
            <p:spPr bwMode="auto">
              <a:xfrm rot="21377422">
                <a:off x="1521" y="1409"/>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26" name="Group 55"/>
            <p:cNvGrpSpPr>
              <a:grpSpLocks/>
            </p:cNvGrpSpPr>
            <p:nvPr/>
          </p:nvGrpSpPr>
          <p:grpSpPr bwMode="auto">
            <a:xfrm>
              <a:off x="3350592" y="2446379"/>
              <a:ext cx="1072961" cy="1312946"/>
              <a:chOff x="1893" y="1749"/>
              <a:chExt cx="769" cy="941"/>
            </a:xfrm>
          </p:grpSpPr>
          <p:sp>
            <p:nvSpPr>
              <p:cNvPr id="27" name="Line 22"/>
              <p:cNvSpPr>
                <a:spLocks noChangeShapeType="1"/>
              </p:cNvSpPr>
              <p:nvPr/>
            </p:nvSpPr>
            <p:spPr bwMode="auto">
              <a:xfrm flipH="1">
                <a:off x="1893" y="1777"/>
                <a:ext cx="769" cy="913"/>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28" name="Text Box 27"/>
              <p:cNvSpPr txBox="1">
                <a:spLocks noChangeArrowheads="1"/>
              </p:cNvSpPr>
              <p:nvPr/>
            </p:nvSpPr>
            <p:spPr bwMode="auto">
              <a:xfrm rot="18527168">
                <a:off x="2059" y="1897"/>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29" name="Group 54"/>
            <p:cNvGrpSpPr>
              <a:grpSpLocks/>
            </p:cNvGrpSpPr>
            <p:nvPr/>
          </p:nvGrpSpPr>
          <p:grpSpPr bwMode="auto">
            <a:xfrm>
              <a:off x="1923233" y="2664042"/>
              <a:ext cx="4245798" cy="1523631"/>
              <a:chOff x="870" y="1905"/>
              <a:chExt cx="3043" cy="1092"/>
            </a:xfrm>
          </p:grpSpPr>
          <p:sp>
            <p:nvSpPr>
              <p:cNvPr id="30" name="Line 20"/>
              <p:cNvSpPr>
                <a:spLocks noChangeShapeType="1"/>
              </p:cNvSpPr>
              <p:nvPr/>
            </p:nvSpPr>
            <p:spPr bwMode="auto">
              <a:xfrm>
                <a:off x="870" y="1905"/>
                <a:ext cx="3043" cy="1092"/>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31" name="Text Box 28"/>
              <p:cNvSpPr txBox="1">
                <a:spLocks noChangeArrowheads="1"/>
              </p:cNvSpPr>
              <p:nvPr/>
            </p:nvSpPr>
            <p:spPr bwMode="auto">
              <a:xfrm rot="1266729">
                <a:off x="1553" y="2005"/>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32" name="Group 58"/>
            <p:cNvGrpSpPr>
              <a:grpSpLocks/>
            </p:cNvGrpSpPr>
            <p:nvPr/>
          </p:nvGrpSpPr>
          <p:grpSpPr bwMode="auto">
            <a:xfrm>
              <a:off x="3723128" y="2638927"/>
              <a:ext cx="3376546" cy="1631067"/>
              <a:chOff x="2160" y="1887"/>
              <a:chExt cx="2420" cy="1169"/>
            </a:xfrm>
          </p:grpSpPr>
          <p:sp>
            <p:nvSpPr>
              <p:cNvPr id="33" name="Line 21"/>
              <p:cNvSpPr>
                <a:spLocks noChangeShapeType="1"/>
              </p:cNvSpPr>
              <p:nvPr/>
            </p:nvSpPr>
            <p:spPr bwMode="auto">
              <a:xfrm flipV="1">
                <a:off x="2160" y="1887"/>
                <a:ext cx="2420" cy="1169"/>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34" name="Text Box 29"/>
              <p:cNvSpPr txBox="1">
                <a:spLocks noChangeArrowheads="1"/>
              </p:cNvSpPr>
              <p:nvPr/>
            </p:nvSpPr>
            <p:spPr bwMode="auto">
              <a:xfrm rot="19902178">
                <a:off x="2915" y="2319"/>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35" name="Group 57"/>
            <p:cNvGrpSpPr>
              <a:grpSpLocks/>
            </p:cNvGrpSpPr>
            <p:nvPr/>
          </p:nvGrpSpPr>
          <p:grpSpPr bwMode="auto">
            <a:xfrm>
              <a:off x="1660923" y="2830079"/>
              <a:ext cx="1713389" cy="1244578"/>
              <a:chOff x="682" y="2024"/>
              <a:chExt cx="1228" cy="892"/>
            </a:xfrm>
          </p:grpSpPr>
          <p:sp>
            <p:nvSpPr>
              <p:cNvPr id="36" name="Line 24"/>
              <p:cNvSpPr>
                <a:spLocks noChangeShapeType="1"/>
              </p:cNvSpPr>
              <p:nvPr/>
            </p:nvSpPr>
            <p:spPr bwMode="auto">
              <a:xfrm flipH="1" flipV="1">
                <a:off x="682" y="2024"/>
                <a:ext cx="1228" cy="892"/>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37" name="Text Box 30"/>
              <p:cNvSpPr txBox="1">
                <a:spLocks noChangeArrowheads="1"/>
              </p:cNvSpPr>
              <p:nvPr/>
            </p:nvSpPr>
            <p:spPr bwMode="auto">
              <a:xfrm rot="2179585">
                <a:off x="1240" y="2371"/>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38" name="Group 56"/>
            <p:cNvGrpSpPr>
              <a:grpSpLocks/>
            </p:cNvGrpSpPr>
            <p:nvPr/>
          </p:nvGrpSpPr>
          <p:grpSpPr bwMode="auto">
            <a:xfrm>
              <a:off x="4830970" y="2520329"/>
              <a:ext cx="1338061" cy="1375733"/>
              <a:chOff x="2954" y="1802"/>
              <a:chExt cx="959" cy="986"/>
            </a:xfrm>
          </p:grpSpPr>
          <p:sp>
            <p:nvSpPr>
              <p:cNvPr id="39" name="Line 23"/>
              <p:cNvSpPr>
                <a:spLocks noChangeShapeType="1"/>
              </p:cNvSpPr>
              <p:nvPr/>
            </p:nvSpPr>
            <p:spPr bwMode="auto">
              <a:xfrm>
                <a:off x="2954" y="1802"/>
                <a:ext cx="959" cy="986"/>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40" name="Text Box 31"/>
              <p:cNvSpPr txBox="1">
                <a:spLocks noChangeArrowheads="1"/>
              </p:cNvSpPr>
              <p:nvPr/>
            </p:nvSpPr>
            <p:spPr bwMode="auto">
              <a:xfrm rot="2686426">
                <a:off x="3132" y="1988"/>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sp>
          <p:nvSpPr>
            <p:cNvPr id="59" name="椭圆 58"/>
            <p:cNvSpPr/>
            <p:nvPr/>
          </p:nvSpPr>
          <p:spPr bwMode="auto">
            <a:xfrm>
              <a:off x="1697100" y="2276062"/>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9" name="Text Box 42"/>
            <p:cNvSpPr txBox="1">
              <a:spLocks noChangeArrowheads="1"/>
            </p:cNvSpPr>
            <p:nvPr/>
          </p:nvSpPr>
          <p:spPr bwMode="auto">
            <a:xfrm>
              <a:off x="1586510" y="2164497"/>
              <a:ext cx="458780" cy="46166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61" name="椭圆 60"/>
            <p:cNvSpPr/>
            <p:nvPr/>
          </p:nvSpPr>
          <p:spPr bwMode="auto">
            <a:xfrm>
              <a:off x="1705062" y="2535020"/>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2" name="Text Box 45"/>
            <p:cNvSpPr txBox="1">
              <a:spLocks noChangeArrowheads="1"/>
            </p:cNvSpPr>
            <p:nvPr/>
          </p:nvSpPr>
          <p:spPr bwMode="auto">
            <a:xfrm>
              <a:off x="1590875" y="2415767"/>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62" name="椭圆 61"/>
            <p:cNvSpPr/>
            <p:nvPr/>
          </p:nvSpPr>
          <p:spPr bwMode="auto">
            <a:xfrm>
              <a:off x="4392234" y="2340880"/>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3" name="椭圆 62"/>
            <p:cNvSpPr/>
            <p:nvPr/>
          </p:nvSpPr>
          <p:spPr bwMode="auto">
            <a:xfrm>
              <a:off x="4663107" y="2340068"/>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5" name="Text Box 48"/>
            <p:cNvSpPr txBox="1">
              <a:spLocks noChangeArrowheads="1"/>
            </p:cNvSpPr>
            <p:nvPr/>
          </p:nvSpPr>
          <p:spPr bwMode="auto">
            <a:xfrm>
              <a:off x="4549650" y="2227243"/>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43" name="Text Box 36"/>
            <p:cNvSpPr txBox="1">
              <a:spLocks noChangeArrowheads="1"/>
            </p:cNvSpPr>
            <p:nvPr/>
          </p:nvSpPr>
          <p:spPr bwMode="auto">
            <a:xfrm>
              <a:off x="4285764" y="2223662"/>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65" name="椭圆 64"/>
            <p:cNvSpPr/>
            <p:nvPr/>
          </p:nvSpPr>
          <p:spPr bwMode="auto">
            <a:xfrm>
              <a:off x="3308514" y="3945937"/>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6" name="椭圆 65"/>
            <p:cNvSpPr/>
            <p:nvPr/>
          </p:nvSpPr>
          <p:spPr bwMode="auto">
            <a:xfrm>
              <a:off x="3514709" y="4145406"/>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6" name="Text Box 39"/>
            <p:cNvSpPr txBox="1">
              <a:spLocks noChangeArrowheads="1"/>
            </p:cNvSpPr>
            <p:nvPr/>
          </p:nvSpPr>
          <p:spPr bwMode="auto">
            <a:xfrm>
              <a:off x="3402198" y="4031734"/>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58" name="Text Box 51"/>
            <p:cNvSpPr txBox="1">
              <a:spLocks noChangeArrowheads="1"/>
            </p:cNvSpPr>
            <p:nvPr/>
          </p:nvSpPr>
          <p:spPr bwMode="auto">
            <a:xfrm>
              <a:off x="3204605" y="3827063"/>
              <a:ext cx="459405" cy="46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grpSp>
    </p:spTree>
    <p:extLst>
      <p:ext uri="{BB962C8B-B14F-4D97-AF65-F5344CB8AC3E}">
        <p14:creationId xmlns:p14="http://schemas.microsoft.com/office/powerpoint/2010/main" val="21350477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万维网是分布式超媒体</a:t>
            </a:r>
            <a:r>
              <a:rPr lang="en-US" altLang="zh-CN" dirty="0"/>
              <a:t>(hypermedia)</a:t>
            </a:r>
            <a:r>
              <a:rPr lang="zh-CN" altLang="en-US" dirty="0"/>
              <a:t>系统，它是超文本</a:t>
            </a:r>
            <a:r>
              <a:rPr lang="en-US" altLang="zh-CN" dirty="0"/>
              <a:t>(hypertext)</a:t>
            </a:r>
            <a:r>
              <a:rPr lang="zh-CN" altLang="en-US" dirty="0"/>
              <a:t>系统的扩充。</a:t>
            </a:r>
          </a:p>
          <a:p>
            <a:r>
              <a:rPr lang="zh-CN" altLang="en-US" dirty="0"/>
              <a:t>一个超文本由多个信息源链接成。利用一个链接可使用户找到另一个文档。这些文档可以位于世界上任何一个接在因特网上的超文本系统中。超文本是万维网的基础。</a:t>
            </a:r>
          </a:p>
          <a:p>
            <a:r>
              <a:rPr lang="zh-CN" altLang="en-US" dirty="0"/>
              <a:t>超媒体与超文本的区别是文档内容不同。超文本文档仅包含文本信息，而超媒体文档还包含其他表示方式的信息，如图形、图像、声音、动画，甚至活动视频图像</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72</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186386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万维网以</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a:t>方式工作。</a:t>
            </a:r>
          </a:p>
          <a:p>
            <a:r>
              <a:rPr lang="zh-CN" altLang="en-US" dirty="0"/>
              <a:t>浏览器就是在用户计算机上的万维网客户程序。万维网文档所驻留的计算机则运行服务器程序，因此这个计算机也称为万维网</a:t>
            </a:r>
            <a:r>
              <a:rPr lang="zh-CN" altLang="en-US" dirty="0" smtClean="0"/>
              <a:t>服务器（</a:t>
            </a:r>
            <a:r>
              <a:rPr lang="en-US" altLang="zh-CN" dirty="0" smtClean="0"/>
              <a:t>Web Server</a:t>
            </a:r>
            <a:r>
              <a:rPr lang="zh-CN" altLang="en-US" dirty="0" smtClean="0"/>
              <a:t>）。</a:t>
            </a:r>
            <a:endParaRPr lang="zh-CN" altLang="en-US" dirty="0"/>
          </a:p>
          <a:p>
            <a:r>
              <a:rPr lang="zh-CN" altLang="en-US" dirty="0"/>
              <a:t>客户程序向服务器程序发出请求，服务器程序向客户程序送回客户所要的万维网文档。</a:t>
            </a:r>
          </a:p>
          <a:p>
            <a:r>
              <a:rPr lang="zh-CN" altLang="en-US" dirty="0"/>
              <a:t>在一个客户程序主窗口上显示出的万维网文档称为页面</a:t>
            </a:r>
            <a:r>
              <a:rPr lang="en-US" altLang="zh-CN" dirty="0"/>
              <a:t>(page)</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38122611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万维网必须解决的</a:t>
            </a:r>
            <a:r>
              <a:rPr lang="zh-CN" altLang="en-US" dirty="0" smtClean="0"/>
              <a:t>问题：</a:t>
            </a:r>
            <a:endParaRPr lang="zh-CN" altLang="en-US" dirty="0"/>
          </a:p>
          <a:p>
            <a:pPr lvl="1"/>
            <a:r>
              <a:rPr lang="zh-CN" altLang="en-US" dirty="0"/>
              <a:t>怎样标志分布在整个因特网上的万维网文档？ </a:t>
            </a:r>
          </a:p>
          <a:p>
            <a:pPr lvl="2"/>
            <a:r>
              <a:rPr lang="zh-CN" altLang="en-US" dirty="0"/>
              <a:t>使用统一资源定位符 </a:t>
            </a:r>
            <a:r>
              <a:rPr lang="en-US" altLang="zh-CN" dirty="0"/>
              <a:t>URL (Uniform Resource Locator)</a:t>
            </a:r>
            <a:r>
              <a:rPr lang="zh-CN" altLang="en-US" dirty="0"/>
              <a:t>来标志万维网上的各种文档。</a:t>
            </a:r>
          </a:p>
          <a:p>
            <a:pPr lvl="2"/>
            <a:r>
              <a:rPr lang="zh-CN" altLang="en-US" dirty="0"/>
              <a:t>使每一个文档在</a:t>
            </a:r>
            <a:r>
              <a:rPr lang="zh-CN" altLang="en-US" dirty="0" smtClean="0"/>
              <a:t>整个</a:t>
            </a:r>
            <a:endParaRPr lang="en-US" altLang="zh-CN" dirty="0" smtClean="0"/>
          </a:p>
          <a:p>
            <a:pPr lvl="1"/>
            <a:r>
              <a:rPr lang="zh-CN" altLang="en-US" dirty="0"/>
              <a:t>用何协议实现万维网上各种超链的链接？ </a:t>
            </a:r>
          </a:p>
          <a:p>
            <a:pPr lvl="2"/>
            <a:r>
              <a:rPr lang="zh-CN" altLang="en-US" dirty="0"/>
              <a:t>在万维网客户程序与万维网服务器程序之间进行交互所使用的协议，是超文本传送协议 </a:t>
            </a:r>
            <a:r>
              <a:rPr lang="en-US" altLang="zh-CN" dirty="0"/>
              <a:t>HTTP (</a:t>
            </a:r>
            <a:r>
              <a:rPr lang="en-US" altLang="zh-CN" dirty="0" err="1"/>
              <a:t>HyperText</a:t>
            </a:r>
            <a:r>
              <a:rPr lang="en-US" altLang="zh-CN" dirty="0"/>
              <a:t> Transfer Protocol)</a:t>
            </a:r>
            <a:r>
              <a:rPr lang="zh-CN" altLang="en-US" dirty="0"/>
              <a:t>。</a:t>
            </a:r>
          </a:p>
          <a:p>
            <a:pPr lvl="2"/>
            <a:r>
              <a:rPr lang="en-US" altLang="zh-CN" dirty="0"/>
              <a:t>HTTP </a:t>
            </a:r>
            <a:r>
              <a:rPr lang="zh-CN" altLang="en-US" dirty="0"/>
              <a:t>是一个应用层协议，它使用 </a:t>
            </a:r>
            <a:r>
              <a:rPr lang="en-US" altLang="zh-CN" dirty="0"/>
              <a:t>TCP </a:t>
            </a:r>
            <a:r>
              <a:rPr lang="zh-CN" altLang="en-US" dirty="0"/>
              <a:t>连接进行可靠的传送。因特网的范围内具有唯一的标识符 </a:t>
            </a:r>
            <a:r>
              <a:rPr lang="en-US" altLang="zh-CN" dirty="0" smtClean="0"/>
              <a:t>URL</a:t>
            </a:r>
            <a:r>
              <a:rPr lang="zh-CN" altLang="en-US"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3137631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万维网必须解决的</a:t>
            </a:r>
            <a:r>
              <a:rPr lang="zh-CN" altLang="en-US" dirty="0" smtClean="0"/>
              <a:t>问题：</a:t>
            </a:r>
            <a:endParaRPr lang="zh-CN" altLang="en-US" dirty="0"/>
          </a:p>
          <a:p>
            <a:pPr lvl="1"/>
            <a:r>
              <a:rPr lang="zh-CN" altLang="en-US" dirty="0" smtClean="0"/>
              <a:t>怎样</a:t>
            </a:r>
            <a:r>
              <a:rPr lang="zh-CN" altLang="en-US" dirty="0"/>
              <a:t>使各种万维网文档都能在因特网上的各种计算机上显示出来，同时使用户清楚地知道在什么地方存在着超链？ </a:t>
            </a:r>
          </a:p>
          <a:p>
            <a:pPr lvl="2"/>
            <a:r>
              <a:rPr lang="zh-CN" altLang="en-US" dirty="0"/>
              <a:t>超文本标记语言 </a:t>
            </a:r>
            <a:r>
              <a:rPr lang="en-US" altLang="zh-CN" dirty="0"/>
              <a:t>HTML (</a:t>
            </a:r>
            <a:r>
              <a:rPr lang="en-US" altLang="zh-CN" dirty="0" err="1"/>
              <a:t>HyperText</a:t>
            </a:r>
            <a:r>
              <a:rPr lang="en-US" altLang="zh-CN" dirty="0"/>
              <a:t> Markup Language)</a:t>
            </a:r>
            <a:r>
              <a:rPr lang="zh-CN" altLang="en-US" dirty="0"/>
              <a:t>使得万维网页面的设计者可以很方便地用一个超链从本页面的某处链接到因特网上的任何一个万维网页面，并且能够在自己的计算机屏幕上将这些页面显示出来</a:t>
            </a:r>
            <a:r>
              <a:rPr lang="zh-CN" altLang="en-US" dirty="0" smtClean="0"/>
              <a:t>。</a:t>
            </a:r>
            <a:endParaRPr lang="en-US" altLang="zh-CN" dirty="0" smtClean="0"/>
          </a:p>
          <a:p>
            <a:pPr lvl="1"/>
            <a:r>
              <a:rPr lang="zh-CN" altLang="en-US" dirty="0"/>
              <a:t>怎样使用户能够很方便地找到所需的信息？ </a:t>
            </a:r>
          </a:p>
          <a:p>
            <a:pPr lvl="2"/>
            <a:r>
              <a:rPr lang="zh-CN" altLang="en-US" dirty="0"/>
              <a:t>为了在万维网上方便地查找信息，用户可使用各种的搜索工具（即搜索引擎）。 </a:t>
            </a:r>
          </a:p>
          <a:p>
            <a:pPr lvl="2"/>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18069898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en-US" altLang="zh-CN" dirty="0"/>
              <a:t>URL</a:t>
            </a:r>
            <a:r>
              <a:rPr lang="zh-CN" altLang="en-US" dirty="0"/>
              <a:t>的格式</a:t>
            </a:r>
            <a:r>
              <a:rPr lang="zh-CN" altLang="en-US" dirty="0" smtClean="0"/>
              <a:t>：</a:t>
            </a:r>
            <a:endParaRPr lang="zh-CN" altLang="en-US" dirty="0"/>
          </a:p>
          <a:p>
            <a:pPr lvl="1"/>
            <a:r>
              <a:rPr lang="zh-CN" altLang="en-US" dirty="0"/>
              <a:t>统一资源定位</a:t>
            </a:r>
            <a:r>
              <a:rPr lang="zh-CN" altLang="en-US" dirty="0" smtClean="0"/>
              <a:t>符</a:t>
            </a:r>
            <a:r>
              <a:rPr lang="en-US" altLang="zh-CN" dirty="0" smtClean="0"/>
              <a:t>URL</a:t>
            </a:r>
            <a:r>
              <a:rPr lang="zh-CN" altLang="en-US" dirty="0" smtClean="0"/>
              <a:t>是</a:t>
            </a:r>
            <a:r>
              <a:rPr lang="zh-CN" altLang="en-US" dirty="0"/>
              <a:t>对可以从因特网上得到的资源的位置和访问方法的一种简洁的表示。</a:t>
            </a:r>
          </a:p>
          <a:p>
            <a:pPr lvl="1"/>
            <a:r>
              <a:rPr lang="en-US" altLang="zh-CN" dirty="0" smtClean="0"/>
              <a:t>URL</a:t>
            </a:r>
            <a:r>
              <a:rPr lang="zh-CN" altLang="en-US" dirty="0" smtClean="0"/>
              <a:t>给</a:t>
            </a:r>
            <a:r>
              <a:rPr lang="zh-CN" altLang="en-US" dirty="0"/>
              <a:t>资源的位置提供一种抽象的识别方法，并用这种方法给资源定位。</a:t>
            </a:r>
          </a:p>
          <a:p>
            <a:pPr lvl="1"/>
            <a:r>
              <a:rPr lang="zh-CN" altLang="en-US" dirty="0"/>
              <a:t>只要能够对资源定位，系统就可以对资源进行各种操作，如存取、更新、替换和查找其属性。</a:t>
            </a:r>
          </a:p>
          <a:p>
            <a:pPr lvl="1"/>
            <a:r>
              <a:rPr lang="en-US" altLang="zh-CN" dirty="0" smtClean="0"/>
              <a:t>URL</a:t>
            </a:r>
            <a:r>
              <a:rPr lang="zh-CN" altLang="en-US" dirty="0" smtClean="0"/>
              <a:t>相当于</a:t>
            </a:r>
            <a:r>
              <a:rPr lang="zh-CN" altLang="en-US" dirty="0"/>
              <a:t>一个文件名在网络范围的扩展。</a:t>
            </a:r>
            <a:r>
              <a:rPr lang="zh-CN" altLang="en-US" dirty="0" smtClean="0"/>
              <a:t>因此</a:t>
            </a:r>
            <a:r>
              <a:rPr lang="en-US" altLang="zh-CN" dirty="0" smtClean="0"/>
              <a:t>URL</a:t>
            </a:r>
            <a:r>
              <a:rPr lang="zh-CN" altLang="en-US" dirty="0" smtClean="0"/>
              <a:t>是</a:t>
            </a:r>
            <a:r>
              <a:rPr lang="zh-CN" altLang="en-US" dirty="0"/>
              <a:t>与因特网相连的机器上的任何可访问对象的一个指针。</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spTree>
    <p:extLst>
      <p:ext uri="{BB962C8B-B14F-4D97-AF65-F5344CB8AC3E}">
        <p14:creationId xmlns:p14="http://schemas.microsoft.com/office/powerpoint/2010/main" val="22981105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URL</a:t>
            </a:r>
            <a:r>
              <a:rPr lang="zh-CN" altLang="en-US" dirty="0"/>
              <a:t>的一般</a:t>
            </a:r>
            <a:r>
              <a:rPr lang="zh-CN" altLang="en-US" dirty="0" smtClean="0"/>
              <a:t>形式：</a:t>
            </a:r>
            <a:endParaRPr lang="zh-CN" altLang="en-US" dirty="0"/>
          </a:p>
          <a:p>
            <a:pPr lvl="1"/>
            <a:r>
              <a:rPr lang="zh-CN" altLang="en-US" dirty="0"/>
              <a:t>由以冒号隔开的两大部分组成，并且</a:t>
            </a:r>
            <a:r>
              <a:rPr lang="zh-CN" altLang="en-US" dirty="0" smtClean="0"/>
              <a:t>在</a:t>
            </a:r>
            <a:r>
              <a:rPr lang="en-US" altLang="zh-CN" dirty="0" smtClean="0"/>
              <a:t>URL</a:t>
            </a:r>
            <a:r>
              <a:rPr lang="zh-CN" altLang="en-US" dirty="0" smtClean="0"/>
              <a:t>中</a:t>
            </a:r>
            <a:r>
              <a:rPr lang="zh-CN" altLang="en-US" dirty="0"/>
              <a:t>的字符对大写或小写没有要求。</a:t>
            </a:r>
          </a:p>
          <a:p>
            <a:pPr lvl="1"/>
            <a:r>
              <a:rPr lang="en-US" altLang="zh-CN" dirty="0" smtClean="0"/>
              <a:t>URL</a:t>
            </a:r>
            <a:r>
              <a:rPr lang="zh-CN" altLang="en-US" dirty="0" smtClean="0"/>
              <a:t>的</a:t>
            </a:r>
            <a:r>
              <a:rPr lang="zh-CN" altLang="en-US" dirty="0"/>
              <a:t>一般形式是：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849964" y="2857500"/>
            <a:ext cx="5444072" cy="2320853"/>
            <a:chOff x="1863228" y="3001516"/>
            <a:chExt cx="5444072" cy="2320853"/>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a:solidFill>
                    <a:srgbClr val="008000"/>
                  </a:solidFill>
                  <a:latin typeface="Arial" panose="020B0604020202020204" pitchFamily="34" charset="0"/>
                  <a:ea typeface="黑体" panose="02010609060101010101" pitchFamily="49" charset="-122"/>
                </a:rPr>
                <a:t>&lt;</a:t>
              </a:r>
              <a:r>
                <a:rPr lang="zh-CN" altLang="en-US" sz="1600">
                  <a:solidFill>
                    <a:srgbClr val="008000"/>
                  </a:solidFill>
                  <a:latin typeface="Arial" panose="020B0604020202020204" pitchFamily="34" charset="0"/>
                  <a:ea typeface="黑体" panose="02010609060101010101" pitchFamily="49" charset="-122"/>
                </a:rPr>
                <a:t>协议</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主机</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端口</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路径</a:t>
              </a:r>
              <a:r>
                <a:rPr lang="en-US" altLang="zh-CN" sz="160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2962310" y="3414194"/>
              <a:ext cx="4344990" cy="1908175"/>
              <a:chOff x="1539" y="2568"/>
              <a:chExt cx="2737" cy="1202"/>
            </a:xfrm>
          </p:grpSpPr>
          <p:sp>
            <p:nvSpPr>
              <p:cNvPr id="8" name="Line 26"/>
              <p:cNvSpPr>
                <a:spLocks noChangeShapeType="1"/>
              </p:cNvSpPr>
              <p:nvPr/>
            </p:nvSpPr>
            <p:spPr bwMode="auto">
              <a:xfrm>
                <a:off x="1539" y="2568"/>
                <a:ext cx="49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1791"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2184"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2273" y="2880"/>
                <a:ext cx="200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altLang="zh-CN" sz="1600" dirty="0">
                    <a:solidFill>
                      <a:srgbClr val="00CC00"/>
                    </a:solidFill>
                    <a:latin typeface="+mj-ea"/>
                    <a:ea typeface="+mj-ea"/>
                  </a:rPr>
                  <a:t>ftp —— </a:t>
                </a:r>
                <a:r>
                  <a:rPr lang="zh-CN" altLang="en-US" sz="1600" dirty="0" smtClean="0">
                    <a:solidFill>
                      <a:srgbClr val="00CC00"/>
                    </a:solidFill>
                    <a:latin typeface="+mj-ea"/>
                    <a:ea typeface="+mj-ea"/>
                  </a:rPr>
                  <a:t>文件传送协议</a:t>
                </a:r>
                <a:r>
                  <a:rPr lang="en-US" altLang="zh-CN" sz="1600" dirty="0" smtClean="0">
                    <a:solidFill>
                      <a:srgbClr val="00CC00"/>
                    </a:solidFill>
                    <a:latin typeface="+mj-ea"/>
                    <a:ea typeface="+mj-ea"/>
                  </a:rPr>
                  <a:t>FTP</a:t>
                </a:r>
                <a:endParaRPr lang="en-US" altLang="zh-CN" sz="1600" dirty="0">
                  <a:solidFill>
                    <a:srgbClr val="00CC00"/>
                  </a:solidFill>
                  <a:latin typeface="+mj-ea"/>
                  <a:ea typeface="+mj-ea"/>
                </a:endParaRPr>
              </a:p>
              <a:p>
                <a:pPr>
                  <a:lnSpc>
                    <a:spcPct val="150000"/>
                  </a:lnSpc>
                </a:pPr>
                <a:r>
                  <a:rPr lang="en-US" altLang="zh-CN" sz="1600" dirty="0">
                    <a:solidFill>
                      <a:srgbClr val="00CC00"/>
                    </a:solidFill>
                    <a:latin typeface="+mj-ea"/>
                    <a:ea typeface="+mj-ea"/>
                  </a:rPr>
                  <a:t>http —— </a:t>
                </a:r>
                <a:r>
                  <a:rPr lang="zh-CN" altLang="en-US" sz="1600" dirty="0">
                    <a:solidFill>
                      <a:srgbClr val="00CC00"/>
                    </a:solidFill>
                    <a:latin typeface="+mj-ea"/>
                    <a:ea typeface="+mj-ea"/>
                  </a:rPr>
                  <a:t>超文本传送</a:t>
                </a:r>
                <a:r>
                  <a:rPr lang="zh-CN" altLang="en-US" sz="1600" dirty="0" smtClean="0">
                    <a:solidFill>
                      <a:srgbClr val="00CC00"/>
                    </a:solidFill>
                    <a:latin typeface="+mj-ea"/>
                    <a:ea typeface="+mj-ea"/>
                  </a:rPr>
                  <a:t>协议</a:t>
                </a:r>
                <a:r>
                  <a:rPr lang="en-US" altLang="zh-CN" sz="1600" dirty="0" smtClean="0">
                    <a:solidFill>
                      <a:srgbClr val="00CC00"/>
                    </a:solidFill>
                    <a:latin typeface="+mj-ea"/>
                    <a:ea typeface="+mj-ea"/>
                  </a:rPr>
                  <a:t>HTTP</a:t>
                </a:r>
                <a:endParaRPr lang="en-US" altLang="zh-CN" sz="1600" dirty="0">
                  <a:solidFill>
                    <a:srgbClr val="00CC00"/>
                  </a:solidFill>
                  <a:latin typeface="+mj-ea"/>
                  <a:ea typeface="+mj-ea"/>
                </a:endParaRPr>
              </a:p>
              <a:p>
                <a:pPr>
                  <a:lnSpc>
                    <a:spcPct val="150000"/>
                  </a:lnSpc>
                </a:pPr>
                <a:r>
                  <a:rPr lang="en-US" altLang="zh-CN" sz="1600" dirty="0">
                    <a:solidFill>
                      <a:srgbClr val="00CC00"/>
                    </a:solidFill>
                    <a:latin typeface="+mj-ea"/>
                    <a:ea typeface="+mj-ea"/>
                  </a:rPr>
                  <a:t>News —— </a:t>
                </a:r>
                <a:r>
                  <a:rPr lang="en-US" altLang="zh-CN" sz="1600" dirty="0" smtClean="0">
                    <a:solidFill>
                      <a:srgbClr val="00CC00"/>
                    </a:solidFill>
                    <a:latin typeface="+mj-ea"/>
                    <a:ea typeface="+mj-ea"/>
                  </a:rPr>
                  <a:t>USENET</a:t>
                </a:r>
                <a:r>
                  <a:rPr lang="zh-CN" altLang="en-US" sz="1600" dirty="0" smtClean="0">
                    <a:solidFill>
                      <a:srgbClr val="00CC00"/>
                    </a:solidFill>
                    <a:latin typeface="+mj-ea"/>
                    <a:ea typeface="+mj-ea"/>
                  </a:rPr>
                  <a:t>新闻</a:t>
                </a:r>
                <a:endParaRPr lang="zh-CN" altLang="en-US" sz="1600" dirty="0">
                  <a:solidFill>
                    <a:srgbClr val="00CC00"/>
                  </a:solidFill>
                  <a:latin typeface="+mj-ea"/>
                  <a:ea typeface="+mj-ea"/>
                </a:endParaRPr>
              </a:p>
            </p:txBody>
          </p:sp>
        </p:grpSp>
      </p:grpSp>
    </p:spTree>
    <p:extLst>
      <p:ext uri="{BB962C8B-B14F-4D97-AF65-F5344CB8AC3E}">
        <p14:creationId xmlns:p14="http://schemas.microsoft.com/office/powerpoint/2010/main" val="3168036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URL</a:t>
            </a:r>
            <a:r>
              <a:rPr lang="zh-CN" altLang="en-US" dirty="0"/>
              <a:t>的一般</a:t>
            </a:r>
            <a:r>
              <a:rPr lang="zh-CN" altLang="en-US" dirty="0" smtClean="0"/>
              <a:t>形式：</a:t>
            </a:r>
            <a:endParaRPr lang="zh-CN" altLang="en-US" dirty="0"/>
          </a:p>
          <a:p>
            <a:pPr lvl="1"/>
            <a:r>
              <a:rPr lang="zh-CN" altLang="en-US" dirty="0"/>
              <a:t>由以冒号隔开的两大部分组成，并且</a:t>
            </a:r>
            <a:r>
              <a:rPr lang="zh-CN" altLang="en-US" dirty="0" smtClean="0"/>
              <a:t>在</a:t>
            </a:r>
            <a:r>
              <a:rPr lang="en-US" altLang="zh-CN" dirty="0" smtClean="0"/>
              <a:t>URL</a:t>
            </a:r>
            <a:r>
              <a:rPr lang="zh-CN" altLang="en-US" dirty="0" smtClean="0"/>
              <a:t>中</a:t>
            </a:r>
            <a:r>
              <a:rPr lang="zh-CN" altLang="en-US" dirty="0"/>
              <a:t>的字符对大写或小写没有要求。</a:t>
            </a:r>
          </a:p>
          <a:p>
            <a:pPr lvl="1"/>
            <a:r>
              <a:rPr lang="en-US" altLang="zh-CN" dirty="0" smtClean="0"/>
              <a:t>URL</a:t>
            </a:r>
            <a:r>
              <a:rPr lang="zh-CN" altLang="en-US" dirty="0" smtClean="0"/>
              <a:t>的</a:t>
            </a:r>
            <a:r>
              <a:rPr lang="zh-CN" altLang="en-US" dirty="0"/>
              <a:t>一般形式是：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849964" y="2857500"/>
            <a:ext cx="5698071" cy="2320853"/>
            <a:chOff x="1863228" y="3001516"/>
            <a:chExt cx="5698071" cy="2320853"/>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a:solidFill>
                    <a:srgbClr val="008000"/>
                  </a:solidFill>
                  <a:latin typeface="Arial" panose="020B0604020202020204" pitchFamily="34" charset="0"/>
                  <a:ea typeface="黑体" panose="02010609060101010101" pitchFamily="49" charset="-122"/>
                </a:rPr>
                <a:t>&lt;</a:t>
              </a:r>
              <a:r>
                <a:rPr lang="zh-CN" altLang="en-US" sz="1600">
                  <a:solidFill>
                    <a:srgbClr val="008000"/>
                  </a:solidFill>
                  <a:latin typeface="Arial" panose="020B0604020202020204" pitchFamily="34" charset="0"/>
                  <a:ea typeface="黑体" panose="02010609060101010101" pitchFamily="49" charset="-122"/>
                </a:rPr>
                <a:t>协议</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主机</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端口</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路径</a:t>
              </a:r>
              <a:r>
                <a:rPr lang="en-US" altLang="zh-CN" sz="160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3792571" y="3414194"/>
              <a:ext cx="3768728" cy="1908175"/>
              <a:chOff x="2062" y="2568"/>
              <a:chExt cx="2374" cy="1202"/>
            </a:xfrm>
          </p:grpSpPr>
          <p:sp>
            <p:nvSpPr>
              <p:cNvPr id="8" name="Line 26"/>
              <p:cNvSpPr>
                <a:spLocks noChangeShapeType="1"/>
              </p:cNvSpPr>
              <p:nvPr/>
            </p:nvSpPr>
            <p:spPr bwMode="auto">
              <a:xfrm>
                <a:off x="2062" y="2568"/>
                <a:ext cx="49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2314"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2707"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2797" y="3015"/>
                <a:ext cx="1639"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altLang="zh-CN" sz="1600" dirty="0">
                    <a:solidFill>
                      <a:srgbClr val="00CC00"/>
                    </a:solidFill>
                    <a:latin typeface="+mj-ea"/>
                    <a:ea typeface="+mj-ea"/>
                  </a:rPr>
                  <a:t>&lt;</a:t>
                </a:r>
                <a:r>
                  <a:rPr lang="zh-CN" altLang="en-US" sz="1600" dirty="0">
                    <a:solidFill>
                      <a:srgbClr val="00CC00"/>
                    </a:solidFill>
                    <a:latin typeface="+mj-ea"/>
                    <a:ea typeface="+mj-ea"/>
                  </a:rPr>
                  <a:t>主机</a:t>
                </a:r>
                <a:r>
                  <a:rPr lang="en-US" altLang="zh-CN" sz="1600" dirty="0" smtClean="0">
                    <a:solidFill>
                      <a:srgbClr val="00CC00"/>
                    </a:solidFill>
                    <a:latin typeface="+mj-ea"/>
                    <a:ea typeface="+mj-ea"/>
                  </a:rPr>
                  <a:t>&gt;</a:t>
                </a:r>
                <a:r>
                  <a:rPr lang="zh-CN" altLang="en-US" sz="1600" dirty="0" smtClean="0">
                    <a:solidFill>
                      <a:srgbClr val="00CC00"/>
                    </a:solidFill>
                    <a:latin typeface="+mj-ea"/>
                    <a:ea typeface="+mj-ea"/>
                  </a:rPr>
                  <a:t>是</a:t>
                </a:r>
                <a:r>
                  <a:rPr lang="zh-CN" altLang="en-US" sz="1600" dirty="0">
                    <a:solidFill>
                      <a:srgbClr val="00CC00"/>
                    </a:solidFill>
                    <a:latin typeface="+mj-ea"/>
                    <a:ea typeface="+mj-ea"/>
                  </a:rPr>
                  <a:t>存放资源的主机</a:t>
                </a:r>
              </a:p>
              <a:p>
                <a:pPr>
                  <a:lnSpc>
                    <a:spcPct val="150000"/>
                  </a:lnSpc>
                </a:pPr>
                <a:r>
                  <a:rPr lang="zh-CN" altLang="en-US" sz="1600" dirty="0">
                    <a:solidFill>
                      <a:srgbClr val="00CC00"/>
                    </a:solidFill>
                    <a:latin typeface="+mj-ea"/>
                    <a:ea typeface="+mj-ea"/>
                  </a:rPr>
                  <a:t>在因特网中的域名</a:t>
                </a:r>
              </a:p>
            </p:txBody>
          </p:sp>
        </p:grpSp>
      </p:grpSp>
    </p:spTree>
    <p:extLst>
      <p:ext uri="{BB962C8B-B14F-4D97-AF65-F5344CB8AC3E}">
        <p14:creationId xmlns:p14="http://schemas.microsoft.com/office/powerpoint/2010/main" val="18060879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URL</a:t>
            </a:r>
            <a:r>
              <a:rPr lang="zh-CN" altLang="en-US" dirty="0"/>
              <a:t>的一般</a:t>
            </a:r>
            <a:r>
              <a:rPr lang="zh-CN" altLang="en-US" dirty="0" smtClean="0"/>
              <a:t>形式：</a:t>
            </a:r>
            <a:endParaRPr lang="zh-CN" altLang="en-US" dirty="0"/>
          </a:p>
          <a:p>
            <a:pPr lvl="1"/>
            <a:r>
              <a:rPr lang="zh-CN" altLang="en-US" dirty="0"/>
              <a:t>由以冒号隔开的两大部分组成，并且</a:t>
            </a:r>
            <a:r>
              <a:rPr lang="zh-CN" altLang="en-US" dirty="0" smtClean="0"/>
              <a:t>在</a:t>
            </a:r>
            <a:r>
              <a:rPr lang="en-US" altLang="zh-CN" dirty="0" smtClean="0"/>
              <a:t>URL</a:t>
            </a:r>
            <a:r>
              <a:rPr lang="zh-CN" altLang="en-US" dirty="0" smtClean="0"/>
              <a:t>中</a:t>
            </a:r>
            <a:r>
              <a:rPr lang="zh-CN" altLang="en-US" dirty="0"/>
              <a:t>的字符对大写或小写没有要求。</a:t>
            </a:r>
          </a:p>
          <a:p>
            <a:pPr lvl="1"/>
            <a:r>
              <a:rPr lang="en-US" altLang="zh-CN" dirty="0" smtClean="0"/>
              <a:t>URL</a:t>
            </a:r>
            <a:r>
              <a:rPr lang="zh-CN" altLang="en-US" dirty="0" smtClean="0"/>
              <a:t>的</a:t>
            </a:r>
            <a:r>
              <a:rPr lang="zh-CN" altLang="en-US" dirty="0"/>
              <a:t>一般形式是：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849964" y="2857500"/>
            <a:ext cx="6382290" cy="2320855"/>
            <a:chOff x="1863228" y="3001516"/>
            <a:chExt cx="6382290" cy="2320855"/>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a:solidFill>
                    <a:srgbClr val="008000"/>
                  </a:solidFill>
                  <a:latin typeface="Arial" panose="020B0604020202020204" pitchFamily="34" charset="0"/>
                  <a:ea typeface="黑体" panose="02010609060101010101" pitchFamily="49" charset="-122"/>
                </a:rPr>
                <a:t>&lt;</a:t>
              </a:r>
              <a:r>
                <a:rPr lang="zh-CN" altLang="en-US" sz="1600">
                  <a:solidFill>
                    <a:srgbClr val="008000"/>
                  </a:solidFill>
                  <a:latin typeface="Arial" panose="020B0604020202020204" pitchFamily="34" charset="0"/>
                  <a:ea typeface="黑体" panose="02010609060101010101" pitchFamily="49" charset="-122"/>
                </a:rPr>
                <a:t>协议</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主机</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端口</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路径</a:t>
              </a:r>
              <a:r>
                <a:rPr lang="en-US" altLang="zh-CN" sz="160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4552986" y="3425308"/>
              <a:ext cx="3692532" cy="1897063"/>
              <a:chOff x="2541" y="2575"/>
              <a:chExt cx="2326" cy="1195"/>
            </a:xfrm>
          </p:grpSpPr>
          <p:sp>
            <p:nvSpPr>
              <p:cNvPr id="8" name="Line 26"/>
              <p:cNvSpPr>
                <a:spLocks noChangeShapeType="1"/>
              </p:cNvSpPr>
              <p:nvPr/>
            </p:nvSpPr>
            <p:spPr bwMode="auto">
              <a:xfrm>
                <a:off x="2541" y="2575"/>
                <a:ext cx="88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2975"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3368"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3458" y="3015"/>
                <a:ext cx="1409"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en-US" sz="1600" dirty="0" smtClean="0">
                    <a:solidFill>
                      <a:srgbClr val="00CC00"/>
                    </a:solidFill>
                    <a:latin typeface="+mj-ea"/>
                    <a:ea typeface="+mj-ea"/>
                  </a:rPr>
                  <a:t>使用默认值时可以省略</a:t>
                </a:r>
                <a:endParaRPr lang="en-US" altLang="zh-CN" sz="1600" dirty="0" smtClean="0">
                  <a:solidFill>
                    <a:srgbClr val="00CC00"/>
                  </a:solidFill>
                  <a:latin typeface="+mj-ea"/>
                  <a:ea typeface="+mj-ea"/>
                </a:endParaRPr>
              </a:p>
              <a:p>
                <a:pPr>
                  <a:lnSpc>
                    <a:spcPct val="150000"/>
                  </a:lnSpc>
                </a:pPr>
                <a:r>
                  <a:rPr lang="zh-CN" altLang="en-US" sz="1600" dirty="0" smtClean="0">
                    <a:solidFill>
                      <a:srgbClr val="00CC00"/>
                    </a:solidFill>
                    <a:latin typeface="+mj-ea"/>
                    <a:ea typeface="+mj-ea"/>
                  </a:rPr>
                  <a:t>浏览器可以自动补齐</a:t>
                </a:r>
                <a:endParaRPr lang="zh-CN" altLang="en-US" sz="1600" dirty="0">
                  <a:solidFill>
                    <a:srgbClr val="00CC00"/>
                  </a:solidFill>
                  <a:latin typeface="+mj-ea"/>
                  <a:ea typeface="+mj-ea"/>
                </a:endParaRPr>
              </a:p>
            </p:txBody>
          </p:sp>
        </p:grpSp>
      </p:grpSp>
    </p:spTree>
    <p:extLst>
      <p:ext uri="{BB962C8B-B14F-4D97-AF65-F5344CB8AC3E}">
        <p14:creationId xmlns:p14="http://schemas.microsoft.com/office/powerpoint/2010/main" val="2725522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域名到</a:t>
            </a:r>
            <a:r>
              <a:rPr lang="en-US" altLang="zh-CN" dirty="0" smtClean="0"/>
              <a:t>IP</a:t>
            </a:r>
            <a:r>
              <a:rPr lang="zh-CN" altLang="en-US" dirty="0" smtClean="0"/>
              <a:t>地址的解析过程：</a:t>
            </a:r>
            <a:endParaRPr lang="en-US" altLang="zh-CN" dirty="0" smtClean="0"/>
          </a:p>
          <a:p>
            <a:pPr lvl="1"/>
            <a:r>
              <a:rPr lang="zh-CN" altLang="en-US" dirty="0" smtClean="0"/>
              <a:t>当某一个应用进程需要把主机名解析为</a:t>
            </a:r>
            <a:r>
              <a:rPr lang="en-US" altLang="zh-CN" dirty="0" smtClean="0"/>
              <a:t>IP</a:t>
            </a:r>
            <a:r>
              <a:rPr lang="zh-CN" altLang="en-US" dirty="0" smtClean="0"/>
              <a:t>地址时，该应用进程就调用解析程序（</a:t>
            </a:r>
            <a:r>
              <a:rPr lang="en-US" altLang="zh-CN" dirty="0" smtClean="0"/>
              <a:t>resolver</a:t>
            </a:r>
            <a:r>
              <a:rPr lang="zh-CN" altLang="en-US" dirty="0" smtClean="0"/>
              <a:t>）。</a:t>
            </a:r>
            <a:endParaRPr lang="zh-CN" altLang="en-US" dirty="0"/>
          </a:p>
          <a:p>
            <a:pPr lvl="1"/>
            <a:r>
              <a:rPr lang="zh-CN" altLang="en-US" dirty="0" smtClean="0"/>
              <a:t>作为</a:t>
            </a:r>
            <a:r>
              <a:rPr lang="en-US" altLang="zh-CN" dirty="0" smtClean="0"/>
              <a:t>DNS</a:t>
            </a:r>
            <a:r>
              <a:rPr lang="zh-CN" altLang="en-US" dirty="0" smtClean="0"/>
              <a:t>的一个客户，把待解析的域名放在</a:t>
            </a:r>
            <a:r>
              <a:rPr lang="en-US" altLang="zh-CN" dirty="0" smtClean="0"/>
              <a:t>DNS</a:t>
            </a:r>
            <a:r>
              <a:rPr lang="zh-CN" altLang="en-US" dirty="0" smtClean="0"/>
              <a:t>请求报文中，以</a:t>
            </a:r>
            <a:r>
              <a:rPr lang="en-US" altLang="zh-CN" dirty="0" smtClean="0"/>
              <a:t>UDP</a:t>
            </a:r>
            <a:r>
              <a:rPr lang="zh-CN" altLang="en-US" dirty="0" smtClean="0"/>
              <a:t>用户数据报方式发给本地域名服务器。</a:t>
            </a:r>
            <a:endParaRPr lang="en-US" altLang="zh-CN" dirty="0" smtClean="0"/>
          </a:p>
          <a:p>
            <a:pPr lvl="1"/>
            <a:r>
              <a:rPr lang="zh-CN" altLang="en-US" dirty="0" smtClean="0"/>
              <a:t>本地域名服务器在查找域名后，把对应的</a:t>
            </a:r>
            <a:r>
              <a:rPr lang="en-US" altLang="zh-CN" dirty="0" smtClean="0"/>
              <a:t>IP</a:t>
            </a:r>
            <a:r>
              <a:rPr lang="zh-CN" altLang="en-US" dirty="0" smtClean="0"/>
              <a:t>地址放回到回答报文中返回。</a:t>
            </a:r>
            <a:endParaRPr lang="en-US" altLang="zh-CN" dirty="0" smtClean="0"/>
          </a:p>
          <a:p>
            <a:pPr lvl="1"/>
            <a:r>
              <a:rPr lang="zh-CN" altLang="en-US" dirty="0" smtClean="0"/>
              <a:t>应用进程获得目的主机的</a:t>
            </a:r>
            <a:r>
              <a:rPr lang="en-US" altLang="zh-CN" dirty="0" smtClean="0"/>
              <a:t>IP</a:t>
            </a:r>
            <a:r>
              <a:rPr lang="zh-CN" altLang="en-US" dirty="0" smtClean="0"/>
              <a:t>地址后即可进行通信。</a:t>
            </a:r>
            <a:endParaRPr lang="en-US" altLang="zh-CN" dirty="0" smtClean="0"/>
          </a:p>
          <a:p>
            <a:pPr lvl="1"/>
            <a:r>
              <a:rPr lang="zh-CN" altLang="en-US" dirty="0" smtClean="0"/>
              <a:t>如果本地域名服务器不能够回答该请求，则本地域名服务器就暂时成为</a:t>
            </a:r>
            <a:r>
              <a:rPr lang="en-US" altLang="zh-CN" dirty="0" smtClean="0"/>
              <a:t>DNS</a:t>
            </a:r>
            <a:r>
              <a:rPr lang="zh-CN" altLang="en-US" dirty="0" smtClean="0"/>
              <a:t>中的一个客户机，向其他域名服务器发出查询请求。</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21211147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smtClean="0"/>
              <a:t>使用</a:t>
            </a:r>
            <a:r>
              <a:rPr lang="en-US" altLang="zh-CN" dirty="0" smtClean="0"/>
              <a:t>HTTP</a:t>
            </a:r>
            <a:r>
              <a:rPr lang="zh-CN" altLang="en-US" dirty="0" smtClean="0"/>
              <a:t>的</a:t>
            </a:r>
            <a:r>
              <a:rPr lang="en-US" altLang="zh-CN" dirty="0" smtClean="0"/>
              <a:t>URL</a:t>
            </a:r>
            <a:r>
              <a:rPr lang="zh-CN" altLang="en-US" dirty="0" smtClean="0"/>
              <a:t>：</a:t>
            </a:r>
            <a:endParaRPr lang="zh-CN" altLang="en-US" dirty="0"/>
          </a:p>
          <a:p>
            <a:pPr lvl="1"/>
            <a:r>
              <a:rPr lang="zh-CN" altLang="en-US" dirty="0"/>
              <a:t>使用 </a:t>
            </a:r>
            <a:r>
              <a:rPr lang="en-US" altLang="zh-CN" dirty="0"/>
              <a:t>HTTP </a:t>
            </a:r>
            <a:r>
              <a:rPr lang="zh-CN" altLang="en-US" dirty="0"/>
              <a:t>的 </a:t>
            </a:r>
            <a:r>
              <a:rPr lang="en-US" altLang="zh-CN" dirty="0"/>
              <a:t>URL </a:t>
            </a:r>
            <a:r>
              <a:rPr lang="zh-CN" altLang="en-US" dirty="0"/>
              <a:t>的一般</a:t>
            </a:r>
            <a:r>
              <a:rPr lang="zh-CN" altLang="en-US" dirty="0" smtClean="0"/>
              <a:t>形式：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80</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943100" y="2353444"/>
            <a:ext cx="5257800" cy="2320855"/>
            <a:chOff x="1863228" y="3001516"/>
            <a:chExt cx="5257800" cy="2320855"/>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dirty="0" smtClean="0">
                  <a:solidFill>
                    <a:srgbClr val="008000"/>
                  </a:solidFill>
                  <a:latin typeface="Arial" panose="020B0604020202020204" pitchFamily="34" charset="0"/>
                  <a:ea typeface="黑体" panose="02010609060101010101" pitchFamily="49" charset="-122"/>
                </a:rPr>
                <a:t>http://&lt;</a:t>
              </a:r>
              <a:r>
                <a:rPr lang="zh-CN" altLang="en-US" sz="1600" dirty="0">
                  <a:solidFill>
                    <a:srgbClr val="008000"/>
                  </a:solidFill>
                  <a:latin typeface="Arial" panose="020B0604020202020204" pitchFamily="34" charset="0"/>
                  <a:ea typeface="黑体" panose="02010609060101010101" pitchFamily="49" charset="-122"/>
                </a:rPr>
                <a:t>主机</a:t>
              </a:r>
              <a:r>
                <a:rPr lang="en-US" altLang="zh-CN" sz="1600" dirty="0">
                  <a:solidFill>
                    <a:srgbClr val="008000"/>
                  </a:solidFill>
                  <a:latin typeface="Arial" panose="020B0604020202020204" pitchFamily="34" charset="0"/>
                  <a:ea typeface="黑体" panose="02010609060101010101" pitchFamily="49" charset="-122"/>
                </a:rPr>
                <a:t>&gt;:&lt;</a:t>
              </a:r>
              <a:r>
                <a:rPr lang="zh-CN" altLang="en-US" sz="1600" dirty="0">
                  <a:solidFill>
                    <a:srgbClr val="008000"/>
                  </a:solidFill>
                  <a:latin typeface="Arial" panose="020B0604020202020204" pitchFamily="34" charset="0"/>
                  <a:ea typeface="黑体" panose="02010609060101010101" pitchFamily="49" charset="-122"/>
                </a:rPr>
                <a:t>端口</a:t>
              </a:r>
              <a:r>
                <a:rPr lang="en-US" altLang="zh-CN" sz="1600" dirty="0">
                  <a:solidFill>
                    <a:srgbClr val="008000"/>
                  </a:solidFill>
                  <a:latin typeface="Arial" panose="020B0604020202020204" pitchFamily="34" charset="0"/>
                  <a:ea typeface="黑体" panose="02010609060101010101" pitchFamily="49" charset="-122"/>
                </a:rPr>
                <a:t>&gt;/&lt;</a:t>
              </a:r>
              <a:r>
                <a:rPr lang="zh-CN" altLang="en-US" sz="1600" dirty="0">
                  <a:solidFill>
                    <a:srgbClr val="008000"/>
                  </a:solidFill>
                  <a:latin typeface="Arial" panose="020B0604020202020204" pitchFamily="34" charset="0"/>
                  <a:ea typeface="黑体" panose="02010609060101010101" pitchFamily="49" charset="-122"/>
                </a:rPr>
                <a:t>路径</a:t>
              </a:r>
              <a:r>
                <a:rPr lang="en-US" altLang="zh-CN" sz="1600" dirty="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3082973" y="3428483"/>
              <a:ext cx="3087694" cy="1893888"/>
              <a:chOff x="1615" y="2577"/>
              <a:chExt cx="1945" cy="1193"/>
            </a:xfrm>
          </p:grpSpPr>
          <p:sp>
            <p:nvSpPr>
              <p:cNvPr id="8" name="Line 26"/>
              <p:cNvSpPr>
                <a:spLocks noChangeShapeType="1"/>
              </p:cNvSpPr>
              <p:nvPr/>
            </p:nvSpPr>
            <p:spPr bwMode="auto">
              <a:xfrm>
                <a:off x="1615" y="2577"/>
                <a:ext cx="37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1803"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2196"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2295" y="2889"/>
                <a:ext cx="126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en-US" sz="1600" dirty="0" smtClean="0">
                    <a:solidFill>
                      <a:srgbClr val="00CC00"/>
                    </a:solidFill>
                    <a:latin typeface="+mj-ea"/>
                    <a:ea typeface="+mj-ea"/>
                  </a:rPr>
                  <a:t>表示使用</a:t>
                </a:r>
                <a:r>
                  <a:rPr lang="en-US" altLang="zh-CN" sz="1600" dirty="0" smtClean="0">
                    <a:solidFill>
                      <a:srgbClr val="00CC00"/>
                    </a:solidFill>
                    <a:latin typeface="+mj-ea"/>
                    <a:ea typeface="+mj-ea"/>
                  </a:rPr>
                  <a:t>HTTP</a:t>
                </a:r>
                <a:r>
                  <a:rPr lang="zh-CN" altLang="en-US" sz="1600" dirty="0" smtClean="0">
                    <a:solidFill>
                      <a:srgbClr val="00CC00"/>
                    </a:solidFill>
                    <a:latin typeface="+mj-ea"/>
                    <a:ea typeface="+mj-ea"/>
                  </a:rPr>
                  <a:t>协议</a:t>
                </a:r>
                <a:endParaRPr lang="zh-CN" altLang="en-US" sz="1600" dirty="0">
                  <a:solidFill>
                    <a:srgbClr val="00CC00"/>
                  </a:solidFill>
                  <a:latin typeface="+mj-ea"/>
                  <a:ea typeface="+mj-ea"/>
                </a:endParaRPr>
              </a:p>
            </p:txBody>
          </p:sp>
        </p:grpSp>
      </p:grpSp>
      <p:sp>
        <p:nvSpPr>
          <p:cNvPr id="19" name="文本框 18"/>
          <p:cNvSpPr txBox="1"/>
          <p:nvPr/>
        </p:nvSpPr>
        <p:spPr>
          <a:xfrm>
            <a:off x="4257328" y="3681817"/>
            <a:ext cx="4608512" cy="830997"/>
          </a:xfrm>
          <a:prstGeom prst="rect">
            <a:avLst/>
          </a:prstGeom>
          <a:noFill/>
        </p:spPr>
        <p:txBody>
          <a:bodyPr wrap="square" rtlCol="0">
            <a:spAutoFit/>
          </a:bodyPr>
          <a:lstStyle/>
          <a:p>
            <a:r>
              <a:rPr lang="en-US" altLang="zh-CN" sz="1600" dirty="0">
                <a:solidFill>
                  <a:schemeClr val="tx1">
                    <a:lumMod val="65000"/>
                    <a:lumOff val="35000"/>
                  </a:schemeClr>
                </a:solidFill>
              </a:rPr>
              <a:t>http://www.csdn.net</a:t>
            </a:r>
            <a:r>
              <a:rPr lang="en-US" altLang="zh-CN" sz="1600" dirty="0" smtClean="0">
                <a:solidFill>
                  <a:schemeClr val="tx1">
                    <a:lumMod val="65000"/>
                    <a:lumOff val="35000"/>
                  </a:schemeClr>
                </a:solidFill>
              </a:rPr>
              <a:t>/</a:t>
            </a:r>
          </a:p>
          <a:p>
            <a:r>
              <a:rPr lang="en-US" altLang="zh-CN" sz="1600" dirty="0">
                <a:solidFill>
                  <a:schemeClr val="tx1">
                    <a:lumMod val="65000"/>
                    <a:lumOff val="35000"/>
                  </a:schemeClr>
                </a:solidFill>
              </a:rPr>
              <a:t>http://</a:t>
            </a:r>
            <a:r>
              <a:rPr lang="en-US" altLang="zh-CN" sz="1600" dirty="0" smtClean="0">
                <a:solidFill>
                  <a:schemeClr val="tx1">
                    <a:lumMod val="65000"/>
                    <a:lumOff val="35000"/>
                  </a:schemeClr>
                </a:solidFill>
              </a:rPr>
              <a:t>list.jd.com/list.html?cat=737,13297,13298</a:t>
            </a:r>
          </a:p>
          <a:p>
            <a:r>
              <a:rPr lang="en-US" altLang="zh-CN" sz="1600" dirty="0">
                <a:solidFill>
                  <a:schemeClr val="tx1">
                    <a:lumMod val="65000"/>
                    <a:lumOff val="35000"/>
                  </a:schemeClr>
                </a:solidFill>
              </a:rPr>
              <a:t>http://www.hactcm.edu.cn/info/1014/11646.htm</a:t>
            </a:r>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10262837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的</a:t>
            </a:r>
            <a:r>
              <a:rPr lang="zh-CN" altLang="en-US" dirty="0"/>
              <a:t>操作</a:t>
            </a:r>
            <a:r>
              <a:rPr lang="zh-CN" altLang="en-US" dirty="0" smtClean="0"/>
              <a:t>过程：</a:t>
            </a:r>
            <a:endParaRPr lang="en-US" altLang="zh-CN" dirty="0" smtClean="0"/>
          </a:p>
          <a:p>
            <a:pPr lvl="1"/>
            <a:r>
              <a:rPr lang="zh-CN" altLang="en-US" dirty="0"/>
              <a:t>为了使超文本的链接能够高效率地完成，需要</a:t>
            </a:r>
            <a:r>
              <a:rPr lang="zh-CN" altLang="en-US" dirty="0" smtClean="0"/>
              <a:t>用</a:t>
            </a:r>
            <a:r>
              <a:rPr lang="en-US" altLang="zh-CN" dirty="0" smtClean="0"/>
              <a:t>HTTP</a:t>
            </a:r>
            <a:r>
              <a:rPr lang="zh-CN" altLang="en-US" dirty="0" smtClean="0"/>
              <a:t>协议</a:t>
            </a:r>
            <a:r>
              <a:rPr lang="zh-CN" altLang="en-US" dirty="0"/>
              <a:t>来传送一切必须的信息。</a:t>
            </a:r>
          </a:p>
          <a:p>
            <a:pPr lvl="1"/>
            <a:r>
              <a:rPr lang="zh-CN" altLang="en-US" dirty="0"/>
              <a:t>从层次的角度看，</a:t>
            </a:r>
            <a:r>
              <a:rPr lang="en-US" altLang="zh-CN" dirty="0" smtClean="0"/>
              <a:t>HTTP</a:t>
            </a:r>
            <a:r>
              <a:rPr lang="zh-CN" altLang="en-US" dirty="0" smtClean="0"/>
              <a:t>是</a:t>
            </a:r>
            <a:r>
              <a:rPr lang="zh-CN" altLang="en-US" dirty="0"/>
              <a:t>面向事务的</a:t>
            </a:r>
            <a:r>
              <a:rPr lang="en-US" altLang="zh-CN" dirty="0"/>
              <a:t>(transaction-oriented)</a:t>
            </a:r>
            <a:r>
              <a:rPr lang="zh-CN" altLang="en-US" dirty="0"/>
              <a:t>应用层协议，它是万维网上能够可靠地交换文件（包括文本、声音、图像等各种多媒体文件）的重要基础。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81</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5477424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万维网的</a:t>
            </a:r>
            <a:r>
              <a:rPr lang="zh-CN" altLang="en-US" dirty="0" smtClean="0"/>
              <a:t>工作过程：</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82</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grpSp>
        <p:nvGrpSpPr>
          <p:cNvPr id="3" name="组合 2"/>
          <p:cNvGrpSpPr/>
          <p:nvPr/>
        </p:nvGrpSpPr>
        <p:grpSpPr>
          <a:xfrm>
            <a:off x="2226732" y="1412876"/>
            <a:ext cx="6857523" cy="4022254"/>
            <a:chOff x="128588" y="519577"/>
            <a:chExt cx="10733274" cy="6295561"/>
          </a:xfrm>
        </p:grpSpPr>
        <p:graphicFrame>
          <p:nvGraphicFramePr>
            <p:cNvPr id="6" name="Object 66"/>
            <p:cNvGraphicFramePr>
              <a:graphicFrameLocks noChangeAspect="1"/>
            </p:cNvGraphicFramePr>
            <p:nvPr>
              <p:extLst>
                <p:ext uri="{D42A27DB-BD31-4B8C-83A1-F6EECF244321}">
                  <p14:modId xmlns:p14="http://schemas.microsoft.com/office/powerpoint/2010/main" val="3374166773"/>
                </p:ext>
              </p:extLst>
            </p:nvPr>
          </p:nvGraphicFramePr>
          <p:xfrm>
            <a:off x="2552326" y="2608427"/>
            <a:ext cx="3844925" cy="1692275"/>
          </p:xfrm>
          <a:graphic>
            <a:graphicData uri="http://schemas.openxmlformats.org/presentationml/2006/ole">
              <mc:AlternateContent xmlns:mc="http://schemas.openxmlformats.org/markup-compatibility/2006">
                <mc:Choice xmlns:v="urn:schemas-microsoft-com:vml" Requires="v">
                  <p:oleObj spid="_x0000_s1056"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326" y="2608427"/>
                          <a:ext cx="3844925" cy="169227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6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1122363"/>
              <a:ext cx="1665287" cy="2416175"/>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68"/>
            <p:cNvSpPr>
              <a:spLocks/>
            </p:cNvSpPr>
            <p:nvPr/>
          </p:nvSpPr>
          <p:spPr bwMode="auto">
            <a:xfrm>
              <a:off x="3614738" y="2935288"/>
              <a:ext cx="449262" cy="266700"/>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 name="Freeform 69"/>
            <p:cNvSpPr>
              <a:spLocks/>
            </p:cNvSpPr>
            <p:nvPr/>
          </p:nvSpPr>
          <p:spPr bwMode="auto">
            <a:xfrm>
              <a:off x="4672013" y="2865438"/>
              <a:ext cx="315912" cy="196850"/>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Freeform 70"/>
            <p:cNvSpPr>
              <a:spLocks/>
            </p:cNvSpPr>
            <p:nvPr/>
          </p:nvSpPr>
          <p:spPr bwMode="auto">
            <a:xfrm>
              <a:off x="5916613" y="2965450"/>
              <a:ext cx="1016000" cy="744538"/>
            </a:xfrm>
            <a:custGeom>
              <a:avLst/>
              <a:gdLst>
                <a:gd name="T0" fmla="*/ 567 w 567"/>
                <a:gd name="T1" fmla="*/ 0 h 371"/>
                <a:gd name="T2" fmla="*/ 530 w 567"/>
                <a:gd name="T3" fmla="*/ 168 h 371"/>
                <a:gd name="T4" fmla="*/ 428 w 567"/>
                <a:gd name="T5" fmla="*/ 280 h 371"/>
                <a:gd name="T6" fmla="*/ 314 w 567"/>
                <a:gd name="T7" fmla="*/ 328 h 371"/>
                <a:gd name="T8" fmla="*/ 0 w 567"/>
                <a:gd name="T9" fmla="*/ 371 h 371"/>
              </a:gdLst>
              <a:ahLst/>
              <a:cxnLst>
                <a:cxn ang="0">
                  <a:pos x="T0" y="T1"/>
                </a:cxn>
                <a:cxn ang="0">
                  <a:pos x="T2" y="T3"/>
                </a:cxn>
                <a:cxn ang="0">
                  <a:pos x="T4" y="T5"/>
                </a:cxn>
                <a:cxn ang="0">
                  <a:pos x="T6" y="T7"/>
                </a:cxn>
                <a:cxn ang="0">
                  <a:pos x="T8" y="T9"/>
                </a:cxn>
              </a:cxnLst>
              <a:rect l="0" t="0" r="r" b="b"/>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Freeform 71"/>
            <p:cNvSpPr>
              <a:spLocks/>
            </p:cNvSpPr>
            <p:nvPr/>
          </p:nvSpPr>
          <p:spPr bwMode="auto">
            <a:xfrm>
              <a:off x="1908175" y="2614613"/>
              <a:ext cx="1047750" cy="1081087"/>
            </a:xfrm>
            <a:custGeom>
              <a:avLst/>
              <a:gdLst>
                <a:gd name="T0" fmla="*/ 7 w 759"/>
                <a:gd name="T1" fmla="*/ 0 h 664"/>
                <a:gd name="T2" fmla="*/ 15 w 759"/>
                <a:gd name="T3" fmla="*/ 424 h 664"/>
                <a:gd name="T4" fmla="*/ 100 w 759"/>
                <a:gd name="T5" fmla="*/ 545 h 664"/>
                <a:gd name="T6" fmla="*/ 154 w 759"/>
                <a:gd name="T7" fmla="*/ 571 h 664"/>
                <a:gd name="T8" fmla="*/ 190 w 759"/>
                <a:gd name="T9" fmla="*/ 591 h 664"/>
                <a:gd name="T10" fmla="*/ 351 w 759"/>
                <a:gd name="T11" fmla="*/ 633 h 664"/>
                <a:gd name="T12" fmla="*/ 583 w 759"/>
                <a:gd name="T13" fmla="*/ 664 h 664"/>
                <a:gd name="T14" fmla="*/ 759 w 759"/>
                <a:gd name="T15" fmla="*/ 664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Rectangle 72"/>
            <p:cNvSpPr>
              <a:spLocks noChangeArrowheads="1"/>
            </p:cNvSpPr>
            <p:nvPr/>
          </p:nvSpPr>
          <p:spPr bwMode="auto">
            <a:xfrm>
              <a:off x="3998913" y="3548062"/>
              <a:ext cx="1129047"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kumimoji="1" lang="zh-CN" altLang="en-US" sz="1400" dirty="0">
                  <a:solidFill>
                    <a:schemeClr val="bg1">
                      <a:lumMod val="50000"/>
                    </a:schemeClr>
                  </a:solidFill>
                  <a:latin typeface="+mj-ea"/>
                  <a:ea typeface="+mj-ea"/>
                </a:rPr>
                <a:t>因特网</a:t>
              </a:r>
            </a:p>
          </p:txBody>
        </p:sp>
        <p:sp>
          <p:nvSpPr>
            <p:cNvPr id="14" name="Rectangle 73"/>
            <p:cNvSpPr>
              <a:spLocks noChangeArrowheads="1"/>
            </p:cNvSpPr>
            <p:nvPr/>
          </p:nvSpPr>
          <p:spPr bwMode="auto">
            <a:xfrm>
              <a:off x="7576796" y="1540081"/>
              <a:ext cx="3285066" cy="68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lnSpc>
                  <a:spcPct val="80000"/>
                </a:lnSpc>
              </a:pPr>
              <a:r>
                <a:rPr kumimoji="1" lang="zh-CN" altLang="en-US" sz="1400" dirty="0">
                  <a:latin typeface="+mj-ea"/>
                  <a:ea typeface="+mj-ea"/>
                </a:rPr>
                <a:t>服务器</a:t>
              </a:r>
            </a:p>
            <a:p>
              <a:pPr eaLnBrk="0" hangingPunct="0">
                <a:lnSpc>
                  <a:spcPct val="80000"/>
                </a:lnSpc>
              </a:pPr>
              <a:r>
                <a:rPr kumimoji="1" lang="en-US" altLang="zh-CN" sz="1400" dirty="0">
                  <a:latin typeface="+mj-ea"/>
                  <a:ea typeface="+mj-ea"/>
                </a:rPr>
                <a:t>www.tsinghua.edu.cn</a:t>
              </a:r>
            </a:p>
          </p:txBody>
        </p:sp>
        <p:sp>
          <p:nvSpPr>
            <p:cNvPr id="15" name="Rectangle 74"/>
            <p:cNvSpPr>
              <a:spLocks noChangeArrowheads="1"/>
            </p:cNvSpPr>
            <p:nvPr/>
          </p:nvSpPr>
          <p:spPr bwMode="auto">
            <a:xfrm>
              <a:off x="2970843" y="519577"/>
              <a:ext cx="3122775"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kumimoji="1" lang="zh-CN" altLang="zh-CN" sz="1400" dirty="0">
                  <a:latin typeface="+mj-ea"/>
                  <a:ea typeface="+mj-ea"/>
                </a:rPr>
                <a:t>链接到</a:t>
              </a:r>
              <a:r>
                <a:rPr kumimoji="1" lang="en-US" altLang="zh-CN" sz="1400" dirty="0">
                  <a:latin typeface="+mj-ea"/>
                  <a:ea typeface="+mj-ea"/>
                </a:rPr>
                <a:t>URL</a:t>
              </a:r>
              <a:r>
                <a:rPr kumimoji="1" lang="zh-CN" altLang="en-US" sz="1400" dirty="0">
                  <a:latin typeface="+mj-ea"/>
                  <a:ea typeface="+mj-ea"/>
                </a:rPr>
                <a:t>的</a:t>
              </a:r>
              <a:r>
                <a:rPr kumimoji="1" lang="zh-CN" altLang="en-US" sz="1400" dirty="0" smtClean="0">
                  <a:latin typeface="+mj-ea"/>
                  <a:ea typeface="+mj-ea"/>
                </a:rPr>
                <a:t>超</a:t>
              </a:r>
              <a:r>
                <a:rPr kumimoji="1" lang="zh-CN" altLang="en-US" sz="1400" dirty="0">
                  <a:latin typeface="+mj-ea"/>
                  <a:ea typeface="+mj-ea"/>
                </a:rPr>
                <a:t>链接</a:t>
              </a:r>
            </a:p>
          </p:txBody>
        </p:sp>
        <p:sp>
          <p:nvSpPr>
            <p:cNvPr id="16" name="Rectangle 75"/>
            <p:cNvSpPr>
              <a:spLocks noChangeArrowheads="1"/>
            </p:cNvSpPr>
            <p:nvPr/>
          </p:nvSpPr>
          <p:spPr bwMode="auto">
            <a:xfrm>
              <a:off x="3215998" y="3029164"/>
              <a:ext cx="2601828" cy="429539"/>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kumimoji="1" lang="en-US" altLang="zh-CN" sz="1200" dirty="0" smtClean="0">
                  <a:solidFill>
                    <a:srgbClr val="00B050"/>
                  </a:solidFill>
                  <a:latin typeface="+mj-ea"/>
                  <a:ea typeface="+mj-ea"/>
                </a:rPr>
                <a:t>HTTP</a:t>
              </a:r>
              <a:r>
                <a:rPr kumimoji="1" lang="zh-CN" altLang="en-US" sz="1200" dirty="0" smtClean="0">
                  <a:solidFill>
                    <a:srgbClr val="00B050"/>
                  </a:solidFill>
                  <a:latin typeface="+mj-ea"/>
                  <a:ea typeface="+mj-ea"/>
                </a:rPr>
                <a:t>使用此</a:t>
              </a:r>
              <a:r>
                <a:rPr kumimoji="1" lang="en-US" altLang="zh-CN" sz="1200" dirty="0" smtClean="0">
                  <a:solidFill>
                    <a:srgbClr val="00B050"/>
                  </a:solidFill>
                  <a:latin typeface="+mj-ea"/>
                  <a:ea typeface="+mj-ea"/>
                </a:rPr>
                <a:t>TCP</a:t>
              </a:r>
              <a:r>
                <a:rPr kumimoji="1" lang="zh-CN" altLang="en-US" sz="1200" dirty="0" smtClean="0">
                  <a:solidFill>
                    <a:srgbClr val="00B050"/>
                  </a:solidFill>
                  <a:latin typeface="+mj-ea"/>
                  <a:ea typeface="+mj-ea"/>
                </a:rPr>
                <a:t>连接</a:t>
              </a:r>
              <a:endParaRPr kumimoji="1" lang="zh-CN" altLang="en-US" sz="1200" dirty="0">
                <a:solidFill>
                  <a:srgbClr val="00B050"/>
                </a:solidFill>
                <a:latin typeface="+mj-ea"/>
                <a:ea typeface="+mj-ea"/>
              </a:endParaRPr>
            </a:p>
          </p:txBody>
        </p:sp>
        <p:sp>
          <p:nvSpPr>
            <p:cNvPr id="17" name="Rectangle 76"/>
            <p:cNvSpPr>
              <a:spLocks noChangeArrowheads="1"/>
            </p:cNvSpPr>
            <p:nvPr/>
          </p:nvSpPr>
          <p:spPr bwMode="auto">
            <a:xfrm>
              <a:off x="2552326" y="1748262"/>
              <a:ext cx="1173909" cy="66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lnSpc>
                  <a:spcPct val="90000"/>
                </a:lnSpc>
              </a:pPr>
              <a:r>
                <a:rPr kumimoji="1" lang="zh-CN" altLang="en-US" sz="1200" dirty="0">
                  <a:latin typeface="+mj-ea"/>
                  <a:ea typeface="+mj-ea"/>
                </a:rPr>
                <a:t>浏览器</a:t>
              </a:r>
            </a:p>
            <a:p>
              <a:pPr algn="ctr" eaLnBrk="0" hangingPunct="0">
                <a:lnSpc>
                  <a:spcPct val="90000"/>
                </a:lnSpc>
              </a:pPr>
              <a:r>
                <a:rPr kumimoji="1" lang="zh-CN" altLang="en-US" sz="1200" dirty="0">
                  <a:latin typeface="+mj-ea"/>
                  <a:ea typeface="+mj-ea"/>
                </a:rPr>
                <a:t> 程序</a:t>
              </a:r>
            </a:p>
          </p:txBody>
        </p:sp>
        <p:sp>
          <p:nvSpPr>
            <p:cNvPr id="18" name="Rectangle 77"/>
            <p:cNvSpPr>
              <a:spLocks noChangeArrowheads="1"/>
            </p:cNvSpPr>
            <p:nvPr/>
          </p:nvSpPr>
          <p:spPr bwMode="auto">
            <a:xfrm>
              <a:off x="5012619" y="1785367"/>
              <a:ext cx="1096460" cy="66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lnSpc>
                  <a:spcPct val="90000"/>
                </a:lnSpc>
              </a:pPr>
              <a:r>
                <a:rPr kumimoji="1" lang="zh-CN" altLang="en-US" sz="1200" dirty="0">
                  <a:latin typeface="+mj-ea"/>
                  <a:ea typeface="+mj-ea"/>
                </a:rPr>
                <a:t>服务器</a:t>
              </a:r>
            </a:p>
            <a:p>
              <a:pPr algn="ctr" eaLnBrk="0" hangingPunct="0">
                <a:lnSpc>
                  <a:spcPct val="90000"/>
                </a:lnSpc>
              </a:pPr>
              <a:r>
                <a:rPr kumimoji="1" lang="zh-CN" altLang="en-US" sz="1200" dirty="0">
                  <a:latin typeface="+mj-ea"/>
                  <a:ea typeface="+mj-ea"/>
                </a:rPr>
                <a:t> 程序</a:t>
              </a:r>
            </a:p>
          </p:txBody>
        </p:sp>
        <p:sp>
          <p:nvSpPr>
            <p:cNvPr id="19" name="Rectangle 78"/>
            <p:cNvSpPr>
              <a:spLocks noChangeArrowheads="1"/>
            </p:cNvSpPr>
            <p:nvPr/>
          </p:nvSpPr>
          <p:spPr bwMode="auto">
            <a:xfrm>
              <a:off x="3940265" y="2068773"/>
              <a:ext cx="1104898"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kumimoji="1" lang="en-US" altLang="zh-CN" sz="1400" dirty="0">
                  <a:solidFill>
                    <a:srgbClr val="00B050"/>
                  </a:solidFill>
                  <a:latin typeface="+mj-ea"/>
                  <a:ea typeface="+mj-ea"/>
                </a:rPr>
                <a:t>HTTP</a:t>
              </a:r>
            </a:p>
          </p:txBody>
        </p:sp>
        <p:sp>
          <p:nvSpPr>
            <p:cNvPr id="20" name="Rectangle 79"/>
            <p:cNvSpPr>
              <a:spLocks noChangeArrowheads="1"/>
            </p:cNvSpPr>
            <p:nvPr/>
          </p:nvSpPr>
          <p:spPr bwMode="auto">
            <a:xfrm>
              <a:off x="258880" y="1662348"/>
              <a:ext cx="839860"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kumimoji="1" lang="zh-CN" altLang="en-US" sz="1400" dirty="0">
                  <a:latin typeface="+mj-ea"/>
                  <a:ea typeface="+mj-ea"/>
                </a:rPr>
                <a:t>客户</a:t>
              </a:r>
            </a:p>
          </p:txBody>
        </p:sp>
        <p:pic>
          <p:nvPicPr>
            <p:cNvPr id="21" name="Picture 8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8" y="1503363"/>
              <a:ext cx="1431925"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81"/>
            <p:cNvSpPr>
              <a:spLocks/>
            </p:cNvSpPr>
            <p:nvPr/>
          </p:nvSpPr>
          <p:spPr bwMode="auto">
            <a:xfrm>
              <a:off x="1484313" y="1735138"/>
              <a:ext cx="741362" cy="555625"/>
            </a:xfrm>
            <a:custGeom>
              <a:avLst/>
              <a:gdLst>
                <a:gd name="T0" fmla="*/ 17 w 463"/>
                <a:gd name="T1" fmla="*/ 0 h 322"/>
                <a:gd name="T2" fmla="*/ 462 w 463"/>
                <a:gd name="T3" fmla="*/ 0 h 322"/>
                <a:gd name="T4" fmla="*/ 443 w 463"/>
                <a:gd name="T5" fmla="*/ 321 h 322"/>
                <a:gd name="T6" fmla="*/ 0 w 463"/>
                <a:gd name="T7" fmla="*/ 304 h 322"/>
                <a:gd name="T8" fmla="*/ 17 w 463"/>
                <a:gd name="T9" fmla="*/ 0 h 322"/>
              </a:gdLst>
              <a:ahLst/>
              <a:cxnLst>
                <a:cxn ang="0">
                  <a:pos x="T0" y="T1"/>
                </a:cxn>
                <a:cxn ang="0">
                  <a:pos x="T2" y="T3"/>
                </a:cxn>
                <a:cxn ang="0">
                  <a:pos x="T4" y="T5"/>
                </a:cxn>
                <a:cxn ang="0">
                  <a:pos x="T6" y="T7"/>
                </a:cxn>
                <a:cxn ang="0">
                  <a:pos x="T8" y="T9"/>
                </a:cxn>
              </a:cxnLst>
              <a:rect l="0" t="0" r="r" b="b"/>
              <a:pathLst>
                <a:path w="463" h="322">
                  <a:moveTo>
                    <a:pt x="17" y="0"/>
                  </a:moveTo>
                  <a:lnTo>
                    <a:pt x="462" y="0"/>
                  </a:lnTo>
                  <a:lnTo>
                    <a:pt x="443" y="321"/>
                  </a:lnTo>
                  <a:lnTo>
                    <a:pt x="0" y="304"/>
                  </a:lnTo>
                  <a:lnTo>
                    <a:pt x="17" y="0"/>
                  </a:ln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Rectangle 82"/>
            <p:cNvSpPr>
              <a:spLocks noChangeArrowheads="1"/>
            </p:cNvSpPr>
            <p:nvPr/>
          </p:nvSpPr>
          <p:spPr bwMode="auto">
            <a:xfrm>
              <a:off x="1302764" y="1634342"/>
              <a:ext cx="1082360" cy="52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kumimoji="1" lang="zh-CN" altLang="en-US" sz="800" dirty="0">
                  <a:latin typeface="+mj-ea"/>
                  <a:ea typeface="+mj-ea"/>
                </a:rPr>
                <a:t>清华大学</a:t>
              </a:r>
            </a:p>
            <a:p>
              <a:pPr algn="ctr" eaLnBrk="0" hangingPunct="0"/>
              <a:r>
                <a:rPr kumimoji="1" lang="zh-CN" altLang="en-US" sz="800" dirty="0">
                  <a:latin typeface="+mj-ea"/>
                  <a:ea typeface="+mj-ea"/>
                </a:rPr>
                <a:t>院系设置</a:t>
              </a:r>
            </a:p>
          </p:txBody>
        </p:sp>
        <p:sp>
          <p:nvSpPr>
            <p:cNvPr id="24" name="Line 83"/>
            <p:cNvSpPr>
              <a:spLocks noChangeShapeType="1"/>
            </p:cNvSpPr>
            <p:nvPr/>
          </p:nvSpPr>
          <p:spPr bwMode="auto">
            <a:xfrm>
              <a:off x="1549400" y="2093913"/>
              <a:ext cx="5857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Oval 84"/>
            <p:cNvSpPr>
              <a:spLocks noChangeArrowheads="1"/>
            </p:cNvSpPr>
            <p:nvPr/>
          </p:nvSpPr>
          <p:spPr bwMode="auto">
            <a:xfrm>
              <a:off x="1824038" y="2432050"/>
              <a:ext cx="593725" cy="2524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85"/>
            <p:cNvSpPr>
              <a:spLocks noChangeShapeType="1"/>
            </p:cNvSpPr>
            <p:nvPr/>
          </p:nvSpPr>
          <p:spPr bwMode="auto">
            <a:xfrm>
              <a:off x="5891214" y="2250282"/>
              <a:ext cx="509587" cy="253999"/>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86"/>
            <p:cNvSpPr>
              <a:spLocks noChangeShapeType="1"/>
            </p:cNvSpPr>
            <p:nvPr/>
          </p:nvSpPr>
          <p:spPr bwMode="auto">
            <a:xfrm flipH="1">
              <a:off x="2393576" y="2165959"/>
              <a:ext cx="509587" cy="338137"/>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Oval 87"/>
            <p:cNvSpPr>
              <a:spLocks noChangeArrowheads="1"/>
            </p:cNvSpPr>
            <p:nvPr/>
          </p:nvSpPr>
          <p:spPr bwMode="auto">
            <a:xfrm>
              <a:off x="6238875" y="2432050"/>
              <a:ext cx="595313" cy="2524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Freeform 88"/>
            <p:cNvSpPr>
              <a:spLocks/>
            </p:cNvSpPr>
            <p:nvPr/>
          </p:nvSpPr>
          <p:spPr bwMode="auto">
            <a:xfrm>
              <a:off x="2163763" y="2622550"/>
              <a:ext cx="4330700" cy="820738"/>
            </a:xfrm>
            <a:custGeom>
              <a:avLst/>
              <a:gdLst>
                <a:gd name="T0" fmla="*/ 0 w 2448"/>
                <a:gd name="T1" fmla="*/ 0 h 852"/>
                <a:gd name="T2" fmla="*/ 0 w 2448"/>
                <a:gd name="T3" fmla="*/ 608 h 852"/>
                <a:gd name="T4" fmla="*/ 6 w 2448"/>
                <a:gd name="T5" fmla="*/ 651 h 852"/>
                <a:gd name="T6" fmla="*/ 24 w 2448"/>
                <a:gd name="T7" fmla="*/ 699 h 852"/>
                <a:gd name="T8" fmla="*/ 66 w 2448"/>
                <a:gd name="T9" fmla="*/ 750 h 852"/>
                <a:gd name="T10" fmla="*/ 144 w 2448"/>
                <a:gd name="T11" fmla="*/ 793 h 852"/>
                <a:gd name="T12" fmla="*/ 282 w 2448"/>
                <a:gd name="T13" fmla="*/ 830 h 852"/>
                <a:gd name="T14" fmla="*/ 432 w 2448"/>
                <a:gd name="T15" fmla="*/ 852 h 852"/>
                <a:gd name="T16" fmla="*/ 816 w 2448"/>
                <a:gd name="T17" fmla="*/ 852 h 852"/>
                <a:gd name="T18" fmla="*/ 2135 w 2448"/>
                <a:gd name="T19" fmla="*/ 852 h 852"/>
                <a:gd name="T20" fmla="*/ 2250 w 2448"/>
                <a:gd name="T21" fmla="*/ 837 h 852"/>
                <a:gd name="T22" fmla="*/ 2315 w 2448"/>
                <a:gd name="T23" fmla="*/ 815 h 852"/>
                <a:gd name="T24" fmla="*/ 2394 w 2448"/>
                <a:gd name="T25" fmla="*/ 757 h 852"/>
                <a:gd name="T26" fmla="*/ 2436 w 2448"/>
                <a:gd name="T27" fmla="*/ 680 h 852"/>
                <a:gd name="T28" fmla="*/ 2448 w 2448"/>
                <a:gd name="T29" fmla="*/ 615 h 852"/>
                <a:gd name="T30" fmla="*/ 2448 w 2448"/>
                <a:gd name="T31" fmla="*/ 18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cap="flat" cmpd="sng">
              <a:solidFill>
                <a:srgbClr val="FF0000"/>
              </a:solidFill>
              <a:prstDash val="sysDot"/>
              <a:round/>
              <a:headEnd type="triangle" w="sm" len="lg"/>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89"/>
            <p:cNvSpPr>
              <a:spLocks noChangeShapeType="1"/>
            </p:cNvSpPr>
            <p:nvPr/>
          </p:nvSpPr>
          <p:spPr bwMode="auto">
            <a:xfrm flipV="1">
              <a:off x="2493965" y="2555943"/>
              <a:ext cx="3744912" cy="2312"/>
            </a:xfrm>
            <a:prstGeom prst="line">
              <a:avLst/>
            </a:prstGeom>
            <a:noFill/>
            <a:ln w="76200">
              <a:solidFill>
                <a:srgbClr val="008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90"/>
            <p:cNvSpPr>
              <a:spLocks noChangeShapeType="1"/>
            </p:cNvSpPr>
            <p:nvPr/>
          </p:nvSpPr>
          <p:spPr bwMode="auto">
            <a:xfrm rot="16200000" flipH="1">
              <a:off x="6849805" y="2591041"/>
              <a:ext cx="214314" cy="229701"/>
            </a:xfrm>
            <a:prstGeom prst="line">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Freeform 91"/>
            <p:cNvSpPr>
              <a:spLocks/>
            </p:cNvSpPr>
            <p:nvPr/>
          </p:nvSpPr>
          <p:spPr bwMode="auto">
            <a:xfrm>
              <a:off x="2333625" y="1044796"/>
              <a:ext cx="4500563" cy="636589"/>
            </a:xfrm>
            <a:custGeom>
              <a:avLst/>
              <a:gdLst>
                <a:gd name="T0" fmla="*/ 0 w 2454"/>
                <a:gd name="T1" fmla="*/ 332 h 332"/>
                <a:gd name="T2" fmla="*/ 336 w 2454"/>
                <a:gd name="T3" fmla="*/ 140 h 332"/>
                <a:gd name="T4" fmla="*/ 753 w 2454"/>
                <a:gd name="T5" fmla="*/ 38 h 332"/>
                <a:gd name="T6" fmla="*/ 1287 w 2454"/>
                <a:gd name="T7" fmla="*/ 2 h 332"/>
                <a:gd name="T8" fmla="*/ 1756 w 2454"/>
                <a:gd name="T9" fmla="*/ 50 h 332"/>
                <a:gd name="T10" fmla="*/ 2191 w 2454"/>
                <a:gd name="T11" fmla="*/ 129 h 332"/>
                <a:gd name="T12" fmla="*/ 2454 w 2454"/>
                <a:gd name="T13" fmla="*/ 212 h 332"/>
              </a:gdLst>
              <a:ahLst/>
              <a:cxnLst>
                <a:cxn ang="0">
                  <a:pos x="T0" y="T1"/>
                </a:cxn>
                <a:cxn ang="0">
                  <a:pos x="T2" y="T3"/>
                </a:cxn>
                <a:cxn ang="0">
                  <a:pos x="T4" y="T5"/>
                </a:cxn>
                <a:cxn ang="0">
                  <a:pos x="T6" y="T7"/>
                </a:cxn>
                <a:cxn ang="0">
                  <a:pos x="T8" y="T9"/>
                </a:cxn>
                <a:cxn ang="0">
                  <a:pos x="T10" y="T11"/>
                </a:cxn>
                <a:cxn ang="0">
                  <a:pos x="T12" y="T13"/>
                </a:cxn>
              </a:cxnLst>
              <a:rect l="0" t="0" r="r" b="b"/>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cmpd="sng">
              <a:solidFill>
                <a:srgbClr val="008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92"/>
            <p:cNvSpPr>
              <a:spLocks noChangeShapeType="1"/>
            </p:cNvSpPr>
            <p:nvPr/>
          </p:nvSpPr>
          <p:spPr bwMode="auto">
            <a:xfrm>
              <a:off x="1824038" y="3829050"/>
              <a:ext cx="0" cy="29860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4" name="Line 93"/>
            <p:cNvSpPr>
              <a:spLocks noChangeShapeType="1"/>
            </p:cNvSpPr>
            <p:nvPr/>
          </p:nvSpPr>
          <p:spPr bwMode="auto">
            <a:xfrm>
              <a:off x="6967538" y="3829050"/>
              <a:ext cx="0" cy="29860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35" name="Group 116"/>
            <p:cNvGrpSpPr>
              <a:grpSpLocks/>
            </p:cNvGrpSpPr>
            <p:nvPr/>
          </p:nvGrpSpPr>
          <p:grpSpPr bwMode="auto">
            <a:xfrm>
              <a:off x="1824038" y="4305304"/>
              <a:ext cx="5143500" cy="433388"/>
              <a:chOff x="1149" y="2712"/>
              <a:chExt cx="3240" cy="273"/>
            </a:xfrm>
          </p:grpSpPr>
          <p:sp>
            <p:nvSpPr>
              <p:cNvPr id="36" name="Line 103"/>
              <p:cNvSpPr>
                <a:spLocks noChangeShapeType="1"/>
              </p:cNvSpPr>
              <p:nvPr/>
            </p:nvSpPr>
            <p:spPr bwMode="auto">
              <a:xfrm>
                <a:off x="1149" y="2836"/>
                <a:ext cx="3240" cy="0"/>
              </a:xfrm>
              <a:prstGeom prst="line">
                <a:avLst/>
              </a:prstGeom>
              <a:noFill/>
              <a:ln w="38100">
                <a:solidFill>
                  <a:schemeClr val="tx1"/>
                </a:solidFill>
                <a:prstDash val="sysDot"/>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7" name="Text Box 104"/>
              <p:cNvSpPr txBox="1">
                <a:spLocks noChangeArrowheads="1"/>
              </p:cNvSpPr>
              <p:nvPr/>
            </p:nvSpPr>
            <p:spPr bwMode="auto">
              <a:xfrm>
                <a:off x="2225" y="2712"/>
                <a:ext cx="1092"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smtClean="0">
                    <a:latin typeface="+mj-ea"/>
                    <a:ea typeface="+mj-ea"/>
                  </a:rPr>
                  <a:t>建立</a:t>
                </a:r>
                <a:r>
                  <a:rPr kumimoji="1" lang="en-US" altLang="zh-CN" sz="1200" dirty="0" smtClean="0">
                    <a:latin typeface="+mj-ea"/>
                    <a:ea typeface="+mj-ea"/>
                  </a:rPr>
                  <a:t>TCP</a:t>
                </a:r>
                <a:r>
                  <a:rPr kumimoji="1" lang="zh-CN" altLang="en-US" sz="1200" dirty="0" smtClean="0">
                    <a:latin typeface="+mj-ea"/>
                    <a:ea typeface="+mj-ea"/>
                  </a:rPr>
                  <a:t>连接</a:t>
                </a:r>
                <a:endParaRPr kumimoji="1" lang="zh-CN" altLang="en-US" sz="1200" dirty="0">
                  <a:latin typeface="+mj-ea"/>
                  <a:ea typeface="+mj-ea"/>
                </a:endParaRPr>
              </a:p>
            </p:txBody>
          </p:sp>
        </p:grpSp>
        <p:grpSp>
          <p:nvGrpSpPr>
            <p:cNvPr id="38" name="Group 120"/>
            <p:cNvGrpSpPr>
              <a:grpSpLocks/>
            </p:cNvGrpSpPr>
            <p:nvPr/>
          </p:nvGrpSpPr>
          <p:grpSpPr bwMode="auto">
            <a:xfrm>
              <a:off x="1824038" y="6165849"/>
              <a:ext cx="5143500" cy="433388"/>
              <a:chOff x="1149" y="3884"/>
              <a:chExt cx="3240" cy="273"/>
            </a:xfrm>
          </p:grpSpPr>
          <p:sp>
            <p:nvSpPr>
              <p:cNvPr id="39" name="Line 106"/>
              <p:cNvSpPr>
                <a:spLocks noChangeShapeType="1"/>
              </p:cNvSpPr>
              <p:nvPr/>
            </p:nvSpPr>
            <p:spPr bwMode="auto">
              <a:xfrm>
                <a:off x="1149" y="4012"/>
                <a:ext cx="3240" cy="0"/>
              </a:xfrm>
              <a:prstGeom prst="line">
                <a:avLst/>
              </a:prstGeom>
              <a:noFill/>
              <a:ln w="38100">
                <a:solidFill>
                  <a:schemeClr val="tx1"/>
                </a:solidFill>
                <a:prstDash val="sysDot"/>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Text Box 107"/>
              <p:cNvSpPr txBox="1">
                <a:spLocks noChangeArrowheads="1"/>
              </p:cNvSpPr>
              <p:nvPr/>
            </p:nvSpPr>
            <p:spPr bwMode="auto">
              <a:xfrm>
                <a:off x="2176" y="3884"/>
                <a:ext cx="1092"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smtClean="0">
                    <a:latin typeface="+mj-ea"/>
                    <a:ea typeface="+mj-ea"/>
                  </a:rPr>
                  <a:t>释放</a:t>
                </a:r>
                <a:r>
                  <a:rPr kumimoji="1" lang="en-US" altLang="zh-CN" sz="1200" dirty="0" smtClean="0">
                    <a:latin typeface="+mj-ea"/>
                    <a:ea typeface="+mj-ea"/>
                  </a:rPr>
                  <a:t>TCP</a:t>
                </a:r>
                <a:r>
                  <a:rPr kumimoji="1" lang="zh-CN" altLang="en-US" sz="1200" dirty="0" smtClean="0">
                    <a:latin typeface="+mj-ea"/>
                    <a:ea typeface="+mj-ea"/>
                  </a:rPr>
                  <a:t>连接</a:t>
                </a:r>
                <a:endParaRPr kumimoji="1" lang="zh-CN" altLang="en-US" sz="1200" dirty="0">
                  <a:latin typeface="+mj-ea"/>
                  <a:ea typeface="+mj-ea"/>
                </a:endParaRPr>
              </a:p>
            </p:txBody>
          </p:sp>
        </p:grpSp>
        <p:sp>
          <p:nvSpPr>
            <p:cNvPr id="41" name="Line 108"/>
            <p:cNvSpPr>
              <a:spLocks noChangeShapeType="1"/>
            </p:cNvSpPr>
            <p:nvPr/>
          </p:nvSpPr>
          <p:spPr bwMode="auto">
            <a:xfrm>
              <a:off x="7223126" y="3062288"/>
              <a:ext cx="505858" cy="381000"/>
            </a:xfrm>
            <a:prstGeom prst="line">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Text Box 110"/>
            <p:cNvSpPr txBox="1">
              <a:spLocks noChangeArrowheads="1"/>
            </p:cNvSpPr>
            <p:nvPr/>
          </p:nvSpPr>
          <p:spPr bwMode="auto">
            <a:xfrm>
              <a:off x="7481888" y="2614613"/>
              <a:ext cx="1129548" cy="15896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6000" dirty="0">
                  <a:latin typeface="+mj-ea"/>
                  <a:ea typeface="+mj-ea"/>
                  <a:sym typeface="Wingdings" panose="05000000000000000000" pitchFamily="2" charset="2"/>
                </a:rPr>
                <a:t></a:t>
              </a:r>
              <a:endParaRPr kumimoji="1" lang="en-US" altLang="zh-CN" sz="6000" dirty="0">
                <a:latin typeface="+mj-ea"/>
                <a:ea typeface="+mj-ea"/>
              </a:endParaRPr>
            </a:p>
          </p:txBody>
        </p:sp>
        <p:sp>
          <p:nvSpPr>
            <p:cNvPr id="43" name="AutoShape 111"/>
            <p:cNvSpPr>
              <a:spLocks noChangeArrowheads="1"/>
            </p:cNvSpPr>
            <p:nvPr/>
          </p:nvSpPr>
          <p:spPr bwMode="auto">
            <a:xfrm>
              <a:off x="6794230" y="2828129"/>
              <a:ext cx="595312" cy="252412"/>
            </a:xfrm>
            <a:prstGeom prst="can">
              <a:avLst>
                <a:gd name="adj" fmla="val 39583"/>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Rectangle 112"/>
            <p:cNvSpPr>
              <a:spLocks noChangeArrowheads="1"/>
            </p:cNvSpPr>
            <p:nvPr/>
          </p:nvSpPr>
          <p:spPr bwMode="auto">
            <a:xfrm>
              <a:off x="5705475" y="5851525"/>
              <a:ext cx="776288" cy="176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45" name="Group 122"/>
            <p:cNvGrpSpPr>
              <a:grpSpLocks/>
            </p:cNvGrpSpPr>
            <p:nvPr/>
          </p:nvGrpSpPr>
          <p:grpSpPr bwMode="auto">
            <a:xfrm>
              <a:off x="1795463" y="4860927"/>
              <a:ext cx="7848601" cy="1589088"/>
              <a:chOff x="1131" y="3062"/>
              <a:chExt cx="4944" cy="1001"/>
            </a:xfrm>
          </p:grpSpPr>
          <p:grpSp>
            <p:nvGrpSpPr>
              <p:cNvPr id="46" name="Group 121"/>
              <p:cNvGrpSpPr>
                <a:grpSpLocks/>
              </p:cNvGrpSpPr>
              <p:nvPr/>
            </p:nvGrpSpPr>
            <p:grpSpPr bwMode="auto">
              <a:xfrm>
                <a:off x="1131" y="3436"/>
                <a:ext cx="4439" cy="342"/>
                <a:chOff x="1131" y="3436"/>
                <a:chExt cx="4439" cy="342"/>
              </a:xfrm>
            </p:grpSpPr>
            <p:grpSp>
              <p:nvGrpSpPr>
                <p:cNvPr id="48" name="Group 118"/>
                <p:cNvGrpSpPr>
                  <a:grpSpLocks/>
                </p:cNvGrpSpPr>
                <p:nvPr/>
              </p:nvGrpSpPr>
              <p:grpSpPr bwMode="auto">
                <a:xfrm>
                  <a:off x="1131" y="3475"/>
                  <a:ext cx="3240" cy="303"/>
                  <a:chOff x="1114" y="3475"/>
                  <a:chExt cx="3240" cy="303"/>
                </a:xfrm>
              </p:grpSpPr>
              <p:sp>
                <p:nvSpPr>
                  <p:cNvPr id="50" name="Line 98"/>
                  <p:cNvSpPr>
                    <a:spLocks noChangeShapeType="1"/>
                  </p:cNvSpPr>
                  <p:nvPr/>
                </p:nvSpPr>
                <p:spPr bwMode="auto">
                  <a:xfrm flipH="1">
                    <a:off x="1114" y="3624"/>
                    <a:ext cx="3240" cy="0"/>
                  </a:xfrm>
                  <a:prstGeom prst="line">
                    <a:avLst/>
                  </a:prstGeom>
                  <a:noFill/>
                  <a:ln w="3810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1" name="Group 99"/>
                  <p:cNvGrpSpPr>
                    <a:grpSpLocks/>
                  </p:cNvGrpSpPr>
                  <p:nvPr/>
                </p:nvGrpSpPr>
                <p:grpSpPr bwMode="auto">
                  <a:xfrm flipH="1">
                    <a:off x="1991" y="3475"/>
                    <a:ext cx="1568" cy="303"/>
                    <a:chOff x="1180" y="1824"/>
                    <a:chExt cx="1232" cy="240"/>
                  </a:xfrm>
                </p:grpSpPr>
                <p:sp>
                  <p:nvSpPr>
                    <p:cNvPr id="52" name="AutoShape 100"/>
                    <p:cNvSpPr>
                      <a:spLocks noChangeArrowheads="1"/>
                    </p:cNvSpPr>
                    <p:nvPr/>
                  </p:nvSpPr>
                  <p:spPr bwMode="auto">
                    <a:xfrm>
                      <a:off x="2124" y="1871"/>
                      <a:ext cx="288" cy="144"/>
                    </a:xfrm>
                    <a:prstGeom prst="rightArrow">
                      <a:avLst>
                        <a:gd name="adj1" fmla="val 50000"/>
                        <a:gd name="adj2" fmla="val 500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Rectangle 101"/>
                    <p:cNvSpPr>
                      <a:spLocks noChangeArrowheads="1"/>
                    </p:cNvSpPr>
                    <p:nvPr/>
                  </p:nvSpPr>
                  <p:spPr bwMode="auto">
                    <a:xfrm>
                      <a:off x="1180" y="1824"/>
                      <a:ext cx="980" cy="24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dirty="0" smtClean="0">
                          <a:latin typeface="+mj-ea"/>
                          <a:ea typeface="+mj-ea"/>
                        </a:rPr>
                        <a:t>HTTP</a:t>
                      </a:r>
                      <a:r>
                        <a:rPr kumimoji="1" lang="zh-CN" altLang="en-US" sz="1200" dirty="0" smtClean="0">
                          <a:latin typeface="+mj-ea"/>
                          <a:ea typeface="+mj-ea"/>
                        </a:rPr>
                        <a:t>响应</a:t>
                      </a:r>
                      <a:r>
                        <a:rPr kumimoji="1" lang="zh-CN" altLang="en-US" sz="1200" dirty="0">
                          <a:latin typeface="+mj-ea"/>
                          <a:ea typeface="+mj-ea"/>
                        </a:rPr>
                        <a:t>报文</a:t>
                      </a:r>
                    </a:p>
                  </p:txBody>
                </p:sp>
              </p:grpSp>
            </p:grpSp>
            <p:sp>
              <p:nvSpPr>
                <p:cNvPr id="49" name="Text Box 109"/>
                <p:cNvSpPr txBox="1">
                  <a:spLocks noChangeArrowheads="1"/>
                </p:cNvSpPr>
                <p:nvPr/>
              </p:nvSpPr>
              <p:spPr bwMode="auto">
                <a:xfrm>
                  <a:off x="4473" y="3436"/>
                  <a:ext cx="1097"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sym typeface="Wingdings" panose="05000000000000000000" pitchFamily="2" charset="2"/>
                    </a:rPr>
                    <a:t></a:t>
                  </a:r>
                  <a:r>
                    <a:rPr kumimoji="1" lang="en-US" altLang="zh-CN" sz="1400" dirty="0">
                      <a:latin typeface="+mj-ea"/>
                      <a:ea typeface="+mj-ea"/>
                    </a:rPr>
                    <a:t> </a:t>
                  </a:r>
                  <a:r>
                    <a:rPr kumimoji="1" lang="zh-CN" altLang="en-US" sz="1400" dirty="0">
                      <a:latin typeface="+mj-ea"/>
                      <a:ea typeface="+mj-ea"/>
                    </a:rPr>
                    <a:t>响应文档</a:t>
                  </a:r>
                </a:p>
              </p:txBody>
            </p:sp>
          </p:grpSp>
          <p:sp>
            <p:nvSpPr>
              <p:cNvPr id="47" name="Text Box 113"/>
              <p:cNvSpPr txBox="1">
                <a:spLocks noChangeArrowheads="1"/>
              </p:cNvSpPr>
              <p:nvPr/>
            </p:nvSpPr>
            <p:spPr bwMode="auto">
              <a:xfrm>
                <a:off x="5363" y="3062"/>
                <a:ext cx="712" cy="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6000" dirty="0">
                    <a:latin typeface="+mj-ea"/>
                    <a:ea typeface="+mj-ea"/>
                    <a:sym typeface="Wingdings" panose="05000000000000000000" pitchFamily="2" charset="2"/>
                  </a:rPr>
                  <a:t></a:t>
                </a:r>
                <a:endParaRPr kumimoji="1" lang="en-US" altLang="zh-CN" sz="6000" dirty="0">
                  <a:latin typeface="+mj-ea"/>
                  <a:ea typeface="+mj-ea"/>
                </a:endParaRPr>
              </a:p>
            </p:txBody>
          </p:sp>
        </p:grpSp>
        <p:grpSp>
          <p:nvGrpSpPr>
            <p:cNvPr id="54" name="Group 117"/>
            <p:cNvGrpSpPr>
              <a:grpSpLocks/>
            </p:cNvGrpSpPr>
            <p:nvPr/>
          </p:nvGrpSpPr>
          <p:grpSpPr bwMode="auto">
            <a:xfrm>
              <a:off x="128588" y="4857754"/>
              <a:ext cx="6869113" cy="492125"/>
              <a:chOff x="81" y="3060"/>
              <a:chExt cx="4327" cy="310"/>
            </a:xfrm>
          </p:grpSpPr>
          <p:sp>
            <p:nvSpPr>
              <p:cNvPr id="55" name="Line 94"/>
              <p:cNvSpPr>
                <a:spLocks noChangeShapeType="1"/>
              </p:cNvSpPr>
              <p:nvPr/>
            </p:nvSpPr>
            <p:spPr bwMode="auto">
              <a:xfrm>
                <a:off x="1168" y="3219"/>
                <a:ext cx="3240" cy="0"/>
              </a:xfrm>
              <a:prstGeom prst="line">
                <a:avLst/>
              </a:prstGeom>
              <a:noFill/>
              <a:ln w="3810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6" name="Group 95"/>
              <p:cNvGrpSpPr>
                <a:grpSpLocks/>
              </p:cNvGrpSpPr>
              <p:nvPr/>
            </p:nvGrpSpPr>
            <p:grpSpPr bwMode="auto">
              <a:xfrm>
                <a:off x="2188" y="3067"/>
                <a:ext cx="1610" cy="303"/>
                <a:chOff x="1152" y="1824"/>
                <a:chExt cx="1264" cy="240"/>
              </a:xfrm>
            </p:grpSpPr>
            <p:sp>
              <p:nvSpPr>
                <p:cNvPr id="58" name="AutoShape 96"/>
                <p:cNvSpPr>
                  <a:spLocks noChangeArrowheads="1"/>
                </p:cNvSpPr>
                <p:nvPr/>
              </p:nvSpPr>
              <p:spPr bwMode="auto">
                <a:xfrm>
                  <a:off x="2128" y="1872"/>
                  <a:ext cx="288" cy="144"/>
                </a:xfrm>
                <a:prstGeom prst="rightArrow">
                  <a:avLst>
                    <a:gd name="adj1" fmla="val 50000"/>
                    <a:gd name="adj2"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dirty="0">
                    <a:latin typeface="+mj-ea"/>
                    <a:ea typeface="+mj-ea"/>
                  </a:endParaRPr>
                </a:p>
              </p:txBody>
            </p:sp>
            <p:sp>
              <p:nvSpPr>
                <p:cNvPr id="59" name="Rectangle 97"/>
                <p:cNvSpPr>
                  <a:spLocks noChangeArrowheads="1"/>
                </p:cNvSpPr>
                <p:nvPr/>
              </p:nvSpPr>
              <p:spPr bwMode="auto">
                <a:xfrm>
                  <a:off x="1152" y="1824"/>
                  <a:ext cx="1008" cy="24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dirty="0" smtClean="0">
                      <a:latin typeface="+mj-ea"/>
                      <a:ea typeface="+mj-ea"/>
                    </a:rPr>
                    <a:t>HTTP</a:t>
                  </a:r>
                  <a:r>
                    <a:rPr kumimoji="1" lang="zh-CN" altLang="en-US" sz="1200" dirty="0" smtClean="0">
                      <a:latin typeface="+mj-ea"/>
                      <a:ea typeface="+mj-ea"/>
                    </a:rPr>
                    <a:t>请求</a:t>
                  </a:r>
                  <a:r>
                    <a:rPr kumimoji="1" lang="zh-CN" altLang="en-US" sz="1200" dirty="0">
                      <a:latin typeface="+mj-ea"/>
                      <a:ea typeface="+mj-ea"/>
                    </a:rPr>
                    <a:t>报文</a:t>
                  </a:r>
                </a:p>
              </p:txBody>
            </p:sp>
          </p:grpSp>
          <p:sp>
            <p:nvSpPr>
              <p:cNvPr id="57" name="Text Box 114"/>
              <p:cNvSpPr txBox="1">
                <a:spLocks noChangeArrowheads="1"/>
              </p:cNvSpPr>
              <p:nvPr/>
            </p:nvSpPr>
            <p:spPr bwMode="auto">
              <a:xfrm>
                <a:off x="81" y="3060"/>
                <a:ext cx="1097"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sym typeface="Wingdings" panose="05000000000000000000" pitchFamily="2" charset="2"/>
                  </a:rPr>
                  <a:t></a:t>
                </a:r>
                <a:r>
                  <a:rPr kumimoji="1" lang="en-US" altLang="zh-CN" sz="1400" dirty="0">
                    <a:latin typeface="+mj-ea"/>
                    <a:ea typeface="+mj-ea"/>
                  </a:rPr>
                  <a:t> </a:t>
                </a:r>
                <a:r>
                  <a:rPr kumimoji="1" lang="zh-CN" altLang="en-US" sz="1400" dirty="0">
                    <a:latin typeface="+mj-ea"/>
                    <a:ea typeface="+mj-ea"/>
                  </a:rPr>
                  <a:t>请求文档</a:t>
                </a:r>
              </a:p>
            </p:txBody>
          </p:sp>
        </p:grpSp>
      </p:grpSp>
    </p:spTree>
    <p:extLst>
      <p:ext uri="{BB962C8B-B14F-4D97-AF65-F5344CB8AC3E}">
        <p14:creationId xmlns:p14="http://schemas.microsoft.com/office/powerpoint/2010/main" val="27956616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的</a:t>
            </a:r>
            <a:r>
              <a:rPr lang="zh-CN" altLang="en-US" dirty="0"/>
              <a:t>操作</a:t>
            </a:r>
            <a:r>
              <a:rPr lang="zh-CN" altLang="en-US" dirty="0" smtClean="0"/>
              <a:t>过程：（用户</a:t>
            </a:r>
            <a:r>
              <a:rPr lang="zh-CN" altLang="en-US" dirty="0"/>
              <a:t>点击鼠标后所发生的</a:t>
            </a:r>
            <a:r>
              <a:rPr lang="zh-CN" altLang="en-US" dirty="0" smtClean="0"/>
              <a:t>事件）</a:t>
            </a:r>
            <a:endParaRPr lang="zh-CN" altLang="en-US" dirty="0"/>
          </a:p>
          <a:p>
            <a:pPr lvl="1"/>
            <a:r>
              <a:rPr lang="zh-CN" altLang="en-US" dirty="0" smtClean="0"/>
              <a:t>浏览器</a:t>
            </a:r>
            <a:r>
              <a:rPr lang="zh-CN" altLang="en-US" dirty="0"/>
              <a:t>分析超链指向页面</a:t>
            </a:r>
            <a:r>
              <a:rPr lang="zh-CN" altLang="en-US" dirty="0" smtClean="0"/>
              <a:t>的</a:t>
            </a:r>
            <a:r>
              <a:rPr lang="en-US" altLang="zh-CN" dirty="0" smtClean="0"/>
              <a:t>URL</a:t>
            </a:r>
            <a:r>
              <a:rPr lang="zh-CN" altLang="en-US" dirty="0"/>
              <a:t>。</a:t>
            </a:r>
          </a:p>
          <a:p>
            <a:pPr lvl="1"/>
            <a:r>
              <a:rPr lang="zh-CN" altLang="en-US" dirty="0" smtClean="0"/>
              <a:t>浏览器向</a:t>
            </a:r>
            <a:r>
              <a:rPr lang="en-US" altLang="zh-CN" dirty="0" smtClean="0"/>
              <a:t>DNS</a:t>
            </a:r>
            <a:r>
              <a:rPr lang="zh-CN" altLang="en-US" dirty="0" smtClean="0"/>
              <a:t>请求解析</a:t>
            </a:r>
            <a:r>
              <a:rPr lang="en-US" altLang="zh-CN" dirty="0" smtClean="0"/>
              <a:t>www.tsinghua.edu.cn</a:t>
            </a:r>
            <a:r>
              <a:rPr lang="zh-CN" altLang="en-US" dirty="0" smtClean="0"/>
              <a:t>的</a:t>
            </a:r>
            <a:r>
              <a:rPr lang="en-US" altLang="zh-CN" dirty="0" smtClean="0"/>
              <a:t>IP</a:t>
            </a:r>
            <a:r>
              <a:rPr lang="zh-CN" altLang="en-US" dirty="0" smtClean="0"/>
              <a:t>地址</a:t>
            </a:r>
            <a:r>
              <a:rPr lang="zh-CN" altLang="en-US" dirty="0"/>
              <a:t>。</a:t>
            </a:r>
          </a:p>
          <a:p>
            <a:pPr lvl="1"/>
            <a:r>
              <a:rPr lang="zh-CN" altLang="en-US" dirty="0" smtClean="0"/>
              <a:t>域名系统</a:t>
            </a:r>
            <a:r>
              <a:rPr lang="en-US" altLang="zh-CN" dirty="0" smtClean="0"/>
              <a:t>DNS</a:t>
            </a:r>
            <a:r>
              <a:rPr lang="zh-CN" altLang="en-US" dirty="0" smtClean="0"/>
              <a:t>解析</a:t>
            </a:r>
            <a:r>
              <a:rPr lang="zh-CN" altLang="en-US" dirty="0"/>
              <a:t>出清华大学服务器</a:t>
            </a:r>
            <a:r>
              <a:rPr lang="zh-CN" altLang="en-US" dirty="0" smtClean="0"/>
              <a:t>的</a:t>
            </a:r>
            <a:r>
              <a:rPr lang="en-US" altLang="zh-CN" dirty="0" smtClean="0"/>
              <a:t>IP</a:t>
            </a:r>
            <a:r>
              <a:rPr lang="zh-CN" altLang="en-US" dirty="0" smtClean="0"/>
              <a:t>地址</a:t>
            </a:r>
            <a:r>
              <a:rPr lang="zh-CN" altLang="en-US" dirty="0"/>
              <a:t>。</a:t>
            </a:r>
          </a:p>
          <a:p>
            <a:pPr lvl="1"/>
            <a:r>
              <a:rPr lang="zh-CN" altLang="en-US" dirty="0" smtClean="0"/>
              <a:t>浏览器</a:t>
            </a:r>
            <a:r>
              <a:rPr lang="zh-CN" altLang="en-US" dirty="0"/>
              <a:t>与服务器</a:t>
            </a:r>
            <a:r>
              <a:rPr lang="zh-CN" altLang="en-US" dirty="0" smtClean="0"/>
              <a:t>建立</a:t>
            </a:r>
            <a:r>
              <a:rPr lang="en-US" altLang="zh-CN" dirty="0" smtClean="0"/>
              <a:t>TCP</a:t>
            </a:r>
            <a:r>
              <a:rPr lang="zh-CN" altLang="en-US" dirty="0" smtClean="0"/>
              <a:t>连接</a:t>
            </a:r>
            <a:endParaRPr lang="zh-CN" altLang="en-US" dirty="0"/>
          </a:p>
          <a:p>
            <a:pPr lvl="1"/>
            <a:r>
              <a:rPr lang="zh-CN" altLang="en-US" dirty="0" smtClean="0"/>
              <a:t>浏览器</a:t>
            </a:r>
            <a:r>
              <a:rPr lang="zh-CN" altLang="en-US" dirty="0"/>
              <a:t>发出取文件命令</a:t>
            </a:r>
            <a:r>
              <a:rPr lang="zh-CN" altLang="en-US" dirty="0" smtClean="0"/>
              <a:t>：</a:t>
            </a:r>
            <a:r>
              <a:rPr lang="en-US" altLang="zh-CN" dirty="0" smtClean="0"/>
              <a:t>GET </a:t>
            </a:r>
            <a:r>
              <a:rPr lang="en-US" altLang="zh-CN" dirty="0"/>
              <a:t>/</a:t>
            </a:r>
            <a:r>
              <a:rPr lang="en-US" altLang="zh-CN" dirty="0" err="1"/>
              <a:t>chn</a:t>
            </a:r>
            <a:r>
              <a:rPr lang="en-US" altLang="zh-CN" dirty="0"/>
              <a:t>/</a:t>
            </a:r>
            <a:r>
              <a:rPr lang="en-US" altLang="zh-CN" dirty="0" err="1"/>
              <a:t>yxsz</a:t>
            </a:r>
            <a:r>
              <a:rPr lang="en-US" altLang="zh-CN" dirty="0"/>
              <a:t>/index.htm</a:t>
            </a:r>
            <a:r>
              <a:rPr lang="zh-CN" altLang="en-US" dirty="0"/>
              <a:t>。</a:t>
            </a:r>
          </a:p>
          <a:p>
            <a:pPr lvl="1"/>
            <a:r>
              <a:rPr lang="zh-CN" altLang="en-US" dirty="0" smtClean="0"/>
              <a:t>服务器</a:t>
            </a:r>
            <a:r>
              <a:rPr lang="zh-CN" altLang="en-US" dirty="0"/>
              <a:t>给出响应，把</a:t>
            </a:r>
            <a:r>
              <a:rPr lang="zh-CN" altLang="en-US" dirty="0" smtClean="0"/>
              <a:t>文件</a:t>
            </a:r>
            <a:r>
              <a:rPr lang="en-US" altLang="zh-CN" dirty="0" smtClean="0"/>
              <a:t>index.htm</a:t>
            </a:r>
            <a:r>
              <a:rPr lang="zh-CN" altLang="en-US" dirty="0" smtClean="0"/>
              <a:t>发给</a:t>
            </a:r>
            <a:r>
              <a:rPr lang="zh-CN" altLang="en-US" dirty="0"/>
              <a:t>浏览器。</a:t>
            </a:r>
          </a:p>
          <a:p>
            <a:pPr lvl="1"/>
            <a:r>
              <a:rPr lang="en-US" altLang="zh-CN" dirty="0" smtClean="0"/>
              <a:t>TCP</a:t>
            </a:r>
            <a:r>
              <a:rPr lang="zh-CN" altLang="en-US" dirty="0" smtClean="0"/>
              <a:t>连接释放</a:t>
            </a:r>
            <a:r>
              <a:rPr lang="zh-CN" altLang="en-US" dirty="0"/>
              <a:t>。</a:t>
            </a:r>
          </a:p>
          <a:p>
            <a:pPr lvl="1"/>
            <a:r>
              <a:rPr lang="zh-CN" altLang="en-US" dirty="0" smtClean="0"/>
              <a:t>浏览器</a:t>
            </a:r>
            <a:r>
              <a:rPr lang="zh-CN" altLang="en-US" dirty="0"/>
              <a:t>显示“清华大学院系设置”</a:t>
            </a:r>
            <a:r>
              <a:rPr lang="zh-CN" altLang="en-US" dirty="0" smtClean="0"/>
              <a:t>文件中</a:t>
            </a:r>
            <a:r>
              <a:rPr lang="zh-CN" altLang="en-US" dirty="0"/>
              <a:t>的所有文本。</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83</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2347173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的</a:t>
            </a:r>
            <a:r>
              <a:rPr lang="zh-CN" altLang="en-US" dirty="0"/>
              <a:t>主要特点</a:t>
            </a:r>
            <a:r>
              <a:rPr lang="zh-CN" altLang="en-US" dirty="0" smtClean="0"/>
              <a:t>：</a:t>
            </a:r>
            <a:endParaRPr lang="en-US" altLang="zh-CN" dirty="0" smtClean="0"/>
          </a:p>
          <a:p>
            <a:pPr lvl="1"/>
            <a:r>
              <a:rPr lang="en-US" altLang="zh-CN" dirty="0" smtClean="0"/>
              <a:t>HTTP</a:t>
            </a:r>
            <a:r>
              <a:rPr lang="zh-CN" altLang="en-US" dirty="0" smtClean="0"/>
              <a:t>是</a:t>
            </a:r>
            <a:r>
              <a:rPr lang="zh-CN" altLang="en-US" dirty="0"/>
              <a:t>面向事务的客户服务器协议。</a:t>
            </a:r>
          </a:p>
          <a:p>
            <a:pPr lvl="1"/>
            <a:r>
              <a:rPr lang="en-US" altLang="zh-CN" dirty="0"/>
              <a:t>HTTP </a:t>
            </a:r>
            <a:r>
              <a:rPr lang="en-US" altLang="zh-CN" dirty="0" smtClean="0"/>
              <a:t>1.0</a:t>
            </a:r>
            <a:r>
              <a:rPr lang="zh-CN" altLang="en-US" dirty="0" smtClean="0"/>
              <a:t>协议</a:t>
            </a:r>
            <a:r>
              <a:rPr lang="zh-CN" altLang="en-US" dirty="0"/>
              <a:t>是无状态的</a:t>
            </a:r>
            <a:r>
              <a:rPr lang="en-US" altLang="zh-CN" dirty="0"/>
              <a:t>(stateless)</a:t>
            </a:r>
            <a:r>
              <a:rPr lang="zh-CN" altLang="en-US" dirty="0"/>
              <a:t>。</a:t>
            </a:r>
          </a:p>
          <a:p>
            <a:pPr lvl="1"/>
            <a:r>
              <a:rPr lang="en-US" altLang="zh-CN" dirty="0" smtClean="0"/>
              <a:t>HTTP</a:t>
            </a:r>
            <a:r>
              <a:rPr lang="zh-CN" altLang="en-US" dirty="0" smtClean="0"/>
              <a:t>协议</a:t>
            </a:r>
            <a:r>
              <a:rPr lang="zh-CN" altLang="en-US" dirty="0"/>
              <a:t>本身也是无连接的，虽然它使用了面向连接</a:t>
            </a:r>
            <a:r>
              <a:rPr lang="zh-CN" altLang="en-US" dirty="0" smtClean="0"/>
              <a:t>的</a:t>
            </a:r>
            <a:r>
              <a:rPr lang="en-US" altLang="zh-CN" dirty="0" smtClean="0"/>
              <a:t>TCP</a:t>
            </a:r>
            <a:r>
              <a:rPr lang="zh-CN" altLang="en-US" dirty="0" smtClean="0"/>
              <a:t>向上</a:t>
            </a:r>
            <a:r>
              <a:rPr lang="zh-CN" altLang="en-US" dirty="0"/>
              <a:t>提供的服务。</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84</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76180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请求一个万维网文档所需的</a:t>
            </a:r>
            <a:r>
              <a:rPr lang="zh-CN" altLang="en-US" dirty="0" smtClean="0"/>
              <a:t>时间：</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85</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grpSp>
        <p:nvGrpSpPr>
          <p:cNvPr id="3" name="组合 2"/>
          <p:cNvGrpSpPr/>
          <p:nvPr/>
        </p:nvGrpSpPr>
        <p:grpSpPr>
          <a:xfrm>
            <a:off x="1835696" y="1993404"/>
            <a:ext cx="5526891" cy="3393598"/>
            <a:chOff x="484088" y="1916919"/>
            <a:chExt cx="7924302" cy="4865645"/>
          </a:xfrm>
        </p:grpSpPr>
        <p:sp>
          <p:nvSpPr>
            <p:cNvPr id="37" name="Line 20"/>
            <p:cNvSpPr>
              <a:spLocks noChangeShapeType="1"/>
            </p:cNvSpPr>
            <p:nvPr/>
          </p:nvSpPr>
          <p:spPr bwMode="auto">
            <a:xfrm flipH="1">
              <a:off x="2687638" y="4459288"/>
              <a:ext cx="4762" cy="97155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Rectangle 25"/>
            <p:cNvSpPr>
              <a:spLocks noChangeArrowheads="1"/>
            </p:cNvSpPr>
            <p:nvPr/>
          </p:nvSpPr>
          <p:spPr bwMode="auto">
            <a:xfrm>
              <a:off x="2420938" y="4811713"/>
              <a:ext cx="517525" cy="273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Text Box 26"/>
            <p:cNvSpPr txBox="1">
              <a:spLocks noChangeArrowheads="1"/>
            </p:cNvSpPr>
            <p:nvPr/>
          </p:nvSpPr>
          <p:spPr bwMode="auto">
            <a:xfrm>
              <a:off x="2372848" y="4752237"/>
              <a:ext cx="660728" cy="3971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solidFill>
                    <a:srgbClr val="FF0000"/>
                  </a:solidFill>
                  <a:latin typeface="+mj-ea"/>
                  <a:ea typeface="+mj-ea"/>
                </a:rPr>
                <a:t>RTT</a:t>
              </a:r>
            </a:p>
          </p:txBody>
        </p:sp>
        <p:sp>
          <p:nvSpPr>
            <p:cNvPr id="40" name="Line 19"/>
            <p:cNvSpPr>
              <a:spLocks noChangeShapeType="1"/>
            </p:cNvSpPr>
            <p:nvPr/>
          </p:nvSpPr>
          <p:spPr bwMode="auto">
            <a:xfrm flipH="1">
              <a:off x="2692400" y="3482975"/>
              <a:ext cx="6350" cy="969963"/>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Rectangle 22"/>
            <p:cNvSpPr>
              <a:spLocks noChangeArrowheads="1"/>
            </p:cNvSpPr>
            <p:nvPr/>
          </p:nvSpPr>
          <p:spPr bwMode="auto">
            <a:xfrm>
              <a:off x="2420938" y="3860800"/>
              <a:ext cx="517525"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Text Box 23"/>
            <p:cNvSpPr txBox="1">
              <a:spLocks noChangeArrowheads="1"/>
            </p:cNvSpPr>
            <p:nvPr/>
          </p:nvSpPr>
          <p:spPr bwMode="auto">
            <a:xfrm>
              <a:off x="2370136" y="3790958"/>
              <a:ext cx="660728" cy="3971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solidFill>
                    <a:srgbClr val="FF0000"/>
                  </a:solidFill>
                  <a:latin typeface="+mj-ea"/>
                  <a:ea typeface="+mj-ea"/>
                </a:rPr>
                <a:t>RTT</a:t>
              </a:r>
            </a:p>
          </p:txBody>
        </p:sp>
        <p:sp>
          <p:nvSpPr>
            <p:cNvPr id="43" name="Freeform 4"/>
            <p:cNvSpPr>
              <a:spLocks/>
            </p:cNvSpPr>
            <p:nvPr/>
          </p:nvSpPr>
          <p:spPr bwMode="auto">
            <a:xfrm>
              <a:off x="2955925" y="4959350"/>
              <a:ext cx="3198813" cy="819150"/>
            </a:xfrm>
            <a:custGeom>
              <a:avLst/>
              <a:gdLst>
                <a:gd name="T0" fmla="*/ 0 w 1679"/>
                <a:gd name="T1" fmla="*/ 408 h 408"/>
                <a:gd name="T2" fmla="*/ 0 w 1679"/>
                <a:gd name="T3" fmla="*/ 227 h 408"/>
                <a:gd name="T4" fmla="*/ 1679 w 1679"/>
                <a:gd name="T5" fmla="*/ 0 h 408"/>
                <a:gd name="T6" fmla="*/ 1679 w 1679"/>
                <a:gd name="T7" fmla="*/ 181 h 408"/>
                <a:gd name="T8" fmla="*/ 0 w 1679"/>
                <a:gd name="T9" fmla="*/ 408 h 408"/>
              </a:gdLst>
              <a:ahLst/>
              <a:cxnLst>
                <a:cxn ang="0">
                  <a:pos x="T0" y="T1"/>
                </a:cxn>
                <a:cxn ang="0">
                  <a:pos x="T2" y="T3"/>
                </a:cxn>
                <a:cxn ang="0">
                  <a:pos x="T4" y="T5"/>
                </a:cxn>
                <a:cxn ang="0">
                  <a:pos x="T6" y="T7"/>
                </a:cxn>
                <a:cxn ang="0">
                  <a:pos x="T8" y="T9"/>
                </a:cxn>
              </a:cxnLst>
              <a:rect l="0" t="0" r="r" b="b"/>
              <a:pathLst>
                <a:path w="1679" h="408">
                  <a:moveTo>
                    <a:pt x="0" y="408"/>
                  </a:moveTo>
                  <a:lnTo>
                    <a:pt x="0" y="227"/>
                  </a:lnTo>
                  <a:lnTo>
                    <a:pt x="1679" y="0"/>
                  </a:lnTo>
                  <a:lnTo>
                    <a:pt x="1679" y="181"/>
                  </a:lnTo>
                  <a:lnTo>
                    <a:pt x="0" y="408"/>
                  </a:lnTo>
                  <a:close/>
                </a:path>
              </a:pathLst>
            </a:custGeom>
            <a:solidFill>
              <a:srgbClr val="99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pic>
          <p:nvPicPr>
            <p:cNvPr id="4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593" y="2358612"/>
              <a:ext cx="759025" cy="115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6"/>
            <p:cNvSpPr>
              <a:spLocks noChangeArrowheads="1"/>
            </p:cNvSpPr>
            <p:nvPr/>
          </p:nvSpPr>
          <p:spPr bwMode="auto">
            <a:xfrm>
              <a:off x="5267533" y="1951798"/>
              <a:ext cx="1806497" cy="37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80000"/>
                </a:lnSpc>
              </a:pPr>
              <a:r>
                <a:rPr kumimoji="1" lang="zh-CN" altLang="en-US" sz="1400" dirty="0">
                  <a:latin typeface="+mj-ea"/>
                  <a:ea typeface="+mj-ea"/>
                </a:rPr>
                <a:t>万维网服务器</a:t>
              </a:r>
            </a:p>
          </p:txBody>
        </p:sp>
        <p:sp>
          <p:nvSpPr>
            <p:cNvPr id="46" name="Rectangle 7"/>
            <p:cNvSpPr>
              <a:spLocks noChangeArrowheads="1"/>
            </p:cNvSpPr>
            <p:nvPr/>
          </p:nvSpPr>
          <p:spPr bwMode="auto">
            <a:xfrm>
              <a:off x="2227420" y="1916919"/>
              <a:ext cx="1549083" cy="43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kumimoji="1" lang="zh-CN" altLang="en-US" sz="1400" dirty="0">
                  <a:latin typeface="+mj-ea"/>
                  <a:ea typeface="+mj-ea"/>
                </a:rPr>
                <a:t>万维网客户</a:t>
              </a:r>
            </a:p>
          </p:txBody>
        </p:sp>
        <p:pic>
          <p:nvPicPr>
            <p:cNvPr id="47"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0" y="2508250"/>
              <a:ext cx="606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Line 9"/>
            <p:cNvSpPr>
              <a:spLocks noChangeShapeType="1"/>
            </p:cNvSpPr>
            <p:nvPr/>
          </p:nvSpPr>
          <p:spPr bwMode="auto">
            <a:xfrm>
              <a:off x="2957513" y="3405188"/>
              <a:ext cx="0" cy="298767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Text Box 10"/>
            <p:cNvSpPr txBox="1">
              <a:spLocks noChangeArrowheads="1"/>
            </p:cNvSpPr>
            <p:nvPr/>
          </p:nvSpPr>
          <p:spPr bwMode="auto">
            <a:xfrm>
              <a:off x="596038" y="3259116"/>
              <a:ext cx="1942374" cy="441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400" dirty="0">
                  <a:latin typeface="+mj-ea"/>
                  <a:ea typeface="+mj-ea"/>
                </a:rPr>
                <a:t>发起 </a:t>
              </a:r>
              <a:r>
                <a:rPr kumimoji="1" lang="en-US" altLang="zh-CN" sz="1400" dirty="0">
                  <a:latin typeface="+mj-ea"/>
                  <a:ea typeface="+mj-ea"/>
                </a:rPr>
                <a:t>TCP </a:t>
              </a:r>
              <a:r>
                <a:rPr kumimoji="1" lang="zh-CN" altLang="en-US" sz="1400" dirty="0">
                  <a:latin typeface="+mj-ea"/>
                  <a:ea typeface="+mj-ea"/>
                </a:rPr>
                <a:t>连接</a:t>
              </a:r>
            </a:p>
          </p:txBody>
        </p:sp>
        <p:sp>
          <p:nvSpPr>
            <p:cNvPr id="50" name="Text Box 11"/>
            <p:cNvSpPr txBox="1">
              <a:spLocks noChangeArrowheads="1"/>
            </p:cNvSpPr>
            <p:nvPr/>
          </p:nvSpPr>
          <p:spPr bwMode="auto">
            <a:xfrm>
              <a:off x="484088" y="4210027"/>
              <a:ext cx="2032101" cy="44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sz="1400" dirty="0">
                  <a:latin typeface="+mj-ea"/>
                  <a:ea typeface="+mj-ea"/>
                </a:rPr>
                <a:t>HTTP </a:t>
              </a:r>
              <a:r>
                <a:rPr kumimoji="1" lang="zh-CN" altLang="en-US" sz="1400" dirty="0">
                  <a:latin typeface="+mj-ea"/>
                  <a:ea typeface="+mj-ea"/>
                </a:rPr>
                <a:t>请求报文</a:t>
              </a:r>
            </a:p>
          </p:txBody>
        </p:sp>
        <p:sp>
          <p:nvSpPr>
            <p:cNvPr id="51" name="Line 12"/>
            <p:cNvSpPr>
              <a:spLocks noChangeShapeType="1"/>
            </p:cNvSpPr>
            <p:nvPr/>
          </p:nvSpPr>
          <p:spPr bwMode="auto">
            <a:xfrm>
              <a:off x="2957513" y="3482975"/>
              <a:ext cx="3198812" cy="454025"/>
            </a:xfrm>
            <a:prstGeom prst="line">
              <a:avLst/>
            </a:prstGeom>
            <a:noFill/>
            <a:ln w="38100">
              <a:solidFill>
                <a:schemeClr val="bg1">
                  <a:lumMod val="50000"/>
                </a:schemeClr>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 name="Line 13"/>
            <p:cNvSpPr>
              <a:spLocks noChangeShapeType="1"/>
            </p:cNvSpPr>
            <p:nvPr/>
          </p:nvSpPr>
          <p:spPr bwMode="auto">
            <a:xfrm flipH="1">
              <a:off x="2946400" y="3979863"/>
              <a:ext cx="3198813" cy="455612"/>
            </a:xfrm>
            <a:prstGeom prst="line">
              <a:avLst/>
            </a:prstGeom>
            <a:noFill/>
            <a:ln w="38100">
              <a:solidFill>
                <a:schemeClr val="bg1">
                  <a:lumMod val="50000"/>
                </a:schemeClr>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3" name="Line 14"/>
            <p:cNvSpPr>
              <a:spLocks noChangeShapeType="1"/>
            </p:cNvSpPr>
            <p:nvPr/>
          </p:nvSpPr>
          <p:spPr bwMode="auto">
            <a:xfrm>
              <a:off x="2957513" y="4478338"/>
              <a:ext cx="3198812" cy="454025"/>
            </a:xfrm>
            <a:prstGeom prst="line">
              <a:avLst/>
            </a:prstGeom>
            <a:noFill/>
            <a:ln w="38100">
              <a:solidFill>
                <a:schemeClr val="bg1">
                  <a:lumMod val="50000"/>
                </a:schemeClr>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4" name="Line 15"/>
            <p:cNvSpPr>
              <a:spLocks noChangeShapeType="1"/>
            </p:cNvSpPr>
            <p:nvPr/>
          </p:nvSpPr>
          <p:spPr bwMode="auto">
            <a:xfrm>
              <a:off x="2527300" y="3482975"/>
              <a:ext cx="430213"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5" name="Line 16"/>
            <p:cNvSpPr>
              <a:spLocks noChangeShapeType="1"/>
            </p:cNvSpPr>
            <p:nvPr/>
          </p:nvSpPr>
          <p:spPr bwMode="auto">
            <a:xfrm>
              <a:off x="2533650" y="4452938"/>
              <a:ext cx="430213"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 name="Line 17"/>
            <p:cNvSpPr>
              <a:spLocks noChangeShapeType="1"/>
            </p:cNvSpPr>
            <p:nvPr/>
          </p:nvSpPr>
          <p:spPr bwMode="auto">
            <a:xfrm>
              <a:off x="2516188" y="5781675"/>
              <a:ext cx="430212"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 name="Line 18"/>
            <p:cNvSpPr>
              <a:spLocks noChangeShapeType="1"/>
            </p:cNvSpPr>
            <p:nvPr/>
          </p:nvSpPr>
          <p:spPr bwMode="auto">
            <a:xfrm>
              <a:off x="2516188" y="5418138"/>
              <a:ext cx="430212"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8" name="Text Box 27"/>
            <p:cNvSpPr txBox="1">
              <a:spLocks noChangeArrowheads="1"/>
            </p:cNvSpPr>
            <p:nvPr/>
          </p:nvSpPr>
          <p:spPr bwMode="auto">
            <a:xfrm>
              <a:off x="6341722" y="4893469"/>
              <a:ext cx="2066668" cy="441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传输文档的时间</a:t>
              </a:r>
            </a:p>
          </p:txBody>
        </p:sp>
        <p:sp>
          <p:nvSpPr>
            <p:cNvPr id="59" name="Text Box 28"/>
            <p:cNvSpPr txBox="1">
              <a:spLocks noChangeArrowheads="1"/>
            </p:cNvSpPr>
            <p:nvPr/>
          </p:nvSpPr>
          <p:spPr bwMode="auto">
            <a:xfrm>
              <a:off x="697985" y="5534818"/>
              <a:ext cx="1809254" cy="441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400" dirty="0">
                  <a:latin typeface="+mj-ea"/>
                  <a:ea typeface="+mj-ea"/>
                </a:rPr>
                <a:t>整个文档收到</a:t>
              </a:r>
            </a:p>
          </p:txBody>
        </p:sp>
        <p:sp>
          <p:nvSpPr>
            <p:cNvPr id="60" name="AutoShape 29"/>
            <p:cNvSpPr>
              <a:spLocks noChangeArrowheads="1"/>
            </p:cNvSpPr>
            <p:nvPr/>
          </p:nvSpPr>
          <p:spPr bwMode="auto">
            <a:xfrm rot="21077812">
              <a:off x="4143375" y="5227638"/>
              <a:ext cx="950913" cy="273050"/>
            </a:xfrm>
            <a:prstGeom prst="leftArrow">
              <a:avLst>
                <a:gd name="adj1" fmla="val 50000"/>
                <a:gd name="adj2" fmla="val 87064"/>
              </a:avLst>
            </a:prstGeom>
            <a:solidFill>
              <a:srgbClr val="008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30"/>
            <p:cNvSpPr>
              <a:spLocks noChangeShapeType="1"/>
            </p:cNvSpPr>
            <p:nvPr/>
          </p:nvSpPr>
          <p:spPr bwMode="auto">
            <a:xfrm>
              <a:off x="6146800" y="3400425"/>
              <a:ext cx="0" cy="2986088"/>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2" name="Text Box 31"/>
            <p:cNvSpPr txBox="1">
              <a:spLocks noChangeArrowheads="1"/>
            </p:cNvSpPr>
            <p:nvPr/>
          </p:nvSpPr>
          <p:spPr bwMode="auto">
            <a:xfrm>
              <a:off x="2517560" y="6341282"/>
              <a:ext cx="779598" cy="4412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时间</a:t>
              </a:r>
            </a:p>
          </p:txBody>
        </p:sp>
        <p:sp>
          <p:nvSpPr>
            <p:cNvPr id="63" name="Text Box 32"/>
            <p:cNvSpPr txBox="1">
              <a:spLocks noChangeArrowheads="1"/>
            </p:cNvSpPr>
            <p:nvPr/>
          </p:nvSpPr>
          <p:spPr bwMode="auto">
            <a:xfrm>
              <a:off x="5780984" y="6316815"/>
              <a:ext cx="779598" cy="4412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时间</a:t>
              </a:r>
            </a:p>
          </p:txBody>
        </p:sp>
        <p:sp>
          <p:nvSpPr>
            <p:cNvPr id="64" name="Text Box 33"/>
            <p:cNvSpPr txBox="1">
              <a:spLocks noChangeArrowheads="1"/>
            </p:cNvSpPr>
            <p:nvPr/>
          </p:nvSpPr>
          <p:spPr bwMode="auto">
            <a:xfrm rot="21128585">
              <a:off x="3800232" y="5509524"/>
              <a:ext cx="1710334" cy="3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smtClean="0">
                  <a:solidFill>
                    <a:srgbClr val="FF0000"/>
                  </a:solidFill>
                  <a:latin typeface="+mj-ea"/>
                  <a:ea typeface="+mj-ea"/>
                </a:rPr>
                <a:t>HTTP</a:t>
              </a:r>
              <a:r>
                <a:rPr kumimoji="1" lang="zh-CN" altLang="en-US" sz="1200" dirty="0" smtClean="0">
                  <a:solidFill>
                    <a:srgbClr val="FF0000"/>
                  </a:solidFill>
                  <a:latin typeface="+mj-ea"/>
                  <a:ea typeface="+mj-ea"/>
                </a:rPr>
                <a:t>响应</a:t>
              </a:r>
              <a:r>
                <a:rPr kumimoji="1" lang="zh-CN" altLang="en-US" sz="1200" dirty="0">
                  <a:solidFill>
                    <a:srgbClr val="FF0000"/>
                  </a:solidFill>
                  <a:latin typeface="+mj-ea"/>
                  <a:ea typeface="+mj-ea"/>
                </a:rPr>
                <a:t>报文</a:t>
              </a:r>
            </a:p>
          </p:txBody>
        </p:sp>
        <p:sp>
          <p:nvSpPr>
            <p:cNvPr id="65" name="AutoShape 34"/>
            <p:cNvSpPr>
              <a:spLocks/>
            </p:cNvSpPr>
            <p:nvPr/>
          </p:nvSpPr>
          <p:spPr bwMode="auto">
            <a:xfrm>
              <a:off x="6192838" y="4938713"/>
              <a:ext cx="87312" cy="365125"/>
            </a:xfrm>
            <a:prstGeom prst="rightBracket">
              <a:avLst>
                <a:gd name="adj" fmla="val 3484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35"/>
            <p:cNvSpPr>
              <a:spLocks noChangeShapeType="1"/>
            </p:cNvSpPr>
            <p:nvPr/>
          </p:nvSpPr>
          <p:spPr bwMode="auto">
            <a:xfrm>
              <a:off x="6280150" y="5121275"/>
              <a:ext cx="85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12781157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持续</a:t>
            </a:r>
            <a:r>
              <a:rPr lang="zh-CN" altLang="en-US" dirty="0" smtClean="0"/>
              <a:t>连接</a:t>
            </a:r>
            <a:r>
              <a:rPr lang="en-US" altLang="zh-CN" dirty="0" smtClean="0"/>
              <a:t>(</a:t>
            </a:r>
            <a:r>
              <a:rPr lang="en-US" altLang="zh-CN" dirty="0"/>
              <a:t>persistent connection)</a:t>
            </a:r>
            <a:r>
              <a:rPr lang="zh-CN" altLang="en-US" dirty="0" smtClean="0"/>
              <a:t>：</a:t>
            </a:r>
            <a:endParaRPr lang="en-US" altLang="zh-CN" dirty="0" smtClean="0"/>
          </a:p>
          <a:p>
            <a:pPr lvl="1">
              <a:lnSpc>
                <a:spcPct val="90000"/>
              </a:lnSpc>
            </a:pPr>
            <a:r>
              <a:rPr lang="en-US" altLang="zh-CN" dirty="0" smtClean="0"/>
              <a:t>HTTP/1.1</a:t>
            </a:r>
            <a:r>
              <a:rPr lang="zh-CN" altLang="en-US" dirty="0" smtClean="0"/>
              <a:t>协议</a:t>
            </a:r>
            <a:r>
              <a:rPr lang="zh-CN" altLang="en-US" dirty="0"/>
              <a:t>使用持续连接。</a:t>
            </a:r>
          </a:p>
          <a:p>
            <a:pPr lvl="1">
              <a:lnSpc>
                <a:spcPct val="90000"/>
              </a:lnSpc>
            </a:pPr>
            <a:r>
              <a:rPr lang="zh-CN" altLang="en-US" dirty="0"/>
              <a:t>万维网服务器在发送响应后仍然在一段时间内保持这条连接，使同一个客户（浏览器）和该服务器可以继续在这条连接上传送后续的 </a:t>
            </a:r>
            <a:r>
              <a:rPr lang="en-US" altLang="zh-CN" dirty="0"/>
              <a:t>HTTP </a:t>
            </a:r>
            <a:r>
              <a:rPr lang="zh-CN" altLang="en-US" dirty="0"/>
              <a:t>请求报文和响应报文。</a:t>
            </a:r>
          </a:p>
          <a:p>
            <a:pPr lvl="1">
              <a:lnSpc>
                <a:spcPct val="90000"/>
              </a:lnSpc>
            </a:pPr>
            <a:r>
              <a:rPr lang="zh-CN" altLang="en-US" dirty="0"/>
              <a:t>这并不局限于传送同一个页面上链接的文档，而是只要这些文档都在同一个服务器上就行。</a:t>
            </a:r>
          </a:p>
          <a:p>
            <a:pPr lvl="1">
              <a:lnSpc>
                <a:spcPct val="90000"/>
              </a:lnSpc>
            </a:pPr>
            <a:r>
              <a:rPr lang="zh-CN" altLang="en-US" dirty="0" smtClean="0"/>
              <a:t>目前浏览器的</a:t>
            </a:r>
            <a:r>
              <a:rPr lang="zh-CN" altLang="en-US" dirty="0"/>
              <a:t>默认设置就是</a:t>
            </a:r>
            <a:r>
              <a:rPr lang="zh-CN" altLang="en-US" dirty="0" smtClean="0"/>
              <a:t>使用</a:t>
            </a:r>
            <a:r>
              <a:rPr lang="en-US" altLang="zh-CN" dirty="0" smtClean="0"/>
              <a:t>HTTP/1.1</a:t>
            </a:r>
            <a:r>
              <a:rPr lang="zh-CN" altLang="en-US" dirty="0"/>
              <a:t>。</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86</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5649991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持续</a:t>
            </a:r>
            <a:r>
              <a:rPr lang="zh-CN" altLang="en-US" dirty="0" smtClean="0"/>
              <a:t>连接</a:t>
            </a:r>
            <a:r>
              <a:rPr lang="en-US" altLang="zh-CN" dirty="0" smtClean="0"/>
              <a:t>(</a:t>
            </a:r>
            <a:r>
              <a:rPr lang="en-US" altLang="zh-CN" dirty="0"/>
              <a:t>persistent connection)</a:t>
            </a:r>
            <a:r>
              <a:rPr lang="zh-CN" altLang="en-US" dirty="0" smtClean="0"/>
              <a:t>：</a:t>
            </a:r>
            <a:endParaRPr lang="en-US" altLang="zh-CN" dirty="0" smtClean="0"/>
          </a:p>
          <a:p>
            <a:pPr lvl="1">
              <a:lnSpc>
                <a:spcPct val="90000"/>
              </a:lnSpc>
            </a:pPr>
            <a:r>
              <a:rPr lang="zh-CN" altLang="en-US" dirty="0" smtClean="0"/>
              <a:t>持续连接的两种工作方式为：非流水线方式、流水线方式。</a:t>
            </a:r>
            <a:endParaRPr lang="en-US" altLang="zh-CN" dirty="0" smtClean="0"/>
          </a:p>
          <a:p>
            <a:pPr lvl="2">
              <a:lnSpc>
                <a:spcPct val="90000"/>
              </a:lnSpc>
            </a:pPr>
            <a:r>
              <a:rPr lang="zh-CN" altLang="en-US" dirty="0" smtClean="0">
                <a:solidFill>
                  <a:srgbClr val="FF0000"/>
                </a:solidFill>
              </a:rPr>
              <a:t>非</a:t>
            </a:r>
            <a:r>
              <a:rPr lang="zh-CN" altLang="en-US" dirty="0">
                <a:solidFill>
                  <a:srgbClr val="FF0000"/>
                </a:solidFill>
              </a:rPr>
              <a:t>流水线方式</a:t>
            </a:r>
            <a:r>
              <a:rPr lang="zh-CN" altLang="en-US" dirty="0"/>
              <a:t>：客户在收到前一个响应后才能发出下一个请求。这比非持续连接的</a:t>
            </a:r>
            <a:r>
              <a:rPr lang="zh-CN" altLang="en-US" dirty="0" smtClean="0"/>
              <a:t>两倍</a:t>
            </a:r>
            <a:r>
              <a:rPr lang="en-US" altLang="zh-CN" dirty="0" smtClean="0"/>
              <a:t>RTT</a:t>
            </a:r>
            <a:r>
              <a:rPr lang="zh-CN" altLang="en-US" dirty="0" smtClean="0"/>
              <a:t>的</a:t>
            </a:r>
            <a:r>
              <a:rPr lang="zh-CN" altLang="en-US" dirty="0"/>
              <a:t>开销节省了</a:t>
            </a:r>
            <a:r>
              <a:rPr lang="zh-CN" altLang="en-US" dirty="0" smtClean="0"/>
              <a:t>建立</a:t>
            </a:r>
            <a:r>
              <a:rPr lang="en-US" altLang="zh-CN" dirty="0" smtClean="0"/>
              <a:t>TCP</a:t>
            </a:r>
            <a:r>
              <a:rPr lang="zh-CN" altLang="en-US" dirty="0" smtClean="0"/>
              <a:t>连接</a:t>
            </a:r>
            <a:r>
              <a:rPr lang="zh-CN" altLang="en-US" dirty="0"/>
              <a:t>所需的一</a:t>
            </a:r>
            <a:r>
              <a:rPr lang="zh-CN" altLang="en-US" dirty="0" smtClean="0"/>
              <a:t>个</a:t>
            </a:r>
            <a:r>
              <a:rPr lang="en-US" altLang="zh-CN" dirty="0" smtClean="0"/>
              <a:t>RTT</a:t>
            </a:r>
            <a:r>
              <a:rPr lang="zh-CN" altLang="en-US" dirty="0" smtClean="0"/>
              <a:t>时间</a:t>
            </a:r>
            <a:r>
              <a:rPr lang="zh-CN" altLang="en-US" dirty="0"/>
              <a:t>。但服务器在发送完一个对象后，</a:t>
            </a:r>
            <a:r>
              <a:rPr lang="zh-CN" altLang="en-US" dirty="0" smtClean="0"/>
              <a:t>其</a:t>
            </a:r>
            <a:r>
              <a:rPr lang="en-US" altLang="zh-CN" dirty="0" smtClean="0"/>
              <a:t>TCP</a:t>
            </a:r>
            <a:r>
              <a:rPr lang="zh-CN" altLang="en-US" dirty="0" smtClean="0"/>
              <a:t>连接</a:t>
            </a:r>
            <a:r>
              <a:rPr lang="zh-CN" altLang="en-US" dirty="0"/>
              <a:t>就处于空闲状态，浪费了服务器资源。</a:t>
            </a:r>
          </a:p>
          <a:p>
            <a:pPr lvl="2">
              <a:lnSpc>
                <a:spcPct val="90000"/>
              </a:lnSpc>
            </a:pPr>
            <a:r>
              <a:rPr lang="zh-CN" altLang="en-US" dirty="0">
                <a:solidFill>
                  <a:srgbClr val="FF0000"/>
                </a:solidFill>
              </a:rPr>
              <a:t>流水线方式</a:t>
            </a:r>
            <a:r>
              <a:rPr lang="zh-CN" altLang="en-US" dirty="0"/>
              <a:t>：客户在</a:t>
            </a:r>
            <a:r>
              <a:rPr lang="zh-CN" altLang="en-US" dirty="0" smtClean="0"/>
              <a:t>收到</a:t>
            </a:r>
            <a:r>
              <a:rPr lang="en-US" altLang="zh-CN" dirty="0" smtClean="0"/>
              <a:t>HTTP</a:t>
            </a:r>
            <a:r>
              <a:rPr lang="zh-CN" altLang="en-US" dirty="0" smtClean="0"/>
              <a:t>的</a:t>
            </a:r>
            <a:r>
              <a:rPr lang="zh-CN" altLang="en-US" dirty="0"/>
              <a:t>响应报文之前就能够接着发送新的请求报文。一个接一个的请求报文到达服务器后，服务器就可连续发回响应报文。使用流水线方式时，客户访问所有的对象只需花费一</a:t>
            </a:r>
            <a:r>
              <a:rPr lang="zh-CN" altLang="en-US" dirty="0" smtClean="0"/>
              <a:t>个</a:t>
            </a:r>
            <a:r>
              <a:rPr lang="en-US" altLang="zh-CN" dirty="0" smtClean="0"/>
              <a:t>RTT</a:t>
            </a:r>
            <a:r>
              <a:rPr lang="zh-CN" altLang="en-US" dirty="0"/>
              <a:t>时间，</a:t>
            </a:r>
            <a:r>
              <a:rPr lang="zh-CN" altLang="en-US" dirty="0" smtClean="0"/>
              <a:t>使</a:t>
            </a:r>
            <a:r>
              <a:rPr lang="en-US" altLang="zh-CN" dirty="0" smtClean="0"/>
              <a:t>TCP</a:t>
            </a:r>
            <a:r>
              <a:rPr lang="zh-CN" altLang="en-US" dirty="0" smtClean="0"/>
              <a:t>连接</a:t>
            </a:r>
            <a:r>
              <a:rPr lang="zh-CN" altLang="en-US" dirty="0"/>
              <a:t>中的空闲时间减少，提高了下载文档效率。 </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87</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29027879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a:p>
            <a:pPr lvl="1">
              <a:lnSpc>
                <a:spcPct val="90000"/>
              </a:lnSpc>
            </a:pPr>
            <a:r>
              <a:rPr lang="zh-CN" altLang="en-US" dirty="0"/>
              <a:t>代理服务器</a:t>
            </a:r>
            <a:r>
              <a:rPr lang="en-US" altLang="zh-CN" dirty="0"/>
              <a:t>(proxy server)</a:t>
            </a:r>
            <a:r>
              <a:rPr lang="zh-CN" altLang="en-US" dirty="0"/>
              <a:t>又称为万维网高速缓存</a:t>
            </a:r>
            <a:r>
              <a:rPr lang="en-US" altLang="zh-CN" dirty="0"/>
              <a:t>(Web cache)</a:t>
            </a:r>
            <a:r>
              <a:rPr lang="zh-CN" altLang="en-US" dirty="0"/>
              <a:t>，它代表浏览器</a:t>
            </a:r>
            <a:r>
              <a:rPr lang="zh-CN" altLang="en-US" dirty="0" smtClean="0"/>
              <a:t>发出</a:t>
            </a:r>
            <a:r>
              <a:rPr lang="en-US" altLang="zh-CN" dirty="0" smtClean="0"/>
              <a:t>HTTP</a:t>
            </a:r>
            <a:r>
              <a:rPr lang="zh-CN" altLang="en-US" dirty="0" smtClean="0"/>
              <a:t>请求</a:t>
            </a:r>
            <a:r>
              <a:rPr lang="zh-CN" altLang="en-US" dirty="0"/>
              <a:t>。</a:t>
            </a:r>
          </a:p>
          <a:p>
            <a:pPr lvl="1">
              <a:lnSpc>
                <a:spcPct val="90000"/>
              </a:lnSpc>
            </a:pPr>
            <a:r>
              <a:rPr lang="zh-CN" altLang="en-US" dirty="0"/>
              <a:t>万维网高速缓存把最近的一些请求和响应暂存在本地磁盘中。</a:t>
            </a:r>
          </a:p>
          <a:p>
            <a:pPr lvl="1">
              <a:lnSpc>
                <a:spcPct val="90000"/>
              </a:lnSpc>
            </a:pPr>
            <a:r>
              <a:rPr lang="zh-CN" altLang="en-US" dirty="0"/>
              <a:t>当与暂时存放的请求相同的新请求到达时，万维网高速缓存就把暂存的响应发送出去，而不需要按 </a:t>
            </a:r>
            <a:r>
              <a:rPr lang="en-US" altLang="zh-CN" dirty="0"/>
              <a:t>URL </a:t>
            </a:r>
            <a:r>
              <a:rPr lang="zh-CN" altLang="en-US" dirty="0"/>
              <a:t>的地址再去因特网访问该资源。 </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88</a:t>
            </a:fld>
            <a:endParaRPr lang="en-US" altLang="zh-CN"/>
          </a:p>
        </p:txBody>
      </p:sp>
      <p:sp>
        <p:nvSpPr>
          <p:cNvPr id="5" name="文本占位符 4"/>
          <p:cNvSpPr>
            <a:spLocks noGrp="1"/>
          </p:cNvSpPr>
          <p:nvPr>
            <p:ph type="body" sz="quarter" idx="13"/>
          </p:nvPr>
        </p:nvSpPr>
        <p:spPr/>
        <p:txBody>
          <a:bodyPr/>
          <a:lstStyle/>
          <a:p>
            <a:r>
              <a:rPr lang="en-US" altLang="zh-CN" dirty="0" smtClean="0"/>
              <a:t>4.4</a:t>
            </a:r>
            <a:r>
              <a:rPr lang="zh-CN" altLang="en-US" dirty="0" smtClean="0"/>
              <a:t>代理服务器</a:t>
            </a:r>
            <a:r>
              <a:rPr lang="en-US" altLang="zh-CN" dirty="0"/>
              <a:t/>
            </a:r>
            <a:br>
              <a:rPr lang="en-US" altLang="zh-CN" dirty="0"/>
            </a:br>
            <a:endParaRPr lang="zh-CN" altLang="en-US" dirty="0"/>
          </a:p>
        </p:txBody>
      </p:sp>
    </p:spTree>
    <p:extLst>
      <p:ext uri="{BB962C8B-B14F-4D97-AF65-F5344CB8AC3E}">
        <p14:creationId xmlns:p14="http://schemas.microsoft.com/office/powerpoint/2010/main" val="33068730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grpSp>
        <p:nvGrpSpPr>
          <p:cNvPr id="3" name="组合 2"/>
          <p:cNvGrpSpPr/>
          <p:nvPr/>
        </p:nvGrpSpPr>
        <p:grpSpPr>
          <a:xfrm>
            <a:off x="746628" y="1921396"/>
            <a:ext cx="7650743" cy="3014453"/>
            <a:chOff x="45600" y="2421403"/>
            <a:chExt cx="8955525" cy="3528547"/>
          </a:xfrm>
        </p:grpSpPr>
        <p:grpSp>
          <p:nvGrpSpPr>
            <p:cNvPr id="6" name="Group 24"/>
            <p:cNvGrpSpPr>
              <a:grpSpLocks/>
            </p:cNvGrpSpPr>
            <p:nvPr/>
          </p:nvGrpSpPr>
          <p:grpSpPr bwMode="auto">
            <a:xfrm>
              <a:off x="107950" y="3000375"/>
              <a:ext cx="3597275" cy="2803525"/>
              <a:chOff x="912" y="768"/>
              <a:chExt cx="2400" cy="1584"/>
            </a:xfrm>
          </p:grpSpPr>
          <p:sp>
            <p:nvSpPr>
              <p:cNvPr id="7" name="Oval 25"/>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 name="Oval 26"/>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9" name="Oval 27"/>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0" name="Oval 28"/>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 name="Oval 29"/>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 name="Oval 30"/>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 name="Oval 31"/>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 name="Oval 32"/>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 name="Oval 33"/>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nvGrpSpPr>
              <p:cNvPr id="17" name="Group 34"/>
              <p:cNvGrpSpPr>
                <a:grpSpLocks/>
              </p:cNvGrpSpPr>
              <p:nvPr/>
            </p:nvGrpSpPr>
            <p:grpSpPr bwMode="auto">
              <a:xfrm>
                <a:off x="912" y="768"/>
                <a:ext cx="2386" cy="1553"/>
                <a:chOff x="912" y="768"/>
                <a:chExt cx="2386" cy="1553"/>
              </a:xfrm>
            </p:grpSpPr>
            <p:sp>
              <p:nvSpPr>
                <p:cNvPr id="18" name="Oval 35"/>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 name="Oval 36"/>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 name="Oval 37"/>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 name="Oval 38"/>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 name="Oval 39"/>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3" name="Oval 40"/>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 name="Oval 41"/>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 name="Oval 42"/>
                <p:cNvSpPr>
                  <a:spLocks noChangeArrowheads="1"/>
                </p:cNvSpPr>
                <p:nvPr/>
              </p:nvSpPr>
              <p:spPr bwMode="auto">
                <a:xfrm>
                  <a:off x="2478" y="1389"/>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6" name="Oval 43"/>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graphicFrame>
          <p:nvGraphicFramePr>
            <p:cNvPr id="27" name="Object 44"/>
            <p:cNvGraphicFramePr>
              <a:graphicFrameLocks noChangeAspect="1"/>
            </p:cNvGraphicFramePr>
            <p:nvPr>
              <p:extLst>
                <p:ext uri="{D42A27DB-BD31-4B8C-83A1-F6EECF244321}">
                  <p14:modId xmlns:p14="http://schemas.microsoft.com/office/powerpoint/2010/main" val="2557164288"/>
                </p:ext>
              </p:extLst>
            </p:nvPr>
          </p:nvGraphicFramePr>
          <p:xfrm>
            <a:off x="6657975" y="3805238"/>
            <a:ext cx="1841500" cy="1257300"/>
          </p:xfrm>
          <a:graphic>
            <a:graphicData uri="http://schemas.openxmlformats.org/presentationml/2006/ole">
              <mc:AlternateContent xmlns:mc="http://schemas.openxmlformats.org/markup-compatibility/2006">
                <mc:Choice xmlns:v="urn:schemas-microsoft-com:vml" Requires="v">
                  <p:oleObj spid="_x0000_s2074"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3805238"/>
                          <a:ext cx="1841500" cy="125730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Line 45"/>
            <p:cNvSpPr>
              <a:spLocks noChangeShapeType="1"/>
            </p:cNvSpPr>
            <p:nvPr/>
          </p:nvSpPr>
          <p:spPr bwMode="auto">
            <a:xfrm>
              <a:off x="3735388" y="4419600"/>
              <a:ext cx="2628900"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46"/>
            <p:cNvSpPr>
              <a:spLocks noChangeShapeType="1"/>
            </p:cNvSpPr>
            <p:nvPr/>
          </p:nvSpPr>
          <p:spPr bwMode="auto">
            <a:xfrm>
              <a:off x="7797800" y="4976813"/>
              <a:ext cx="676275" cy="59372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0" name="Line 47"/>
            <p:cNvSpPr>
              <a:spLocks noChangeShapeType="1"/>
            </p:cNvSpPr>
            <p:nvPr/>
          </p:nvSpPr>
          <p:spPr bwMode="auto">
            <a:xfrm>
              <a:off x="8188325" y="4672013"/>
              <a:ext cx="542925" cy="125412"/>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1" name="Line 48"/>
            <p:cNvSpPr>
              <a:spLocks noChangeShapeType="1"/>
            </p:cNvSpPr>
            <p:nvPr/>
          </p:nvSpPr>
          <p:spPr bwMode="auto">
            <a:xfrm flipV="1">
              <a:off x="8218488" y="3927475"/>
              <a:ext cx="512762" cy="1682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2" name="Line 49"/>
            <p:cNvSpPr>
              <a:spLocks noChangeShapeType="1"/>
            </p:cNvSpPr>
            <p:nvPr/>
          </p:nvSpPr>
          <p:spPr bwMode="auto">
            <a:xfrm flipV="1">
              <a:off x="7766050" y="3251200"/>
              <a:ext cx="708025" cy="6508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33" name="Group 51"/>
            <p:cNvGrpSpPr>
              <a:grpSpLocks/>
            </p:cNvGrpSpPr>
            <p:nvPr/>
          </p:nvGrpSpPr>
          <p:grpSpPr bwMode="auto">
            <a:xfrm>
              <a:off x="8591550" y="3552825"/>
              <a:ext cx="409575" cy="722313"/>
              <a:chOff x="4486" y="2730"/>
              <a:chExt cx="217" cy="339"/>
            </a:xfrm>
          </p:grpSpPr>
          <p:grpSp>
            <p:nvGrpSpPr>
              <p:cNvPr id="34" name="Group 52"/>
              <p:cNvGrpSpPr>
                <a:grpSpLocks/>
              </p:cNvGrpSpPr>
              <p:nvPr/>
            </p:nvGrpSpPr>
            <p:grpSpPr bwMode="auto">
              <a:xfrm>
                <a:off x="4491" y="2736"/>
                <a:ext cx="212" cy="333"/>
                <a:chOff x="4491" y="2736"/>
                <a:chExt cx="212" cy="333"/>
              </a:xfrm>
            </p:grpSpPr>
            <p:sp>
              <p:nvSpPr>
                <p:cNvPr id="45" name="Freeform 53"/>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 name="Freeform 54"/>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 name="Freeform 55"/>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 name="Freeform 56"/>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 name="Rectangle 57"/>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 name="Rectangle 58"/>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1" name="Line 59"/>
                <p:cNvSpPr>
                  <a:spLocks noChangeShapeType="1"/>
                </p:cNvSpPr>
                <p:nvPr/>
              </p:nvSpPr>
              <p:spPr bwMode="auto">
                <a:xfrm>
                  <a:off x="4501" y="2837"/>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2" name="Line 60"/>
                <p:cNvSpPr>
                  <a:spLocks noChangeShapeType="1"/>
                </p:cNvSpPr>
                <p:nvPr/>
              </p:nvSpPr>
              <p:spPr bwMode="auto">
                <a:xfrm flipH="1">
                  <a:off x="4491" y="3013"/>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3" name="Line 61"/>
                <p:cNvSpPr>
                  <a:spLocks noChangeShapeType="1"/>
                </p:cNvSpPr>
                <p:nvPr/>
              </p:nvSpPr>
              <p:spPr bwMode="auto">
                <a:xfrm flipH="1">
                  <a:off x="4491" y="2900"/>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5" name="Group 62"/>
              <p:cNvGrpSpPr>
                <a:grpSpLocks/>
              </p:cNvGrpSpPr>
              <p:nvPr/>
            </p:nvGrpSpPr>
            <p:grpSpPr bwMode="auto">
              <a:xfrm>
                <a:off x="4486" y="2730"/>
                <a:ext cx="212" cy="333"/>
                <a:chOff x="4486" y="2730"/>
                <a:chExt cx="212" cy="333"/>
              </a:xfrm>
            </p:grpSpPr>
            <p:sp>
              <p:nvSpPr>
                <p:cNvPr id="36" name="Freeform 63"/>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7" name="Freeform 64"/>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 name="Freeform 65"/>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9" name="Freeform 66"/>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0" name="Rectangle 67"/>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1" name="Rectangle 68"/>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2" name="Line 69"/>
                <p:cNvSpPr>
                  <a:spLocks noChangeShapeType="1"/>
                </p:cNvSpPr>
                <p:nvPr/>
              </p:nvSpPr>
              <p:spPr bwMode="auto">
                <a:xfrm>
                  <a:off x="4501" y="282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3" name="Line 70"/>
                <p:cNvSpPr>
                  <a:spLocks noChangeShapeType="1"/>
                </p:cNvSpPr>
                <p:nvPr/>
              </p:nvSpPr>
              <p:spPr bwMode="auto">
                <a:xfrm flipH="1">
                  <a:off x="4491" y="300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4" name="Line 71"/>
                <p:cNvSpPr>
                  <a:spLocks noChangeShapeType="1"/>
                </p:cNvSpPr>
                <p:nvPr/>
              </p:nvSpPr>
              <p:spPr bwMode="auto">
                <a:xfrm flipH="1">
                  <a:off x="4491" y="289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54" name="Group 72"/>
            <p:cNvGrpSpPr>
              <a:grpSpLocks/>
            </p:cNvGrpSpPr>
            <p:nvPr/>
          </p:nvGrpSpPr>
          <p:grpSpPr bwMode="auto">
            <a:xfrm>
              <a:off x="8591550" y="4491038"/>
              <a:ext cx="409575" cy="722312"/>
              <a:chOff x="4486" y="3170"/>
              <a:chExt cx="217" cy="339"/>
            </a:xfrm>
          </p:grpSpPr>
          <p:grpSp>
            <p:nvGrpSpPr>
              <p:cNvPr id="55" name="Group 73"/>
              <p:cNvGrpSpPr>
                <a:grpSpLocks/>
              </p:cNvGrpSpPr>
              <p:nvPr/>
            </p:nvGrpSpPr>
            <p:grpSpPr bwMode="auto">
              <a:xfrm>
                <a:off x="4491" y="3176"/>
                <a:ext cx="212" cy="333"/>
                <a:chOff x="4491" y="3176"/>
                <a:chExt cx="212" cy="333"/>
              </a:xfrm>
            </p:grpSpPr>
            <p:sp>
              <p:nvSpPr>
                <p:cNvPr id="66" name="Freeform 74"/>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7" name="Freeform 75"/>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8" name="Freeform 76"/>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9" name="Freeform 77"/>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70" name="Rectangle 78"/>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71" name="Rectangle 79"/>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72" name="Line 80"/>
                <p:cNvSpPr>
                  <a:spLocks noChangeShapeType="1"/>
                </p:cNvSpPr>
                <p:nvPr/>
              </p:nvSpPr>
              <p:spPr bwMode="auto">
                <a:xfrm>
                  <a:off x="4501" y="3276"/>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3" name="Line 81"/>
                <p:cNvSpPr>
                  <a:spLocks noChangeShapeType="1"/>
                </p:cNvSpPr>
                <p:nvPr/>
              </p:nvSpPr>
              <p:spPr bwMode="auto">
                <a:xfrm flipH="1">
                  <a:off x="4491" y="3452"/>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4" name="Line 82"/>
                <p:cNvSpPr>
                  <a:spLocks noChangeShapeType="1"/>
                </p:cNvSpPr>
                <p:nvPr/>
              </p:nvSpPr>
              <p:spPr bwMode="auto">
                <a:xfrm flipH="1">
                  <a:off x="4491" y="3339"/>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56" name="Group 83"/>
              <p:cNvGrpSpPr>
                <a:grpSpLocks/>
              </p:cNvGrpSpPr>
              <p:nvPr/>
            </p:nvGrpSpPr>
            <p:grpSpPr bwMode="auto">
              <a:xfrm>
                <a:off x="4486" y="3170"/>
                <a:ext cx="212" cy="332"/>
                <a:chOff x="4486" y="3170"/>
                <a:chExt cx="212" cy="332"/>
              </a:xfrm>
            </p:grpSpPr>
            <p:sp>
              <p:nvSpPr>
                <p:cNvPr id="57" name="Freeform 84"/>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8" name="Freeform 85"/>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9" name="Freeform 86"/>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 name="Freeform 87"/>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 name="Rectangle 88"/>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2" name="Rectangle 89"/>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3" name="Line 90"/>
                <p:cNvSpPr>
                  <a:spLocks noChangeShapeType="1"/>
                </p:cNvSpPr>
                <p:nvPr/>
              </p:nvSpPr>
              <p:spPr bwMode="auto">
                <a:xfrm>
                  <a:off x="4501" y="326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4" name="Line 91"/>
                <p:cNvSpPr>
                  <a:spLocks noChangeShapeType="1"/>
                </p:cNvSpPr>
                <p:nvPr/>
              </p:nvSpPr>
              <p:spPr bwMode="auto">
                <a:xfrm flipH="1">
                  <a:off x="4491" y="344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5" name="Line 92"/>
                <p:cNvSpPr>
                  <a:spLocks noChangeShapeType="1"/>
                </p:cNvSpPr>
                <p:nvPr/>
              </p:nvSpPr>
              <p:spPr bwMode="auto">
                <a:xfrm flipH="1">
                  <a:off x="4491" y="333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75" name="Group 93"/>
            <p:cNvGrpSpPr>
              <a:grpSpLocks/>
            </p:cNvGrpSpPr>
            <p:nvPr/>
          </p:nvGrpSpPr>
          <p:grpSpPr bwMode="auto">
            <a:xfrm>
              <a:off x="8162925" y="5226050"/>
              <a:ext cx="409575" cy="723900"/>
              <a:chOff x="4260" y="3515"/>
              <a:chExt cx="216" cy="339"/>
            </a:xfrm>
          </p:grpSpPr>
          <p:grpSp>
            <p:nvGrpSpPr>
              <p:cNvPr id="76" name="Group 94"/>
              <p:cNvGrpSpPr>
                <a:grpSpLocks/>
              </p:cNvGrpSpPr>
              <p:nvPr/>
            </p:nvGrpSpPr>
            <p:grpSpPr bwMode="auto">
              <a:xfrm>
                <a:off x="4265" y="3521"/>
                <a:ext cx="211" cy="333"/>
                <a:chOff x="4265" y="3521"/>
                <a:chExt cx="211" cy="333"/>
              </a:xfrm>
            </p:grpSpPr>
            <p:sp>
              <p:nvSpPr>
                <p:cNvPr id="87" name="Freeform 95"/>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8" name="Freeform 96"/>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9" name="Freeform 97"/>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90" name="Freeform 98"/>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91" name="Rectangle 99"/>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92" name="Rectangle 100"/>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93" name="Line 101"/>
                <p:cNvSpPr>
                  <a:spLocks noChangeShapeType="1"/>
                </p:cNvSpPr>
                <p:nvPr/>
              </p:nvSpPr>
              <p:spPr bwMode="auto">
                <a:xfrm>
                  <a:off x="4275" y="3622"/>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4" name="Line 102"/>
                <p:cNvSpPr>
                  <a:spLocks noChangeShapeType="1"/>
                </p:cNvSpPr>
                <p:nvPr/>
              </p:nvSpPr>
              <p:spPr bwMode="auto">
                <a:xfrm flipH="1">
                  <a:off x="4265" y="3797"/>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5" name="Line 103"/>
                <p:cNvSpPr>
                  <a:spLocks noChangeShapeType="1"/>
                </p:cNvSpPr>
                <p:nvPr/>
              </p:nvSpPr>
              <p:spPr bwMode="auto">
                <a:xfrm flipH="1">
                  <a:off x="4265" y="3684"/>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77" name="Group 104"/>
              <p:cNvGrpSpPr>
                <a:grpSpLocks/>
              </p:cNvGrpSpPr>
              <p:nvPr/>
            </p:nvGrpSpPr>
            <p:grpSpPr bwMode="auto">
              <a:xfrm>
                <a:off x="4260" y="3515"/>
                <a:ext cx="211" cy="332"/>
                <a:chOff x="4260" y="3515"/>
                <a:chExt cx="211" cy="332"/>
              </a:xfrm>
            </p:grpSpPr>
            <p:sp>
              <p:nvSpPr>
                <p:cNvPr id="78" name="Freeform 105"/>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79" name="Freeform 106"/>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0" name="Freeform 107"/>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1" name="Freeform 108"/>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2" name="Rectangle 109"/>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83" name="Rectangle 110"/>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84" name="Line 111"/>
                <p:cNvSpPr>
                  <a:spLocks noChangeShapeType="1"/>
                </p:cNvSpPr>
                <p:nvPr/>
              </p:nvSpPr>
              <p:spPr bwMode="auto">
                <a:xfrm>
                  <a:off x="4275" y="360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5" name="Line 112"/>
                <p:cNvSpPr>
                  <a:spLocks noChangeShapeType="1"/>
                </p:cNvSpPr>
                <p:nvPr/>
              </p:nvSpPr>
              <p:spPr bwMode="auto">
                <a:xfrm flipH="1">
                  <a:off x="4265" y="3791"/>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6" name="Line 113"/>
                <p:cNvSpPr>
                  <a:spLocks noChangeShapeType="1"/>
                </p:cNvSpPr>
                <p:nvPr/>
              </p:nvSpPr>
              <p:spPr bwMode="auto">
                <a:xfrm flipH="1">
                  <a:off x="4265" y="3678"/>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96" name="Rectangle 114"/>
            <p:cNvSpPr>
              <a:spLocks noChangeArrowheads="1"/>
            </p:cNvSpPr>
            <p:nvPr/>
          </p:nvSpPr>
          <p:spPr bwMode="auto">
            <a:xfrm>
              <a:off x="2043113" y="2963863"/>
              <a:ext cx="33337" cy="2836862"/>
            </a:xfrm>
            <a:prstGeom prst="rect">
              <a:avLst/>
            </a:prstGeom>
            <a:solidFill>
              <a:srgbClr val="000000"/>
            </a:solidFill>
            <a:ln w="38100">
              <a:solidFill>
                <a:srgbClr val="00CC00"/>
              </a:solidFill>
              <a:miter lim="800000"/>
              <a:headEnd/>
              <a:tailEnd/>
            </a:ln>
          </p:spPr>
          <p:txBody>
            <a:bodyPr/>
            <a:lstStyle/>
            <a:p>
              <a:endParaRPr lang="zh-CN" altLang="en-US" sz="1600">
                <a:latin typeface="+mj-ea"/>
                <a:ea typeface="+mj-ea"/>
              </a:endParaRPr>
            </a:p>
          </p:txBody>
        </p:sp>
        <p:sp>
          <p:nvSpPr>
            <p:cNvPr id="97" name="Line 115"/>
            <p:cNvSpPr>
              <a:spLocks noChangeShapeType="1"/>
            </p:cNvSpPr>
            <p:nvPr/>
          </p:nvSpPr>
          <p:spPr bwMode="auto">
            <a:xfrm>
              <a:off x="1220788" y="3387725"/>
              <a:ext cx="855662"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8" name="Line 116"/>
            <p:cNvSpPr>
              <a:spLocks noChangeShapeType="1"/>
            </p:cNvSpPr>
            <p:nvPr/>
          </p:nvSpPr>
          <p:spPr bwMode="auto">
            <a:xfrm>
              <a:off x="1476375" y="4162425"/>
              <a:ext cx="600075" cy="1588"/>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9" name="Line 117"/>
            <p:cNvSpPr>
              <a:spLocks noChangeShapeType="1"/>
            </p:cNvSpPr>
            <p:nvPr/>
          </p:nvSpPr>
          <p:spPr bwMode="auto">
            <a:xfrm>
              <a:off x="773113" y="4700588"/>
              <a:ext cx="1285875" cy="4762"/>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100" name="Line 118"/>
            <p:cNvSpPr>
              <a:spLocks noChangeShapeType="1"/>
            </p:cNvSpPr>
            <p:nvPr/>
          </p:nvSpPr>
          <p:spPr bwMode="auto">
            <a:xfrm>
              <a:off x="1306513" y="5418138"/>
              <a:ext cx="771525"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101" name="Line 119"/>
            <p:cNvSpPr>
              <a:spLocks noChangeShapeType="1"/>
            </p:cNvSpPr>
            <p:nvPr/>
          </p:nvSpPr>
          <p:spPr bwMode="auto">
            <a:xfrm>
              <a:off x="2058988" y="4411663"/>
              <a:ext cx="1455737" cy="317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02" name="Group 120"/>
            <p:cNvGrpSpPr>
              <a:grpSpLocks/>
            </p:cNvGrpSpPr>
            <p:nvPr/>
          </p:nvGrpSpPr>
          <p:grpSpPr bwMode="auto">
            <a:xfrm>
              <a:off x="3360738" y="4198938"/>
              <a:ext cx="582612" cy="409575"/>
              <a:chOff x="2154" y="3033"/>
              <a:chExt cx="309" cy="192"/>
            </a:xfrm>
          </p:grpSpPr>
          <p:sp>
            <p:nvSpPr>
              <p:cNvPr id="103" name="Oval 12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104" name="Rectangle 12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05" name="Rectangle 12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06" name="Oval 12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107" name="Group 125"/>
              <p:cNvGrpSpPr>
                <a:grpSpLocks/>
              </p:cNvGrpSpPr>
              <p:nvPr/>
            </p:nvGrpSpPr>
            <p:grpSpPr bwMode="auto">
              <a:xfrm>
                <a:off x="2201" y="3046"/>
                <a:ext cx="214" cy="86"/>
                <a:chOff x="2201" y="3046"/>
                <a:chExt cx="214" cy="86"/>
              </a:xfrm>
            </p:grpSpPr>
            <p:grpSp>
              <p:nvGrpSpPr>
                <p:cNvPr id="110" name="Group 126"/>
                <p:cNvGrpSpPr>
                  <a:grpSpLocks/>
                </p:cNvGrpSpPr>
                <p:nvPr/>
              </p:nvGrpSpPr>
              <p:grpSpPr bwMode="auto">
                <a:xfrm>
                  <a:off x="2201" y="3046"/>
                  <a:ext cx="212" cy="84"/>
                  <a:chOff x="2201" y="3046"/>
                  <a:chExt cx="212" cy="84"/>
                </a:xfrm>
              </p:grpSpPr>
              <p:sp>
                <p:nvSpPr>
                  <p:cNvPr id="120" name="Freeform 127"/>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1" name="Freeform 128"/>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2" name="Freeform 129"/>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3" name="Freeform 130"/>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4" name="Freeform 131"/>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5" name="Freeform 132"/>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6" name="Freeform 133"/>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7" name="Freeform 134"/>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111" name="Group 135"/>
                <p:cNvGrpSpPr>
                  <a:grpSpLocks/>
                </p:cNvGrpSpPr>
                <p:nvPr/>
              </p:nvGrpSpPr>
              <p:grpSpPr bwMode="auto">
                <a:xfrm>
                  <a:off x="2203" y="3048"/>
                  <a:ext cx="212" cy="84"/>
                  <a:chOff x="2203" y="3048"/>
                  <a:chExt cx="212" cy="84"/>
                </a:xfrm>
              </p:grpSpPr>
              <p:sp>
                <p:nvSpPr>
                  <p:cNvPr id="112" name="Freeform 136"/>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3" name="Freeform 137"/>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4" name="Freeform 138"/>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5" name="Freeform 139"/>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6" name="Freeform 140"/>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7" name="Freeform 141"/>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8" name="Freeform 142"/>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9" name="Freeform 143"/>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108" name="Line 144"/>
              <p:cNvSpPr>
                <a:spLocks noChangeShapeType="1"/>
              </p:cNvSpPr>
              <p:nvPr/>
            </p:nvSpPr>
            <p:spPr bwMode="auto">
              <a:xfrm>
                <a:off x="2154"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109" name="Line 145"/>
              <p:cNvSpPr>
                <a:spLocks noChangeShapeType="1"/>
              </p:cNvSpPr>
              <p:nvPr/>
            </p:nvSpPr>
            <p:spPr bwMode="auto">
              <a:xfrm>
                <a:off x="246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128" name="Group 146"/>
            <p:cNvGrpSpPr>
              <a:grpSpLocks/>
            </p:cNvGrpSpPr>
            <p:nvPr/>
          </p:nvGrpSpPr>
          <p:grpSpPr bwMode="auto">
            <a:xfrm>
              <a:off x="1033463" y="2874963"/>
              <a:ext cx="536575" cy="563562"/>
              <a:chOff x="921" y="2412"/>
              <a:chExt cx="284" cy="265"/>
            </a:xfrm>
          </p:grpSpPr>
          <p:grpSp>
            <p:nvGrpSpPr>
              <p:cNvPr id="129" name="Group 147"/>
              <p:cNvGrpSpPr>
                <a:grpSpLocks/>
              </p:cNvGrpSpPr>
              <p:nvPr/>
            </p:nvGrpSpPr>
            <p:grpSpPr bwMode="auto">
              <a:xfrm>
                <a:off x="928" y="2417"/>
                <a:ext cx="277" cy="260"/>
                <a:chOff x="928" y="2417"/>
                <a:chExt cx="277" cy="260"/>
              </a:xfrm>
            </p:grpSpPr>
            <p:sp>
              <p:nvSpPr>
                <p:cNvPr id="143" name="Freeform 148"/>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4" name="Freeform 149"/>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5" name="Freeform 150"/>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6" name="Freeform 151"/>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7" name="Rectangle 15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48" name="Rectangle 15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49" name="Rectangle 15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50" name="Line 155"/>
                <p:cNvSpPr>
                  <a:spLocks noChangeShapeType="1"/>
                </p:cNvSpPr>
                <p:nvPr/>
              </p:nvSpPr>
              <p:spPr bwMode="auto">
                <a:xfrm flipH="1">
                  <a:off x="1115" y="259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51" name="Group 156"/>
                <p:cNvGrpSpPr>
                  <a:grpSpLocks/>
                </p:cNvGrpSpPr>
                <p:nvPr/>
              </p:nvGrpSpPr>
              <p:grpSpPr bwMode="auto">
                <a:xfrm>
                  <a:off x="928" y="2639"/>
                  <a:ext cx="277" cy="38"/>
                  <a:chOff x="928" y="2639"/>
                  <a:chExt cx="277" cy="38"/>
                </a:xfrm>
              </p:grpSpPr>
              <p:sp>
                <p:nvSpPr>
                  <p:cNvPr id="152" name="Freeform 157"/>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3" name="Freeform 158"/>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4" name="Rectangle 15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130" name="Group 160"/>
              <p:cNvGrpSpPr>
                <a:grpSpLocks/>
              </p:cNvGrpSpPr>
              <p:nvPr/>
            </p:nvGrpSpPr>
            <p:grpSpPr bwMode="auto">
              <a:xfrm>
                <a:off x="921" y="2412"/>
                <a:ext cx="277" cy="261"/>
                <a:chOff x="921" y="2412"/>
                <a:chExt cx="277" cy="261"/>
              </a:xfrm>
            </p:grpSpPr>
            <p:sp>
              <p:nvSpPr>
                <p:cNvPr id="131" name="Freeform 161"/>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2" name="Freeform 162"/>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3" name="Freeform 163"/>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4" name="Freeform 164"/>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5" name="Rectangle 16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36" name="Rectangle 16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37" name="Rectangle 16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38" name="Line 168"/>
                <p:cNvSpPr>
                  <a:spLocks noChangeShapeType="1"/>
                </p:cNvSpPr>
                <p:nvPr/>
              </p:nvSpPr>
              <p:spPr bwMode="auto">
                <a:xfrm flipH="1">
                  <a:off x="1108" y="259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39" name="Group 169"/>
                <p:cNvGrpSpPr>
                  <a:grpSpLocks/>
                </p:cNvGrpSpPr>
                <p:nvPr/>
              </p:nvGrpSpPr>
              <p:grpSpPr bwMode="auto">
                <a:xfrm>
                  <a:off x="921" y="2635"/>
                  <a:ext cx="277" cy="38"/>
                  <a:chOff x="921" y="2635"/>
                  <a:chExt cx="277" cy="38"/>
                </a:xfrm>
              </p:grpSpPr>
              <p:sp>
                <p:nvSpPr>
                  <p:cNvPr id="140" name="Freeform 170"/>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1" name="Freeform 171"/>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2" name="Rectangle 17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155" name="Group 173"/>
            <p:cNvGrpSpPr>
              <a:grpSpLocks/>
            </p:cNvGrpSpPr>
            <p:nvPr/>
          </p:nvGrpSpPr>
          <p:grpSpPr bwMode="auto">
            <a:xfrm>
              <a:off x="1135063" y="3676650"/>
              <a:ext cx="531812" cy="566738"/>
              <a:chOff x="997" y="2775"/>
              <a:chExt cx="282" cy="265"/>
            </a:xfrm>
          </p:grpSpPr>
          <p:grpSp>
            <p:nvGrpSpPr>
              <p:cNvPr id="156" name="Group 174"/>
              <p:cNvGrpSpPr>
                <a:grpSpLocks/>
              </p:cNvGrpSpPr>
              <p:nvPr/>
            </p:nvGrpSpPr>
            <p:grpSpPr bwMode="auto">
              <a:xfrm>
                <a:off x="1004" y="2779"/>
                <a:ext cx="275" cy="261"/>
                <a:chOff x="1004" y="2779"/>
                <a:chExt cx="275" cy="261"/>
              </a:xfrm>
            </p:grpSpPr>
            <p:sp>
              <p:nvSpPr>
                <p:cNvPr id="170" name="Freeform 175"/>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1" name="Freeform 176"/>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2" name="Freeform 177"/>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3" name="Freeform 178"/>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4" name="Rectangle 17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75" name="Rectangle 18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76" name="Rectangle 18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77" name="Line 182"/>
                <p:cNvSpPr>
                  <a:spLocks noChangeShapeType="1"/>
                </p:cNvSpPr>
                <p:nvPr/>
              </p:nvSpPr>
              <p:spPr bwMode="auto">
                <a:xfrm flipH="1">
                  <a:off x="1189" y="2961"/>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78" name="Group 183"/>
                <p:cNvGrpSpPr>
                  <a:grpSpLocks/>
                </p:cNvGrpSpPr>
                <p:nvPr/>
              </p:nvGrpSpPr>
              <p:grpSpPr bwMode="auto">
                <a:xfrm>
                  <a:off x="1004" y="3002"/>
                  <a:ext cx="275" cy="38"/>
                  <a:chOff x="1004" y="3002"/>
                  <a:chExt cx="275" cy="38"/>
                </a:xfrm>
              </p:grpSpPr>
              <p:sp>
                <p:nvSpPr>
                  <p:cNvPr id="179" name="Freeform 184"/>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0" name="Freeform 185"/>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1" name="Rectangle 18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157" name="Group 187"/>
              <p:cNvGrpSpPr>
                <a:grpSpLocks/>
              </p:cNvGrpSpPr>
              <p:nvPr/>
            </p:nvGrpSpPr>
            <p:grpSpPr bwMode="auto">
              <a:xfrm>
                <a:off x="997" y="2775"/>
                <a:ext cx="275" cy="260"/>
                <a:chOff x="997" y="2775"/>
                <a:chExt cx="275" cy="260"/>
              </a:xfrm>
            </p:grpSpPr>
            <p:sp>
              <p:nvSpPr>
                <p:cNvPr id="158" name="Freeform 188"/>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9" name="Freeform 189"/>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0" name="Freeform 190"/>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1" name="Freeform 191"/>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2" name="Rectangle 19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63" name="Rectangle 19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64" name="Rectangle 19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65" name="Line 195"/>
                <p:cNvSpPr>
                  <a:spLocks noChangeShapeType="1"/>
                </p:cNvSpPr>
                <p:nvPr/>
              </p:nvSpPr>
              <p:spPr bwMode="auto">
                <a:xfrm flipH="1">
                  <a:off x="1182" y="2956"/>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66" name="Group 196"/>
                <p:cNvGrpSpPr>
                  <a:grpSpLocks/>
                </p:cNvGrpSpPr>
                <p:nvPr/>
              </p:nvGrpSpPr>
              <p:grpSpPr bwMode="auto">
                <a:xfrm>
                  <a:off x="997" y="2997"/>
                  <a:ext cx="275" cy="38"/>
                  <a:chOff x="997" y="2997"/>
                  <a:chExt cx="275" cy="38"/>
                </a:xfrm>
              </p:grpSpPr>
              <p:sp>
                <p:nvSpPr>
                  <p:cNvPr id="167" name="Freeform 197"/>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8" name="Freeform 198"/>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9" name="Rectangle 19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182" name="Group 200"/>
            <p:cNvGrpSpPr>
              <a:grpSpLocks/>
            </p:cNvGrpSpPr>
            <p:nvPr/>
          </p:nvGrpSpPr>
          <p:grpSpPr bwMode="auto">
            <a:xfrm>
              <a:off x="407988" y="4227513"/>
              <a:ext cx="531812" cy="566737"/>
              <a:chOff x="590" y="3047"/>
              <a:chExt cx="282" cy="265"/>
            </a:xfrm>
          </p:grpSpPr>
          <p:grpSp>
            <p:nvGrpSpPr>
              <p:cNvPr id="183" name="Group 201"/>
              <p:cNvGrpSpPr>
                <a:grpSpLocks/>
              </p:cNvGrpSpPr>
              <p:nvPr/>
            </p:nvGrpSpPr>
            <p:grpSpPr bwMode="auto">
              <a:xfrm>
                <a:off x="596" y="3051"/>
                <a:ext cx="276" cy="261"/>
                <a:chOff x="596" y="3051"/>
                <a:chExt cx="276" cy="261"/>
              </a:xfrm>
            </p:grpSpPr>
            <p:sp>
              <p:nvSpPr>
                <p:cNvPr id="197" name="Freeform 202"/>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8" name="Freeform 203"/>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9" name="Freeform 204"/>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0" name="Freeform 205"/>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1" name="Rectangle 20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02" name="Rectangle 20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03" name="Rectangle 20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04" name="Line 209"/>
                <p:cNvSpPr>
                  <a:spLocks noChangeShapeType="1"/>
                </p:cNvSpPr>
                <p:nvPr/>
              </p:nvSpPr>
              <p:spPr bwMode="auto">
                <a:xfrm flipH="1">
                  <a:off x="782" y="323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205" name="Group 210"/>
                <p:cNvGrpSpPr>
                  <a:grpSpLocks/>
                </p:cNvGrpSpPr>
                <p:nvPr/>
              </p:nvGrpSpPr>
              <p:grpSpPr bwMode="auto">
                <a:xfrm>
                  <a:off x="596" y="3274"/>
                  <a:ext cx="276" cy="38"/>
                  <a:chOff x="596" y="3274"/>
                  <a:chExt cx="276" cy="38"/>
                </a:xfrm>
              </p:grpSpPr>
              <p:sp>
                <p:nvSpPr>
                  <p:cNvPr id="206" name="Freeform 211"/>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7" name="Freeform 212"/>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8" name="Rectangle 21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184" name="Group 214"/>
              <p:cNvGrpSpPr>
                <a:grpSpLocks/>
              </p:cNvGrpSpPr>
              <p:nvPr/>
            </p:nvGrpSpPr>
            <p:grpSpPr bwMode="auto">
              <a:xfrm>
                <a:off x="590" y="3047"/>
                <a:ext cx="275" cy="260"/>
                <a:chOff x="590" y="3047"/>
                <a:chExt cx="275" cy="260"/>
              </a:xfrm>
            </p:grpSpPr>
            <p:sp>
              <p:nvSpPr>
                <p:cNvPr id="185" name="Freeform 215"/>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6" name="Freeform 216"/>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7" name="Freeform 217"/>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8" name="Freeform 218"/>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9" name="Rectangle 21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90" name="Rectangle 22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91" name="Rectangle 22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92" name="Line 222"/>
                <p:cNvSpPr>
                  <a:spLocks noChangeShapeType="1"/>
                </p:cNvSpPr>
                <p:nvPr/>
              </p:nvSpPr>
              <p:spPr bwMode="auto">
                <a:xfrm flipH="1">
                  <a:off x="775" y="322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93" name="Group 223"/>
                <p:cNvGrpSpPr>
                  <a:grpSpLocks/>
                </p:cNvGrpSpPr>
                <p:nvPr/>
              </p:nvGrpSpPr>
              <p:grpSpPr bwMode="auto">
                <a:xfrm>
                  <a:off x="590" y="3269"/>
                  <a:ext cx="275" cy="38"/>
                  <a:chOff x="590" y="3269"/>
                  <a:chExt cx="275" cy="38"/>
                </a:xfrm>
              </p:grpSpPr>
              <p:sp>
                <p:nvSpPr>
                  <p:cNvPr id="194" name="Freeform 224"/>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5" name="Freeform 225"/>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6" name="Rectangle 22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209" name="Group 227"/>
            <p:cNvGrpSpPr>
              <a:grpSpLocks/>
            </p:cNvGrpSpPr>
            <p:nvPr/>
          </p:nvGrpSpPr>
          <p:grpSpPr bwMode="auto">
            <a:xfrm>
              <a:off x="1004888" y="4906963"/>
              <a:ext cx="531812" cy="566737"/>
              <a:chOff x="906" y="3365"/>
              <a:chExt cx="281" cy="265"/>
            </a:xfrm>
          </p:grpSpPr>
          <p:grpSp>
            <p:nvGrpSpPr>
              <p:cNvPr id="210" name="Group 228"/>
              <p:cNvGrpSpPr>
                <a:grpSpLocks/>
              </p:cNvGrpSpPr>
              <p:nvPr/>
            </p:nvGrpSpPr>
            <p:grpSpPr bwMode="auto">
              <a:xfrm>
                <a:off x="912" y="3369"/>
                <a:ext cx="275" cy="261"/>
                <a:chOff x="912" y="3369"/>
                <a:chExt cx="275" cy="261"/>
              </a:xfrm>
            </p:grpSpPr>
            <p:sp>
              <p:nvSpPr>
                <p:cNvPr id="224" name="Freeform 229"/>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5" name="Freeform 230"/>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6" name="Freeform 231"/>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7" name="Freeform 232"/>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8" name="Rectangle 23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29" name="Rectangle 23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30" name="Rectangle 23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31" name="Line 236"/>
                <p:cNvSpPr>
                  <a:spLocks noChangeShapeType="1"/>
                </p:cNvSpPr>
                <p:nvPr/>
              </p:nvSpPr>
              <p:spPr bwMode="auto">
                <a:xfrm flipH="1">
                  <a:off x="1097" y="3551"/>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232" name="Group 237"/>
                <p:cNvGrpSpPr>
                  <a:grpSpLocks/>
                </p:cNvGrpSpPr>
                <p:nvPr/>
              </p:nvGrpSpPr>
              <p:grpSpPr bwMode="auto">
                <a:xfrm>
                  <a:off x="912" y="3592"/>
                  <a:ext cx="275" cy="38"/>
                  <a:chOff x="912" y="3592"/>
                  <a:chExt cx="275" cy="38"/>
                </a:xfrm>
              </p:grpSpPr>
              <p:sp>
                <p:nvSpPr>
                  <p:cNvPr id="233" name="Freeform 238"/>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34" name="Freeform 239"/>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35" name="Rectangle 24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211" name="Group 241"/>
              <p:cNvGrpSpPr>
                <a:grpSpLocks/>
              </p:cNvGrpSpPr>
              <p:nvPr/>
            </p:nvGrpSpPr>
            <p:grpSpPr bwMode="auto">
              <a:xfrm>
                <a:off x="906" y="3365"/>
                <a:ext cx="275" cy="261"/>
                <a:chOff x="906" y="3365"/>
                <a:chExt cx="275" cy="261"/>
              </a:xfrm>
            </p:grpSpPr>
            <p:sp>
              <p:nvSpPr>
                <p:cNvPr id="212" name="Freeform 242"/>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3" name="Freeform 243"/>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4" name="Freeform 244"/>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5" name="Freeform 245"/>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6" name="Rectangle 24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17" name="Rectangle 24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18" name="Rectangle 24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19" name="Line 249"/>
                <p:cNvSpPr>
                  <a:spLocks noChangeShapeType="1"/>
                </p:cNvSpPr>
                <p:nvPr/>
              </p:nvSpPr>
              <p:spPr bwMode="auto">
                <a:xfrm flipH="1">
                  <a:off x="1091" y="3546"/>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220" name="Group 250"/>
                <p:cNvGrpSpPr>
                  <a:grpSpLocks/>
                </p:cNvGrpSpPr>
                <p:nvPr/>
              </p:nvGrpSpPr>
              <p:grpSpPr bwMode="auto">
                <a:xfrm>
                  <a:off x="906" y="3587"/>
                  <a:ext cx="275" cy="39"/>
                  <a:chOff x="906" y="3587"/>
                  <a:chExt cx="275" cy="39"/>
                </a:xfrm>
              </p:grpSpPr>
              <p:sp>
                <p:nvSpPr>
                  <p:cNvPr id="221" name="Freeform 251"/>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2" name="Freeform 252"/>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3" name="Rectangle 25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sp>
          <p:nvSpPr>
            <p:cNvPr id="236" name="Rectangle 254"/>
            <p:cNvSpPr>
              <a:spLocks noChangeArrowheads="1"/>
            </p:cNvSpPr>
            <p:nvPr/>
          </p:nvSpPr>
          <p:spPr bwMode="auto">
            <a:xfrm>
              <a:off x="2316163" y="3349625"/>
              <a:ext cx="8905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37" name="Rectangle 255"/>
            <p:cNvSpPr>
              <a:spLocks noChangeArrowheads="1"/>
            </p:cNvSpPr>
            <p:nvPr/>
          </p:nvSpPr>
          <p:spPr bwMode="auto">
            <a:xfrm>
              <a:off x="2466975" y="3446463"/>
              <a:ext cx="720531"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校园网</a:t>
              </a:r>
            </a:p>
          </p:txBody>
        </p:sp>
        <p:grpSp>
          <p:nvGrpSpPr>
            <p:cNvPr id="238" name="Group 257"/>
            <p:cNvGrpSpPr>
              <a:grpSpLocks/>
            </p:cNvGrpSpPr>
            <p:nvPr/>
          </p:nvGrpSpPr>
          <p:grpSpPr bwMode="auto">
            <a:xfrm>
              <a:off x="8248650" y="2709863"/>
              <a:ext cx="409575" cy="723900"/>
              <a:chOff x="4305" y="2335"/>
              <a:chExt cx="216" cy="339"/>
            </a:xfrm>
          </p:grpSpPr>
          <p:grpSp>
            <p:nvGrpSpPr>
              <p:cNvPr id="239" name="Group 258"/>
              <p:cNvGrpSpPr>
                <a:grpSpLocks/>
              </p:cNvGrpSpPr>
              <p:nvPr/>
            </p:nvGrpSpPr>
            <p:grpSpPr bwMode="auto">
              <a:xfrm>
                <a:off x="4310" y="2341"/>
                <a:ext cx="211" cy="333"/>
                <a:chOff x="4310" y="2341"/>
                <a:chExt cx="211" cy="333"/>
              </a:xfrm>
            </p:grpSpPr>
            <p:sp>
              <p:nvSpPr>
                <p:cNvPr id="250" name="Freeform 259"/>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1" name="Freeform 260"/>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2" name="Freeform 261"/>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3" name="Freeform 262"/>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4" name="Rectangle 263"/>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55" name="Rectangle 264"/>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56" name="Line 265"/>
                <p:cNvSpPr>
                  <a:spLocks noChangeShapeType="1"/>
                </p:cNvSpPr>
                <p:nvPr/>
              </p:nvSpPr>
              <p:spPr bwMode="auto">
                <a:xfrm>
                  <a:off x="4320" y="2441"/>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57" name="Line 266"/>
                <p:cNvSpPr>
                  <a:spLocks noChangeShapeType="1"/>
                </p:cNvSpPr>
                <p:nvPr/>
              </p:nvSpPr>
              <p:spPr bwMode="auto">
                <a:xfrm flipH="1">
                  <a:off x="4310" y="2617"/>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58" name="Line 267"/>
                <p:cNvSpPr>
                  <a:spLocks noChangeShapeType="1"/>
                </p:cNvSpPr>
                <p:nvPr/>
              </p:nvSpPr>
              <p:spPr bwMode="auto">
                <a:xfrm flipH="1">
                  <a:off x="4310" y="2504"/>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240" name="Group 268"/>
              <p:cNvGrpSpPr>
                <a:grpSpLocks/>
              </p:cNvGrpSpPr>
              <p:nvPr/>
            </p:nvGrpSpPr>
            <p:grpSpPr bwMode="auto">
              <a:xfrm>
                <a:off x="4305" y="2335"/>
                <a:ext cx="211" cy="332"/>
                <a:chOff x="4305" y="2335"/>
                <a:chExt cx="211" cy="332"/>
              </a:xfrm>
            </p:grpSpPr>
            <p:sp>
              <p:nvSpPr>
                <p:cNvPr id="241" name="Freeform 269"/>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2" name="Freeform 270"/>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3" name="Freeform 271"/>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4" name="Freeform 272"/>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5" name="Rectangle 273"/>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46" name="Rectangle 274"/>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47" name="Line 275"/>
                <p:cNvSpPr>
                  <a:spLocks noChangeShapeType="1"/>
                </p:cNvSpPr>
                <p:nvPr/>
              </p:nvSpPr>
              <p:spPr bwMode="auto">
                <a:xfrm>
                  <a:off x="4320" y="242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48" name="Line 276"/>
                <p:cNvSpPr>
                  <a:spLocks noChangeShapeType="1"/>
                </p:cNvSpPr>
                <p:nvPr/>
              </p:nvSpPr>
              <p:spPr bwMode="auto">
                <a:xfrm flipH="1">
                  <a:off x="4310" y="2611"/>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49" name="Line 277"/>
                <p:cNvSpPr>
                  <a:spLocks noChangeShapeType="1"/>
                </p:cNvSpPr>
                <p:nvPr/>
              </p:nvSpPr>
              <p:spPr bwMode="auto">
                <a:xfrm flipH="1">
                  <a:off x="4310" y="2498"/>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259" name="Rectangle 279"/>
            <p:cNvSpPr>
              <a:spLocks noChangeArrowheads="1"/>
            </p:cNvSpPr>
            <p:nvPr/>
          </p:nvSpPr>
          <p:spPr bwMode="auto">
            <a:xfrm>
              <a:off x="7496575" y="2421403"/>
              <a:ext cx="1200886"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源点服务器</a:t>
              </a:r>
            </a:p>
          </p:txBody>
        </p:sp>
        <p:sp>
          <p:nvSpPr>
            <p:cNvPr id="260" name="Rectangle 280"/>
            <p:cNvSpPr>
              <a:spLocks noChangeArrowheads="1"/>
            </p:cNvSpPr>
            <p:nvPr/>
          </p:nvSpPr>
          <p:spPr bwMode="auto">
            <a:xfrm>
              <a:off x="4197350" y="3986213"/>
              <a:ext cx="850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61" name="Rectangle 281"/>
            <p:cNvSpPr>
              <a:spLocks noChangeArrowheads="1"/>
            </p:cNvSpPr>
            <p:nvPr/>
          </p:nvSpPr>
          <p:spPr bwMode="auto">
            <a:xfrm>
              <a:off x="4758568" y="3940556"/>
              <a:ext cx="1075169"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smtClean="0">
                  <a:latin typeface="+mj-ea"/>
                  <a:ea typeface="+mj-ea"/>
                </a:rPr>
                <a:t>100Mbps</a:t>
              </a:r>
              <a:endParaRPr kumimoji="1" lang="en-US" altLang="zh-CN" sz="1600" dirty="0">
                <a:latin typeface="+mj-ea"/>
                <a:ea typeface="+mj-ea"/>
              </a:endParaRPr>
            </a:p>
          </p:txBody>
        </p:sp>
        <p:grpSp>
          <p:nvGrpSpPr>
            <p:cNvPr id="262" name="Group 282"/>
            <p:cNvGrpSpPr>
              <a:grpSpLocks/>
            </p:cNvGrpSpPr>
            <p:nvPr/>
          </p:nvGrpSpPr>
          <p:grpSpPr bwMode="auto">
            <a:xfrm>
              <a:off x="6167438" y="4198938"/>
              <a:ext cx="582612" cy="409575"/>
              <a:chOff x="3202" y="3033"/>
              <a:chExt cx="309" cy="192"/>
            </a:xfrm>
          </p:grpSpPr>
          <p:sp>
            <p:nvSpPr>
              <p:cNvPr id="263" name="Oval 283"/>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264" name="Rectangle 284"/>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65" name="Rectangle 285"/>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66" name="Oval 286"/>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267" name="Group 287"/>
              <p:cNvGrpSpPr>
                <a:grpSpLocks/>
              </p:cNvGrpSpPr>
              <p:nvPr/>
            </p:nvGrpSpPr>
            <p:grpSpPr bwMode="auto">
              <a:xfrm>
                <a:off x="3249" y="3046"/>
                <a:ext cx="214" cy="86"/>
                <a:chOff x="3249" y="3046"/>
                <a:chExt cx="214" cy="86"/>
              </a:xfrm>
            </p:grpSpPr>
            <p:grpSp>
              <p:nvGrpSpPr>
                <p:cNvPr id="270" name="Group 288"/>
                <p:cNvGrpSpPr>
                  <a:grpSpLocks/>
                </p:cNvGrpSpPr>
                <p:nvPr/>
              </p:nvGrpSpPr>
              <p:grpSpPr bwMode="auto">
                <a:xfrm>
                  <a:off x="3249" y="3046"/>
                  <a:ext cx="212" cy="84"/>
                  <a:chOff x="3249" y="3046"/>
                  <a:chExt cx="212" cy="84"/>
                </a:xfrm>
              </p:grpSpPr>
              <p:sp>
                <p:nvSpPr>
                  <p:cNvPr id="280" name="Freeform 289"/>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1" name="Freeform 290"/>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2" name="Freeform 291"/>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3" name="Freeform 292"/>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4" name="Freeform 293"/>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5" name="Freeform 294"/>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6" name="Freeform 295"/>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7" name="Freeform 296"/>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271" name="Group 297"/>
                <p:cNvGrpSpPr>
                  <a:grpSpLocks/>
                </p:cNvGrpSpPr>
                <p:nvPr/>
              </p:nvGrpSpPr>
              <p:grpSpPr bwMode="auto">
                <a:xfrm>
                  <a:off x="3251" y="3048"/>
                  <a:ext cx="212" cy="84"/>
                  <a:chOff x="3251" y="3048"/>
                  <a:chExt cx="212" cy="84"/>
                </a:xfrm>
              </p:grpSpPr>
              <p:sp>
                <p:nvSpPr>
                  <p:cNvPr id="272" name="Freeform 298"/>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3" name="Freeform 299"/>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4" name="Freeform 300"/>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5" name="Freeform 301"/>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6" name="Freeform 302"/>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7" name="Freeform 303"/>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8" name="Freeform 304"/>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9" name="Freeform 305"/>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268" name="Line 306"/>
              <p:cNvSpPr>
                <a:spLocks noChangeShapeType="1"/>
              </p:cNvSpPr>
              <p:nvPr/>
            </p:nvSpPr>
            <p:spPr bwMode="auto">
              <a:xfrm>
                <a:off x="320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69" name="Line 307"/>
              <p:cNvSpPr>
                <a:spLocks noChangeShapeType="1"/>
              </p:cNvSpPr>
              <p:nvPr/>
            </p:nvSpPr>
            <p:spPr bwMode="auto">
              <a:xfrm>
                <a:off x="3510"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288" name="Rectangle 308"/>
            <p:cNvSpPr>
              <a:spLocks noChangeArrowheads="1"/>
            </p:cNvSpPr>
            <p:nvPr/>
          </p:nvSpPr>
          <p:spPr bwMode="auto">
            <a:xfrm>
              <a:off x="6761163" y="3735388"/>
              <a:ext cx="8905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89" name="Rectangle 309"/>
            <p:cNvSpPr>
              <a:spLocks noChangeArrowheads="1"/>
            </p:cNvSpPr>
            <p:nvPr/>
          </p:nvSpPr>
          <p:spPr bwMode="auto">
            <a:xfrm>
              <a:off x="7164388" y="4275138"/>
              <a:ext cx="720531"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因特网</a:t>
              </a:r>
            </a:p>
          </p:txBody>
        </p:sp>
        <p:sp>
          <p:nvSpPr>
            <p:cNvPr id="290" name="Rectangle 310"/>
            <p:cNvSpPr>
              <a:spLocks noChangeArrowheads="1"/>
            </p:cNvSpPr>
            <p:nvPr/>
          </p:nvSpPr>
          <p:spPr bwMode="auto">
            <a:xfrm>
              <a:off x="3684588" y="3832225"/>
              <a:ext cx="4000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91" name="Rectangle 311"/>
            <p:cNvSpPr>
              <a:spLocks noChangeArrowheads="1"/>
            </p:cNvSpPr>
            <p:nvPr/>
          </p:nvSpPr>
          <p:spPr bwMode="auto">
            <a:xfrm>
              <a:off x="2828925" y="4603750"/>
              <a:ext cx="433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92" name="Rectangle 312"/>
            <p:cNvSpPr>
              <a:spLocks noChangeArrowheads="1"/>
            </p:cNvSpPr>
            <p:nvPr/>
          </p:nvSpPr>
          <p:spPr bwMode="auto">
            <a:xfrm>
              <a:off x="1625600" y="4217988"/>
              <a:ext cx="4365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93" name="Rectangle 313"/>
            <p:cNvSpPr>
              <a:spLocks noChangeArrowheads="1"/>
            </p:cNvSpPr>
            <p:nvPr/>
          </p:nvSpPr>
          <p:spPr bwMode="auto">
            <a:xfrm>
              <a:off x="45600" y="3610991"/>
              <a:ext cx="720531"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浏览器</a:t>
              </a:r>
            </a:p>
          </p:txBody>
        </p:sp>
        <p:sp>
          <p:nvSpPr>
            <p:cNvPr id="294" name="Rectangle 314"/>
            <p:cNvSpPr>
              <a:spLocks noChangeArrowheads="1"/>
            </p:cNvSpPr>
            <p:nvPr/>
          </p:nvSpPr>
          <p:spPr bwMode="auto">
            <a:xfrm>
              <a:off x="3679825" y="3859213"/>
              <a:ext cx="260818"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a:latin typeface="+mj-ea"/>
                  <a:ea typeface="+mj-ea"/>
                </a:rPr>
                <a:t>R</a:t>
              </a:r>
              <a:r>
                <a:rPr kumimoji="1" lang="en-US" altLang="zh-CN" sz="1600" baseline="-25000">
                  <a:latin typeface="+mj-ea"/>
                  <a:ea typeface="+mj-ea"/>
                </a:rPr>
                <a:t>1</a:t>
              </a:r>
            </a:p>
          </p:txBody>
        </p:sp>
        <p:sp>
          <p:nvSpPr>
            <p:cNvPr id="295" name="Rectangle 315"/>
            <p:cNvSpPr>
              <a:spLocks noChangeArrowheads="1"/>
            </p:cNvSpPr>
            <p:nvPr/>
          </p:nvSpPr>
          <p:spPr bwMode="auto">
            <a:xfrm>
              <a:off x="6319151" y="3880103"/>
              <a:ext cx="260818"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a:latin typeface="+mj-ea"/>
                  <a:ea typeface="+mj-ea"/>
                </a:rPr>
                <a:t>R</a:t>
              </a:r>
              <a:r>
                <a:rPr kumimoji="1" lang="en-US" altLang="zh-CN" sz="1600" baseline="-25000" dirty="0">
                  <a:latin typeface="+mj-ea"/>
                  <a:ea typeface="+mj-ea"/>
                </a:rPr>
                <a:t>2</a:t>
              </a:r>
            </a:p>
          </p:txBody>
        </p:sp>
        <p:sp>
          <p:nvSpPr>
            <p:cNvPr id="296" name="Freeform 316"/>
            <p:cNvSpPr>
              <a:spLocks/>
            </p:cNvSpPr>
            <p:nvPr/>
          </p:nvSpPr>
          <p:spPr bwMode="auto">
            <a:xfrm>
              <a:off x="3950292" y="3206656"/>
              <a:ext cx="4307839" cy="1146155"/>
            </a:xfrm>
            <a:custGeom>
              <a:avLst/>
              <a:gdLst>
                <a:gd name="T0" fmla="*/ 0 w 2922"/>
                <a:gd name="T1" fmla="*/ 718 h 732"/>
                <a:gd name="T2" fmla="*/ 765 w 2922"/>
                <a:gd name="T3" fmla="*/ 712 h 732"/>
                <a:gd name="T4" fmla="*/ 1702 w 2922"/>
                <a:gd name="T5" fmla="*/ 700 h 732"/>
                <a:gd name="T6" fmla="*/ 2324 w 2922"/>
                <a:gd name="T7" fmla="*/ 520 h 732"/>
                <a:gd name="T8" fmla="*/ 2922 w 2922"/>
                <a:gd name="T9" fmla="*/ 0 h 732"/>
              </a:gdLst>
              <a:ahLst/>
              <a:cxnLst>
                <a:cxn ang="0">
                  <a:pos x="T0" y="T1"/>
                </a:cxn>
                <a:cxn ang="0">
                  <a:pos x="T2" y="T3"/>
                </a:cxn>
                <a:cxn ang="0">
                  <a:pos x="T4" y="T5"/>
                </a:cxn>
                <a:cxn ang="0">
                  <a:pos x="T6" y="T7"/>
                </a:cxn>
                <a:cxn ang="0">
                  <a:pos x="T8" y="T9"/>
                </a:cxn>
              </a:cxnLst>
              <a:rect l="0" t="0" r="r" b="b"/>
              <a:pathLst>
                <a:path w="2922" h="732">
                  <a:moveTo>
                    <a:pt x="0" y="718"/>
                  </a:moveTo>
                  <a:cubicBezTo>
                    <a:pt x="127" y="717"/>
                    <a:pt x="481" y="715"/>
                    <a:pt x="765" y="712"/>
                  </a:cubicBezTo>
                  <a:cubicBezTo>
                    <a:pt x="1049" y="709"/>
                    <a:pt x="1442" y="732"/>
                    <a:pt x="1702" y="700"/>
                  </a:cubicBezTo>
                  <a:cubicBezTo>
                    <a:pt x="1962" y="668"/>
                    <a:pt x="2121" y="637"/>
                    <a:pt x="2324" y="520"/>
                  </a:cubicBezTo>
                  <a:cubicBezTo>
                    <a:pt x="2527" y="403"/>
                    <a:pt x="2798" y="108"/>
                    <a:pt x="2922" y="0"/>
                  </a:cubicBezTo>
                </a:path>
              </a:pathLst>
            </a:custGeom>
            <a:noFill/>
            <a:ln w="762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297" name="Group 327"/>
            <p:cNvGrpSpPr>
              <a:grpSpLocks/>
            </p:cNvGrpSpPr>
            <p:nvPr/>
          </p:nvGrpSpPr>
          <p:grpSpPr bwMode="auto">
            <a:xfrm>
              <a:off x="4478338" y="2843213"/>
              <a:ext cx="1370012" cy="717550"/>
              <a:chOff x="2821" y="1791"/>
              <a:chExt cx="863" cy="452"/>
            </a:xfrm>
          </p:grpSpPr>
          <p:sp>
            <p:nvSpPr>
              <p:cNvPr id="298" name="AutoShape 318"/>
              <p:cNvSpPr>
                <a:spLocks noChangeArrowheads="1"/>
              </p:cNvSpPr>
              <p:nvPr/>
            </p:nvSpPr>
            <p:spPr bwMode="auto">
              <a:xfrm>
                <a:off x="2821" y="1791"/>
                <a:ext cx="863" cy="452"/>
              </a:xfrm>
              <a:prstGeom prst="wedgeRoundRectCallout">
                <a:avLst>
                  <a:gd name="adj1" fmla="val -89051"/>
                  <a:gd name="adj2" fmla="val 144468"/>
                  <a:gd name="adj3" fmla="val 16667"/>
                </a:avLst>
              </a:prstGeom>
              <a:solidFill>
                <a:srgbClr val="FFFF99"/>
              </a:solidFill>
              <a:ln w="9525">
                <a:solidFill>
                  <a:schemeClr val="tx1"/>
                </a:solidFill>
                <a:miter lim="800000"/>
                <a:headEnd/>
                <a:tailEnd/>
              </a:ln>
              <a:effectLst/>
            </p:spPr>
            <p:txBody>
              <a:bodyPr/>
              <a:lstStyle/>
              <a:p>
                <a:pPr algn="ctr"/>
                <a:endParaRPr kumimoji="1" lang="zh-CN" altLang="zh-CN" sz="1600">
                  <a:latin typeface="+mj-ea"/>
                  <a:ea typeface="+mj-ea"/>
                </a:endParaRPr>
              </a:p>
            </p:txBody>
          </p:sp>
          <p:sp>
            <p:nvSpPr>
              <p:cNvPr id="299" name="Rectangle 319"/>
              <p:cNvSpPr>
                <a:spLocks noChangeArrowheads="1"/>
              </p:cNvSpPr>
              <p:nvPr/>
            </p:nvSpPr>
            <p:spPr bwMode="auto">
              <a:xfrm>
                <a:off x="2892" y="1839"/>
                <a:ext cx="75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这条链路上</a:t>
                </a:r>
              </a:p>
              <a:p>
                <a:r>
                  <a:rPr kumimoji="1" lang="zh-CN" altLang="en-US" sz="1600" dirty="0">
                    <a:latin typeface="+mj-ea"/>
                    <a:ea typeface="+mj-ea"/>
                  </a:rPr>
                  <a:t>的时延很大</a:t>
                </a:r>
              </a:p>
            </p:txBody>
          </p:sp>
        </p:grpSp>
        <p:sp>
          <p:nvSpPr>
            <p:cNvPr id="300" name="Freeform 320"/>
            <p:cNvSpPr>
              <a:spLocks/>
            </p:cNvSpPr>
            <p:nvPr/>
          </p:nvSpPr>
          <p:spPr bwMode="auto">
            <a:xfrm>
              <a:off x="1476375" y="3194050"/>
              <a:ext cx="1888133" cy="1108143"/>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1" name="Freeform 321"/>
            <p:cNvSpPr>
              <a:spLocks/>
            </p:cNvSpPr>
            <p:nvPr/>
          </p:nvSpPr>
          <p:spPr bwMode="auto">
            <a:xfrm>
              <a:off x="1647826" y="3968749"/>
              <a:ext cx="1703040" cy="424576"/>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2" name="Freeform 322"/>
            <p:cNvSpPr>
              <a:spLocks/>
            </p:cNvSpPr>
            <p:nvPr/>
          </p:nvSpPr>
          <p:spPr bwMode="auto">
            <a:xfrm>
              <a:off x="910016" y="4481792"/>
              <a:ext cx="2440851" cy="53516"/>
            </a:xfrm>
            <a:custGeom>
              <a:avLst/>
              <a:gdLst>
                <a:gd name="T0" fmla="*/ 0 w 1344"/>
                <a:gd name="T1" fmla="*/ 17 h 17"/>
                <a:gd name="T2" fmla="*/ 1344 w 1344"/>
                <a:gd name="T3" fmla="*/ 0 h 17"/>
              </a:gdLst>
              <a:ahLst/>
              <a:cxnLst>
                <a:cxn ang="0">
                  <a:pos x="T0" y="T1"/>
                </a:cxn>
                <a:cxn ang="0">
                  <a:pos x="T2" y="T3"/>
                </a:cxn>
              </a:cxnLst>
              <a:rect l="0" t="0" r="r" b="b"/>
              <a:pathLst>
                <a:path w="1344" h="17">
                  <a:moveTo>
                    <a:pt x="0" y="17"/>
                  </a:moveTo>
                  <a:cubicBezTo>
                    <a:pt x="224" y="14"/>
                    <a:pt x="1064" y="4"/>
                    <a:pt x="1344"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3" name="Freeform 323"/>
            <p:cNvSpPr>
              <a:spLocks/>
            </p:cNvSpPr>
            <p:nvPr/>
          </p:nvSpPr>
          <p:spPr bwMode="auto">
            <a:xfrm>
              <a:off x="1476375" y="4583683"/>
              <a:ext cx="1888133" cy="642367"/>
            </a:xfrm>
            <a:custGeom>
              <a:avLst/>
              <a:gdLst>
                <a:gd name="T0" fmla="*/ 0 w 1052"/>
                <a:gd name="T1" fmla="*/ 304 h 304"/>
                <a:gd name="T2" fmla="*/ 1052 w 1052"/>
                <a:gd name="T3" fmla="*/ 0 h 304"/>
              </a:gdLst>
              <a:ahLst/>
              <a:cxnLst>
                <a:cxn ang="0">
                  <a:pos x="T0" y="T1"/>
                </a:cxn>
                <a:cxn ang="0">
                  <a:pos x="T2" y="T3"/>
                </a:cxn>
              </a:cxnLst>
              <a:rect l="0" t="0" r="r" b="b"/>
              <a:pathLst>
                <a:path w="1052" h="304">
                  <a:moveTo>
                    <a:pt x="0" y="304"/>
                  </a:moveTo>
                  <a:cubicBezTo>
                    <a:pt x="175" y="253"/>
                    <a:pt x="833" y="63"/>
                    <a:pt x="1052"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304" name="Group 330"/>
            <p:cNvGrpSpPr>
              <a:grpSpLocks/>
            </p:cNvGrpSpPr>
            <p:nvPr/>
          </p:nvGrpSpPr>
          <p:grpSpPr bwMode="auto">
            <a:xfrm>
              <a:off x="4224338" y="4365625"/>
              <a:ext cx="2138363" cy="1566863"/>
              <a:chOff x="2661" y="2750"/>
              <a:chExt cx="1347" cy="987"/>
            </a:xfrm>
          </p:grpSpPr>
          <p:sp>
            <p:nvSpPr>
              <p:cNvPr id="305" name="Text Box 328"/>
              <p:cNvSpPr txBox="1">
                <a:spLocks noChangeArrowheads="1"/>
              </p:cNvSpPr>
              <p:nvPr/>
            </p:nvSpPr>
            <p:spPr bwMode="auto">
              <a:xfrm>
                <a:off x="2661" y="3306"/>
                <a:ext cx="1347"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latin typeface="+mj-ea"/>
                    <a:ea typeface="+mj-ea"/>
                  </a:rPr>
                  <a:t>所有万维网通信量</a:t>
                </a:r>
              </a:p>
              <a:p>
                <a:pPr algn="ctr"/>
                <a:r>
                  <a:rPr lang="zh-CN" altLang="en-US" sz="1600" dirty="0">
                    <a:latin typeface="+mj-ea"/>
                    <a:ea typeface="+mj-ea"/>
                  </a:rPr>
                  <a:t>都经过这条链路</a:t>
                </a:r>
              </a:p>
            </p:txBody>
          </p:sp>
          <p:sp>
            <p:nvSpPr>
              <p:cNvPr id="306" name="Line 329"/>
              <p:cNvSpPr>
                <a:spLocks noChangeShapeType="1"/>
              </p:cNvSpPr>
              <p:nvPr/>
            </p:nvSpPr>
            <p:spPr bwMode="auto">
              <a:xfrm flipV="1">
                <a:off x="3334" y="2750"/>
                <a:ext cx="0" cy="589"/>
              </a:xfrm>
              <a:prstGeom prst="line">
                <a:avLst/>
              </a:prstGeom>
              <a:noFill/>
              <a:ln w="762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grpSp>
    </p:spTree>
    <p:extLst>
      <p:ext uri="{BB962C8B-B14F-4D97-AF65-F5344CB8AC3E}">
        <p14:creationId xmlns:p14="http://schemas.microsoft.com/office/powerpoint/2010/main" val="1510796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
        <p:nvSpPr>
          <p:cNvPr id="6" name="内容占位符 5"/>
          <p:cNvSpPr>
            <a:spLocks noGrp="1"/>
          </p:cNvSpPr>
          <p:nvPr>
            <p:ph idx="1"/>
          </p:nvPr>
        </p:nvSpPr>
        <p:spPr/>
        <p:txBody>
          <a:bodyPr/>
          <a:lstStyle/>
          <a:p>
            <a:endParaRPr lang="zh-CN" altLang="en-US" dirty="0"/>
          </a:p>
        </p:txBody>
      </p:sp>
      <p:pic>
        <p:nvPicPr>
          <p:cNvPr id="7" name="图片 6"/>
          <p:cNvPicPr>
            <a:picLocks noChangeAspect="1"/>
          </p:cNvPicPr>
          <p:nvPr/>
        </p:nvPicPr>
        <p:blipFill>
          <a:blip r:embed="rId2"/>
          <a:stretch>
            <a:fillRect/>
          </a:stretch>
        </p:blipFill>
        <p:spPr>
          <a:xfrm>
            <a:off x="278160" y="-6285"/>
            <a:ext cx="2133600" cy="5721285"/>
          </a:xfrm>
          <a:prstGeom prst="rect">
            <a:avLst/>
          </a:prstGeom>
        </p:spPr>
      </p:pic>
      <p:pic>
        <p:nvPicPr>
          <p:cNvPr id="8" name="图片 7"/>
          <p:cNvPicPr>
            <a:picLocks noChangeAspect="1"/>
          </p:cNvPicPr>
          <p:nvPr/>
        </p:nvPicPr>
        <p:blipFill>
          <a:blip r:embed="rId3"/>
          <a:stretch>
            <a:fillRect/>
          </a:stretch>
        </p:blipFill>
        <p:spPr>
          <a:xfrm>
            <a:off x="2449952" y="514097"/>
            <a:ext cx="6609791" cy="4680520"/>
          </a:xfrm>
          <a:prstGeom prst="rect">
            <a:avLst/>
          </a:prstGeom>
          <a:ln>
            <a:solidFill>
              <a:schemeClr val="tx1">
                <a:lumMod val="65000"/>
                <a:lumOff val="35000"/>
              </a:schemeClr>
            </a:solidFill>
          </a:ln>
        </p:spPr>
      </p:pic>
    </p:spTree>
    <p:extLst>
      <p:ext uri="{BB962C8B-B14F-4D97-AF65-F5344CB8AC3E}">
        <p14:creationId xmlns:p14="http://schemas.microsoft.com/office/powerpoint/2010/main" val="14567476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90</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grpSp>
        <p:nvGrpSpPr>
          <p:cNvPr id="625" name="组合 624"/>
          <p:cNvGrpSpPr/>
          <p:nvPr/>
        </p:nvGrpSpPr>
        <p:grpSpPr>
          <a:xfrm>
            <a:off x="901416" y="1785581"/>
            <a:ext cx="7461523" cy="3140987"/>
            <a:chOff x="250825" y="2892735"/>
            <a:chExt cx="8542338" cy="3595964"/>
          </a:xfrm>
        </p:grpSpPr>
        <p:grpSp>
          <p:nvGrpSpPr>
            <p:cNvPr id="307" name="Group 3"/>
            <p:cNvGrpSpPr>
              <a:grpSpLocks/>
            </p:cNvGrpSpPr>
            <p:nvPr/>
          </p:nvGrpSpPr>
          <p:grpSpPr bwMode="auto">
            <a:xfrm>
              <a:off x="250825" y="3494088"/>
              <a:ext cx="3454400" cy="2570162"/>
              <a:chOff x="912" y="768"/>
              <a:chExt cx="2400" cy="1584"/>
            </a:xfrm>
          </p:grpSpPr>
          <p:sp>
            <p:nvSpPr>
              <p:cNvPr id="308" name="Oval 4"/>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09" name="Oval 5"/>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0" name="Oval 6"/>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1" name="Oval 7"/>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2" name="Oval 8"/>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3" name="Oval 9"/>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4" name="Oval 10"/>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5" name="Oval 11"/>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6" name="Oval 12"/>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nvGrpSpPr>
              <p:cNvPr id="317" name="Group 13"/>
              <p:cNvGrpSpPr>
                <a:grpSpLocks/>
              </p:cNvGrpSpPr>
              <p:nvPr/>
            </p:nvGrpSpPr>
            <p:grpSpPr bwMode="auto">
              <a:xfrm>
                <a:off x="912" y="768"/>
                <a:ext cx="2386" cy="1553"/>
                <a:chOff x="912" y="768"/>
                <a:chExt cx="2386" cy="1553"/>
              </a:xfrm>
            </p:grpSpPr>
            <p:sp>
              <p:nvSpPr>
                <p:cNvPr id="318" name="Oval 14"/>
                <p:cNvSpPr>
                  <a:spLocks noChangeArrowheads="1"/>
                </p:cNvSpPr>
                <p:nvPr/>
              </p:nvSpPr>
              <p:spPr bwMode="auto">
                <a:xfrm>
                  <a:off x="1736" y="768"/>
                  <a:ext cx="1027" cy="627"/>
                </a:xfrm>
                <a:prstGeom prst="ellipse">
                  <a:avLst/>
                </a:prstGeom>
                <a:solidFill>
                  <a:srgbClr val="DDDDDD"/>
                </a:solidFill>
                <a:ln w="9525">
                  <a:solidFill>
                    <a:srgbClr val="000000"/>
                  </a:solidFill>
                  <a:round/>
                  <a:headEnd/>
                  <a:tailEnd/>
                </a:ln>
              </p:spPr>
              <p:txBody>
                <a:bodyPr/>
                <a:lstStyle/>
                <a:p>
                  <a:endParaRPr lang="zh-CN" altLang="en-US" sz="1600">
                    <a:latin typeface="+mj-ea"/>
                    <a:ea typeface="+mj-ea"/>
                  </a:endParaRPr>
                </a:p>
              </p:txBody>
            </p:sp>
            <p:sp>
              <p:nvSpPr>
                <p:cNvPr id="319" name="Oval 15"/>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0" name="Oval 16"/>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1" name="Oval 17"/>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2" name="Oval 18"/>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3" name="Oval 19"/>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4" name="Oval 20"/>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5" name="Oval 21"/>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6" name="Oval 22"/>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graphicFrame>
          <p:nvGraphicFramePr>
            <p:cNvPr id="327" name="Object 23"/>
            <p:cNvGraphicFramePr>
              <a:graphicFrameLocks noChangeAspect="1"/>
            </p:cNvGraphicFramePr>
            <p:nvPr>
              <p:extLst>
                <p:ext uri="{D42A27DB-BD31-4B8C-83A1-F6EECF244321}">
                  <p14:modId xmlns:p14="http://schemas.microsoft.com/office/powerpoint/2010/main" val="202891302"/>
                </p:ext>
              </p:extLst>
            </p:nvPr>
          </p:nvGraphicFramePr>
          <p:xfrm>
            <a:off x="6542088" y="4217988"/>
            <a:ext cx="1770062" cy="1149350"/>
          </p:xfrm>
          <a:graphic>
            <a:graphicData uri="http://schemas.openxmlformats.org/presentationml/2006/ole">
              <mc:AlternateContent xmlns:mc="http://schemas.openxmlformats.org/markup-compatibility/2006">
                <mc:Choice xmlns:v="urn:schemas-microsoft-com:vml" Requires="v">
                  <p:oleObj spid="_x0000_s3096"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4217988"/>
                          <a:ext cx="1770062"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8" name="Line 24"/>
            <p:cNvSpPr>
              <a:spLocks noChangeShapeType="1"/>
            </p:cNvSpPr>
            <p:nvPr/>
          </p:nvSpPr>
          <p:spPr bwMode="auto">
            <a:xfrm>
              <a:off x="3735388" y="4779963"/>
              <a:ext cx="2524125"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9" name="Line 25"/>
            <p:cNvSpPr>
              <a:spLocks noChangeShapeType="1"/>
            </p:cNvSpPr>
            <p:nvPr/>
          </p:nvSpPr>
          <p:spPr bwMode="auto">
            <a:xfrm>
              <a:off x="7637463" y="5289550"/>
              <a:ext cx="649287" cy="54292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30" name="Line 26"/>
            <p:cNvSpPr>
              <a:spLocks noChangeShapeType="1"/>
            </p:cNvSpPr>
            <p:nvPr/>
          </p:nvSpPr>
          <p:spPr bwMode="auto">
            <a:xfrm>
              <a:off x="8012113" y="5010150"/>
              <a:ext cx="520700" cy="115888"/>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31" name="Line 27"/>
            <p:cNvSpPr>
              <a:spLocks noChangeShapeType="1"/>
            </p:cNvSpPr>
            <p:nvPr/>
          </p:nvSpPr>
          <p:spPr bwMode="auto">
            <a:xfrm flipV="1">
              <a:off x="8040688" y="4329113"/>
              <a:ext cx="492125" cy="153987"/>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32" name="Line 28"/>
            <p:cNvSpPr>
              <a:spLocks noChangeShapeType="1"/>
            </p:cNvSpPr>
            <p:nvPr/>
          </p:nvSpPr>
          <p:spPr bwMode="auto">
            <a:xfrm flipV="1">
              <a:off x="7607300" y="3709988"/>
              <a:ext cx="679450" cy="595312"/>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333" name="Group 29"/>
            <p:cNvGrpSpPr>
              <a:grpSpLocks/>
            </p:cNvGrpSpPr>
            <p:nvPr/>
          </p:nvGrpSpPr>
          <p:grpSpPr bwMode="auto">
            <a:xfrm>
              <a:off x="8399463" y="3984625"/>
              <a:ext cx="393700" cy="661988"/>
              <a:chOff x="4486" y="2730"/>
              <a:chExt cx="217" cy="339"/>
            </a:xfrm>
          </p:grpSpPr>
          <p:grpSp>
            <p:nvGrpSpPr>
              <p:cNvPr id="334" name="Group 30"/>
              <p:cNvGrpSpPr>
                <a:grpSpLocks/>
              </p:cNvGrpSpPr>
              <p:nvPr/>
            </p:nvGrpSpPr>
            <p:grpSpPr bwMode="auto">
              <a:xfrm>
                <a:off x="4491" y="2736"/>
                <a:ext cx="212" cy="333"/>
                <a:chOff x="4491" y="2736"/>
                <a:chExt cx="212" cy="333"/>
              </a:xfrm>
            </p:grpSpPr>
            <p:sp>
              <p:nvSpPr>
                <p:cNvPr id="345" name="Freeform 31"/>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6" name="Freeform 32"/>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7" name="Freeform 33"/>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8" name="Freeform 34"/>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9" name="Rectangle 35"/>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50" name="Rectangle 36"/>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51" name="Line 37"/>
                <p:cNvSpPr>
                  <a:spLocks noChangeShapeType="1"/>
                </p:cNvSpPr>
                <p:nvPr/>
              </p:nvSpPr>
              <p:spPr bwMode="auto">
                <a:xfrm>
                  <a:off x="4501" y="2837"/>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52" name="Line 38"/>
                <p:cNvSpPr>
                  <a:spLocks noChangeShapeType="1"/>
                </p:cNvSpPr>
                <p:nvPr/>
              </p:nvSpPr>
              <p:spPr bwMode="auto">
                <a:xfrm flipH="1">
                  <a:off x="4491" y="3013"/>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53" name="Line 39"/>
                <p:cNvSpPr>
                  <a:spLocks noChangeShapeType="1"/>
                </p:cNvSpPr>
                <p:nvPr/>
              </p:nvSpPr>
              <p:spPr bwMode="auto">
                <a:xfrm flipH="1">
                  <a:off x="4491" y="2900"/>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35" name="Group 40"/>
              <p:cNvGrpSpPr>
                <a:grpSpLocks/>
              </p:cNvGrpSpPr>
              <p:nvPr/>
            </p:nvGrpSpPr>
            <p:grpSpPr bwMode="auto">
              <a:xfrm>
                <a:off x="4486" y="2730"/>
                <a:ext cx="212" cy="333"/>
                <a:chOff x="4486" y="2730"/>
                <a:chExt cx="212" cy="333"/>
              </a:xfrm>
            </p:grpSpPr>
            <p:sp>
              <p:nvSpPr>
                <p:cNvPr id="336" name="Freeform 41"/>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37" name="Freeform 42"/>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38" name="Freeform 43"/>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39" name="Freeform 44"/>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0" name="Rectangle 45"/>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41" name="Rectangle 46"/>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42" name="Line 47"/>
                <p:cNvSpPr>
                  <a:spLocks noChangeShapeType="1"/>
                </p:cNvSpPr>
                <p:nvPr/>
              </p:nvSpPr>
              <p:spPr bwMode="auto">
                <a:xfrm>
                  <a:off x="4501" y="282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43" name="Line 48"/>
                <p:cNvSpPr>
                  <a:spLocks noChangeShapeType="1"/>
                </p:cNvSpPr>
                <p:nvPr/>
              </p:nvSpPr>
              <p:spPr bwMode="auto">
                <a:xfrm flipH="1">
                  <a:off x="4491" y="300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44" name="Line 49"/>
                <p:cNvSpPr>
                  <a:spLocks noChangeShapeType="1"/>
                </p:cNvSpPr>
                <p:nvPr/>
              </p:nvSpPr>
              <p:spPr bwMode="auto">
                <a:xfrm flipH="1">
                  <a:off x="4491" y="289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354" name="Group 50"/>
            <p:cNvGrpSpPr>
              <a:grpSpLocks/>
            </p:cNvGrpSpPr>
            <p:nvPr/>
          </p:nvGrpSpPr>
          <p:grpSpPr bwMode="auto">
            <a:xfrm>
              <a:off x="8399463" y="4845050"/>
              <a:ext cx="393700" cy="661988"/>
              <a:chOff x="4486" y="3170"/>
              <a:chExt cx="217" cy="339"/>
            </a:xfrm>
          </p:grpSpPr>
          <p:grpSp>
            <p:nvGrpSpPr>
              <p:cNvPr id="355" name="Group 51"/>
              <p:cNvGrpSpPr>
                <a:grpSpLocks/>
              </p:cNvGrpSpPr>
              <p:nvPr/>
            </p:nvGrpSpPr>
            <p:grpSpPr bwMode="auto">
              <a:xfrm>
                <a:off x="4491" y="3176"/>
                <a:ext cx="212" cy="333"/>
                <a:chOff x="4491" y="3176"/>
                <a:chExt cx="212" cy="333"/>
              </a:xfrm>
            </p:grpSpPr>
            <p:sp>
              <p:nvSpPr>
                <p:cNvPr id="366" name="Freeform 52"/>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7" name="Freeform 53"/>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8" name="Freeform 54"/>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9" name="Freeform 55"/>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70" name="Rectangle 56"/>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71" name="Rectangle 57"/>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72" name="Line 58"/>
                <p:cNvSpPr>
                  <a:spLocks noChangeShapeType="1"/>
                </p:cNvSpPr>
                <p:nvPr/>
              </p:nvSpPr>
              <p:spPr bwMode="auto">
                <a:xfrm>
                  <a:off x="4501" y="3276"/>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73" name="Line 59"/>
                <p:cNvSpPr>
                  <a:spLocks noChangeShapeType="1"/>
                </p:cNvSpPr>
                <p:nvPr/>
              </p:nvSpPr>
              <p:spPr bwMode="auto">
                <a:xfrm flipH="1">
                  <a:off x="4491" y="3452"/>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74" name="Line 60"/>
                <p:cNvSpPr>
                  <a:spLocks noChangeShapeType="1"/>
                </p:cNvSpPr>
                <p:nvPr/>
              </p:nvSpPr>
              <p:spPr bwMode="auto">
                <a:xfrm flipH="1">
                  <a:off x="4491" y="3339"/>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56" name="Group 61"/>
              <p:cNvGrpSpPr>
                <a:grpSpLocks/>
              </p:cNvGrpSpPr>
              <p:nvPr/>
            </p:nvGrpSpPr>
            <p:grpSpPr bwMode="auto">
              <a:xfrm>
                <a:off x="4486" y="3170"/>
                <a:ext cx="212" cy="332"/>
                <a:chOff x="4486" y="3170"/>
                <a:chExt cx="212" cy="332"/>
              </a:xfrm>
            </p:grpSpPr>
            <p:sp>
              <p:nvSpPr>
                <p:cNvPr id="357" name="Freeform 62"/>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58" name="Freeform 63"/>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59" name="Freeform 64"/>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0" name="Freeform 65"/>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1" name="Rectangle 66"/>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62" name="Rectangle 67"/>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63" name="Line 68"/>
                <p:cNvSpPr>
                  <a:spLocks noChangeShapeType="1"/>
                </p:cNvSpPr>
                <p:nvPr/>
              </p:nvSpPr>
              <p:spPr bwMode="auto">
                <a:xfrm>
                  <a:off x="4501" y="326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64" name="Line 69"/>
                <p:cNvSpPr>
                  <a:spLocks noChangeShapeType="1"/>
                </p:cNvSpPr>
                <p:nvPr/>
              </p:nvSpPr>
              <p:spPr bwMode="auto">
                <a:xfrm flipH="1">
                  <a:off x="4491" y="344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65" name="Line 70"/>
                <p:cNvSpPr>
                  <a:spLocks noChangeShapeType="1"/>
                </p:cNvSpPr>
                <p:nvPr/>
              </p:nvSpPr>
              <p:spPr bwMode="auto">
                <a:xfrm flipH="1">
                  <a:off x="4491" y="333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375" name="Group 71"/>
            <p:cNvGrpSpPr>
              <a:grpSpLocks/>
            </p:cNvGrpSpPr>
            <p:nvPr/>
          </p:nvGrpSpPr>
          <p:grpSpPr bwMode="auto">
            <a:xfrm>
              <a:off x="7989888" y="5518150"/>
              <a:ext cx="390525" cy="661988"/>
              <a:chOff x="4260" y="3515"/>
              <a:chExt cx="216" cy="339"/>
            </a:xfrm>
          </p:grpSpPr>
          <p:grpSp>
            <p:nvGrpSpPr>
              <p:cNvPr id="376" name="Group 72"/>
              <p:cNvGrpSpPr>
                <a:grpSpLocks/>
              </p:cNvGrpSpPr>
              <p:nvPr/>
            </p:nvGrpSpPr>
            <p:grpSpPr bwMode="auto">
              <a:xfrm>
                <a:off x="4265" y="3521"/>
                <a:ext cx="211" cy="333"/>
                <a:chOff x="4265" y="3521"/>
                <a:chExt cx="211" cy="333"/>
              </a:xfrm>
            </p:grpSpPr>
            <p:sp>
              <p:nvSpPr>
                <p:cNvPr id="387" name="Freeform 73"/>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8" name="Freeform 74"/>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9" name="Freeform 75"/>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90" name="Freeform 76"/>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91" name="Rectangle 77"/>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92" name="Rectangle 78"/>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93" name="Line 79"/>
                <p:cNvSpPr>
                  <a:spLocks noChangeShapeType="1"/>
                </p:cNvSpPr>
                <p:nvPr/>
              </p:nvSpPr>
              <p:spPr bwMode="auto">
                <a:xfrm>
                  <a:off x="4275" y="3622"/>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4" name="Line 80"/>
                <p:cNvSpPr>
                  <a:spLocks noChangeShapeType="1"/>
                </p:cNvSpPr>
                <p:nvPr/>
              </p:nvSpPr>
              <p:spPr bwMode="auto">
                <a:xfrm flipH="1">
                  <a:off x="4265" y="3797"/>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5" name="Line 81"/>
                <p:cNvSpPr>
                  <a:spLocks noChangeShapeType="1"/>
                </p:cNvSpPr>
                <p:nvPr/>
              </p:nvSpPr>
              <p:spPr bwMode="auto">
                <a:xfrm flipH="1">
                  <a:off x="4265" y="3684"/>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77" name="Group 82"/>
              <p:cNvGrpSpPr>
                <a:grpSpLocks/>
              </p:cNvGrpSpPr>
              <p:nvPr/>
            </p:nvGrpSpPr>
            <p:grpSpPr bwMode="auto">
              <a:xfrm>
                <a:off x="4260" y="3515"/>
                <a:ext cx="211" cy="332"/>
                <a:chOff x="4260" y="3515"/>
                <a:chExt cx="211" cy="332"/>
              </a:xfrm>
            </p:grpSpPr>
            <p:sp>
              <p:nvSpPr>
                <p:cNvPr id="378" name="Freeform 83"/>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79" name="Freeform 84"/>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0" name="Freeform 85"/>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1" name="Freeform 86"/>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2" name="Rectangle 87"/>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83" name="Rectangle 88"/>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84" name="Line 89"/>
                <p:cNvSpPr>
                  <a:spLocks noChangeShapeType="1"/>
                </p:cNvSpPr>
                <p:nvPr/>
              </p:nvSpPr>
              <p:spPr bwMode="auto">
                <a:xfrm>
                  <a:off x="4275" y="360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85" name="Line 90"/>
                <p:cNvSpPr>
                  <a:spLocks noChangeShapeType="1"/>
                </p:cNvSpPr>
                <p:nvPr/>
              </p:nvSpPr>
              <p:spPr bwMode="auto">
                <a:xfrm flipH="1">
                  <a:off x="4265" y="3791"/>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86" name="Line 91"/>
                <p:cNvSpPr>
                  <a:spLocks noChangeShapeType="1"/>
                </p:cNvSpPr>
                <p:nvPr/>
              </p:nvSpPr>
              <p:spPr bwMode="auto">
                <a:xfrm flipH="1">
                  <a:off x="4265" y="3678"/>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396" name="Rectangle 92"/>
            <p:cNvSpPr>
              <a:spLocks noChangeArrowheads="1"/>
            </p:cNvSpPr>
            <p:nvPr/>
          </p:nvSpPr>
          <p:spPr bwMode="auto">
            <a:xfrm>
              <a:off x="2109788" y="3444875"/>
              <a:ext cx="30162" cy="2598738"/>
            </a:xfrm>
            <a:prstGeom prst="rect">
              <a:avLst/>
            </a:prstGeom>
            <a:solidFill>
              <a:srgbClr val="000000"/>
            </a:solidFill>
            <a:ln w="28575">
              <a:solidFill>
                <a:srgbClr val="00CC00"/>
              </a:solidFill>
              <a:miter lim="800000"/>
              <a:headEnd/>
              <a:tailEnd/>
            </a:ln>
          </p:spPr>
          <p:txBody>
            <a:bodyPr/>
            <a:lstStyle/>
            <a:p>
              <a:endParaRPr lang="zh-CN" altLang="en-US" sz="1600">
                <a:latin typeface="+mj-ea"/>
                <a:ea typeface="+mj-ea"/>
              </a:endParaRPr>
            </a:p>
          </p:txBody>
        </p:sp>
        <p:sp>
          <p:nvSpPr>
            <p:cNvPr id="397" name="Line 93"/>
            <p:cNvSpPr>
              <a:spLocks noChangeShapeType="1"/>
            </p:cNvSpPr>
            <p:nvPr/>
          </p:nvSpPr>
          <p:spPr bwMode="auto">
            <a:xfrm>
              <a:off x="1303338" y="3825875"/>
              <a:ext cx="820737"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8" name="Line 94"/>
            <p:cNvSpPr>
              <a:spLocks noChangeShapeType="1"/>
            </p:cNvSpPr>
            <p:nvPr/>
          </p:nvSpPr>
          <p:spPr bwMode="auto">
            <a:xfrm>
              <a:off x="1549400" y="4535488"/>
              <a:ext cx="574675" cy="1587"/>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9" name="Line 95"/>
            <p:cNvSpPr>
              <a:spLocks noChangeShapeType="1"/>
            </p:cNvSpPr>
            <p:nvPr/>
          </p:nvSpPr>
          <p:spPr bwMode="auto">
            <a:xfrm>
              <a:off x="890588" y="5037138"/>
              <a:ext cx="1233487"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00" name="Line 96"/>
            <p:cNvSpPr>
              <a:spLocks noChangeShapeType="1"/>
            </p:cNvSpPr>
            <p:nvPr/>
          </p:nvSpPr>
          <p:spPr bwMode="auto">
            <a:xfrm>
              <a:off x="1384300" y="5654675"/>
              <a:ext cx="739775"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01" name="Line 97"/>
            <p:cNvSpPr>
              <a:spLocks noChangeShapeType="1"/>
            </p:cNvSpPr>
            <p:nvPr/>
          </p:nvSpPr>
          <p:spPr bwMode="auto">
            <a:xfrm>
              <a:off x="2124075" y="5832476"/>
              <a:ext cx="489667"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02" name="Line 98"/>
            <p:cNvSpPr>
              <a:spLocks noChangeShapeType="1"/>
            </p:cNvSpPr>
            <p:nvPr/>
          </p:nvSpPr>
          <p:spPr bwMode="auto">
            <a:xfrm flipV="1">
              <a:off x="2916238" y="4868863"/>
              <a:ext cx="719137" cy="6477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03" name="Line 99"/>
            <p:cNvSpPr>
              <a:spLocks noChangeShapeType="1"/>
            </p:cNvSpPr>
            <p:nvPr/>
          </p:nvSpPr>
          <p:spPr bwMode="auto">
            <a:xfrm>
              <a:off x="2124075" y="4772025"/>
              <a:ext cx="1398588" cy="158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04" name="Group 100"/>
            <p:cNvGrpSpPr>
              <a:grpSpLocks/>
            </p:cNvGrpSpPr>
            <p:nvPr/>
          </p:nvGrpSpPr>
          <p:grpSpPr bwMode="auto">
            <a:xfrm>
              <a:off x="3375025" y="4576763"/>
              <a:ext cx="560388" cy="374650"/>
              <a:chOff x="2154" y="3033"/>
              <a:chExt cx="309" cy="192"/>
            </a:xfrm>
          </p:grpSpPr>
          <p:sp>
            <p:nvSpPr>
              <p:cNvPr id="405" name="Oval 10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406" name="Rectangle 10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07" name="Rectangle 10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08" name="Oval 10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409" name="Group 105"/>
              <p:cNvGrpSpPr>
                <a:grpSpLocks/>
              </p:cNvGrpSpPr>
              <p:nvPr/>
            </p:nvGrpSpPr>
            <p:grpSpPr bwMode="auto">
              <a:xfrm>
                <a:off x="2201" y="3046"/>
                <a:ext cx="214" cy="86"/>
                <a:chOff x="2201" y="3046"/>
                <a:chExt cx="214" cy="86"/>
              </a:xfrm>
            </p:grpSpPr>
            <p:grpSp>
              <p:nvGrpSpPr>
                <p:cNvPr id="412" name="Group 106"/>
                <p:cNvGrpSpPr>
                  <a:grpSpLocks/>
                </p:cNvGrpSpPr>
                <p:nvPr/>
              </p:nvGrpSpPr>
              <p:grpSpPr bwMode="auto">
                <a:xfrm>
                  <a:off x="2201" y="3046"/>
                  <a:ext cx="212" cy="84"/>
                  <a:chOff x="2201" y="3046"/>
                  <a:chExt cx="212" cy="84"/>
                </a:xfrm>
              </p:grpSpPr>
              <p:sp>
                <p:nvSpPr>
                  <p:cNvPr id="422" name="Freeform 107"/>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3" name="Freeform 108"/>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4" name="Freeform 109"/>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5" name="Freeform 110"/>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6" name="Freeform 111"/>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7" name="Freeform 112"/>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8" name="Freeform 113"/>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9" name="Freeform 114"/>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413" name="Group 115"/>
                <p:cNvGrpSpPr>
                  <a:grpSpLocks/>
                </p:cNvGrpSpPr>
                <p:nvPr/>
              </p:nvGrpSpPr>
              <p:grpSpPr bwMode="auto">
                <a:xfrm>
                  <a:off x="2203" y="3048"/>
                  <a:ext cx="212" cy="84"/>
                  <a:chOff x="2203" y="3048"/>
                  <a:chExt cx="212" cy="84"/>
                </a:xfrm>
              </p:grpSpPr>
              <p:sp>
                <p:nvSpPr>
                  <p:cNvPr id="414" name="Freeform 116"/>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5" name="Freeform 117"/>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6" name="Freeform 118"/>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7" name="Freeform 119"/>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8" name="Freeform 120"/>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9" name="Freeform 121"/>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0" name="Freeform 122"/>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1" name="Freeform 123"/>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410" name="Line 124"/>
              <p:cNvSpPr>
                <a:spLocks noChangeShapeType="1"/>
              </p:cNvSpPr>
              <p:nvPr/>
            </p:nvSpPr>
            <p:spPr bwMode="auto">
              <a:xfrm>
                <a:off x="2154"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11" name="Line 125"/>
              <p:cNvSpPr>
                <a:spLocks noChangeShapeType="1"/>
              </p:cNvSpPr>
              <p:nvPr/>
            </p:nvSpPr>
            <p:spPr bwMode="auto">
              <a:xfrm>
                <a:off x="246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430" name="Group 126"/>
            <p:cNvGrpSpPr>
              <a:grpSpLocks/>
            </p:cNvGrpSpPr>
            <p:nvPr/>
          </p:nvGrpSpPr>
          <p:grpSpPr bwMode="auto">
            <a:xfrm>
              <a:off x="1139825" y="3363913"/>
              <a:ext cx="514350" cy="517525"/>
              <a:chOff x="921" y="2412"/>
              <a:chExt cx="284" cy="265"/>
            </a:xfrm>
          </p:grpSpPr>
          <p:grpSp>
            <p:nvGrpSpPr>
              <p:cNvPr id="431" name="Group 127"/>
              <p:cNvGrpSpPr>
                <a:grpSpLocks/>
              </p:cNvGrpSpPr>
              <p:nvPr/>
            </p:nvGrpSpPr>
            <p:grpSpPr bwMode="auto">
              <a:xfrm>
                <a:off x="928" y="2417"/>
                <a:ext cx="277" cy="260"/>
                <a:chOff x="928" y="2417"/>
                <a:chExt cx="277" cy="260"/>
              </a:xfrm>
            </p:grpSpPr>
            <p:sp>
              <p:nvSpPr>
                <p:cNvPr id="445" name="Freeform 128"/>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6" name="Freeform 129"/>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7" name="Freeform 130"/>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8" name="Freeform 131"/>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9" name="Rectangle 13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50" name="Rectangle 13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51" name="Rectangle 13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52" name="Line 135"/>
                <p:cNvSpPr>
                  <a:spLocks noChangeShapeType="1"/>
                </p:cNvSpPr>
                <p:nvPr/>
              </p:nvSpPr>
              <p:spPr bwMode="auto">
                <a:xfrm flipH="1">
                  <a:off x="1115" y="259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53" name="Group 136"/>
                <p:cNvGrpSpPr>
                  <a:grpSpLocks/>
                </p:cNvGrpSpPr>
                <p:nvPr/>
              </p:nvGrpSpPr>
              <p:grpSpPr bwMode="auto">
                <a:xfrm>
                  <a:off x="928" y="2639"/>
                  <a:ext cx="277" cy="38"/>
                  <a:chOff x="928" y="2639"/>
                  <a:chExt cx="277" cy="38"/>
                </a:xfrm>
              </p:grpSpPr>
              <p:sp>
                <p:nvSpPr>
                  <p:cNvPr id="454" name="Freeform 137"/>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55" name="Freeform 138"/>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56" name="Rectangle 13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432" name="Group 140"/>
              <p:cNvGrpSpPr>
                <a:grpSpLocks/>
              </p:cNvGrpSpPr>
              <p:nvPr/>
            </p:nvGrpSpPr>
            <p:grpSpPr bwMode="auto">
              <a:xfrm>
                <a:off x="921" y="2412"/>
                <a:ext cx="277" cy="261"/>
                <a:chOff x="921" y="2412"/>
                <a:chExt cx="277" cy="261"/>
              </a:xfrm>
            </p:grpSpPr>
            <p:sp>
              <p:nvSpPr>
                <p:cNvPr id="433" name="Freeform 141"/>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4" name="Freeform 142"/>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5" name="Freeform 143"/>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6" name="Freeform 144"/>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7" name="Rectangle 14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38" name="Rectangle 14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39" name="Rectangle 14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40" name="Line 148"/>
                <p:cNvSpPr>
                  <a:spLocks noChangeShapeType="1"/>
                </p:cNvSpPr>
                <p:nvPr/>
              </p:nvSpPr>
              <p:spPr bwMode="auto">
                <a:xfrm flipH="1">
                  <a:off x="1108" y="259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41" name="Group 149"/>
                <p:cNvGrpSpPr>
                  <a:grpSpLocks/>
                </p:cNvGrpSpPr>
                <p:nvPr/>
              </p:nvGrpSpPr>
              <p:grpSpPr bwMode="auto">
                <a:xfrm>
                  <a:off x="921" y="2635"/>
                  <a:ext cx="277" cy="38"/>
                  <a:chOff x="921" y="2635"/>
                  <a:chExt cx="277" cy="38"/>
                </a:xfrm>
              </p:grpSpPr>
              <p:sp>
                <p:nvSpPr>
                  <p:cNvPr id="442" name="Freeform 150"/>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3" name="Freeform 151"/>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4" name="Rectangle 15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457" name="Group 153"/>
            <p:cNvGrpSpPr>
              <a:grpSpLocks/>
            </p:cNvGrpSpPr>
            <p:nvPr/>
          </p:nvGrpSpPr>
          <p:grpSpPr bwMode="auto">
            <a:xfrm>
              <a:off x="1277938" y="4073525"/>
              <a:ext cx="511175" cy="517525"/>
              <a:chOff x="997" y="2775"/>
              <a:chExt cx="282" cy="265"/>
            </a:xfrm>
          </p:grpSpPr>
          <p:grpSp>
            <p:nvGrpSpPr>
              <p:cNvPr id="458" name="Group 154"/>
              <p:cNvGrpSpPr>
                <a:grpSpLocks/>
              </p:cNvGrpSpPr>
              <p:nvPr/>
            </p:nvGrpSpPr>
            <p:grpSpPr bwMode="auto">
              <a:xfrm>
                <a:off x="1004" y="2779"/>
                <a:ext cx="275" cy="261"/>
                <a:chOff x="1004" y="2779"/>
                <a:chExt cx="275" cy="261"/>
              </a:xfrm>
            </p:grpSpPr>
            <p:sp>
              <p:nvSpPr>
                <p:cNvPr id="472" name="Freeform 155"/>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3" name="Freeform 156"/>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4" name="Freeform 157"/>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5" name="Freeform 158"/>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6" name="Rectangle 15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77" name="Rectangle 16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78" name="Rectangle 16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79" name="Line 162"/>
                <p:cNvSpPr>
                  <a:spLocks noChangeShapeType="1"/>
                </p:cNvSpPr>
                <p:nvPr/>
              </p:nvSpPr>
              <p:spPr bwMode="auto">
                <a:xfrm flipH="1">
                  <a:off x="1189" y="2961"/>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80" name="Group 163"/>
                <p:cNvGrpSpPr>
                  <a:grpSpLocks/>
                </p:cNvGrpSpPr>
                <p:nvPr/>
              </p:nvGrpSpPr>
              <p:grpSpPr bwMode="auto">
                <a:xfrm>
                  <a:off x="1004" y="3002"/>
                  <a:ext cx="275" cy="38"/>
                  <a:chOff x="1004" y="3002"/>
                  <a:chExt cx="275" cy="38"/>
                </a:xfrm>
              </p:grpSpPr>
              <p:sp>
                <p:nvSpPr>
                  <p:cNvPr id="481" name="Freeform 164"/>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2" name="Freeform 165"/>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3" name="Rectangle 16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459" name="Group 167"/>
              <p:cNvGrpSpPr>
                <a:grpSpLocks/>
              </p:cNvGrpSpPr>
              <p:nvPr/>
            </p:nvGrpSpPr>
            <p:grpSpPr bwMode="auto">
              <a:xfrm>
                <a:off x="997" y="2775"/>
                <a:ext cx="275" cy="260"/>
                <a:chOff x="997" y="2775"/>
                <a:chExt cx="275" cy="260"/>
              </a:xfrm>
            </p:grpSpPr>
            <p:sp>
              <p:nvSpPr>
                <p:cNvPr id="460" name="Freeform 168"/>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1" name="Freeform 169"/>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2" name="Freeform 170"/>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3" name="Freeform 171"/>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4" name="Rectangle 17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65" name="Rectangle 17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66" name="Rectangle 17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67" name="Line 175"/>
                <p:cNvSpPr>
                  <a:spLocks noChangeShapeType="1"/>
                </p:cNvSpPr>
                <p:nvPr/>
              </p:nvSpPr>
              <p:spPr bwMode="auto">
                <a:xfrm flipH="1">
                  <a:off x="1182" y="2956"/>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68" name="Group 176"/>
                <p:cNvGrpSpPr>
                  <a:grpSpLocks/>
                </p:cNvGrpSpPr>
                <p:nvPr/>
              </p:nvGrpSpPr>
              <p:grpSpPr bwMode="auto">
                <a:xfrm>
                  <a:off x="997" y="2997"/>
                  <a:ext cx="275" cy="38"/>
                  <a:chOff x="997" y="2997"/>
                  <a:chExt cx="275" cy="38"/>
                </a:xfrm>
              </p:grpSpPr>
              <p:sp>
                <p:nvSpPr>
                  <p:cNvPr id="469" name="Freeform 177"/>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0" name="Freeform 178"/>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1" name="Rectangle 17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484" name="Group 180"/>
            <p:cNvGrpSpPr>
              <a:grpSpLocks/>
            </p:cNvGrpSpPr>
            <p:nvPr/>
          </p:nvGrpSpPr>
          <p:grpSpPr bwMode="auto">
            <a:xfrm>
              <a:off x="539750" y="4603750"/>
              <a:ext cx="511175" cy="517525"/>
              <a:chOff x="590" y="3047"/>
              <a:chExt cx="282" cy="265"/>
            </a:xfrm>
          </p:grpSpPr>
          <p:grpSp>
            <p:nvGrpSpPr>
              <p:cNvPr id="485" name="Group 181"/>
              <p:cNvGrpSpPr>
                <a:grpSpLocks/>
              </p:cNvGrpSpPr>
              <p:nvPr/>
            </p:nvGrpSpPr>
            <p:grpSpPr bwMode="auto">
              <a:xfrm>
                <a:off x="596" y="3051"/>
                <a:ext cx="276" cy="261"/>
                <a:chOff x="596" y="3051"/>
                <a:chExt cx="276" cy="261"/>
              </a:xfrm>
            </p:grpSpPr>
            <p:sp>
              <p:nvSpPr>
                <p:cNvPr id="499" name="Freeform 182"/>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0" name="Freeform 183"/>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1" name="Freeform 184"/>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2" name="Freeform 185"/>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3" name="Rectangle 18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4" name="Rectangle 18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5" name="Rectangle 18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6" name="Line 189"/>
                <p:cNvSpPr>
                  <a:spLocks noChangeShapeType="1"/>
                </p:cNvSpPr>
                <p:nvPr/>
              </p:nvSpPr>
              <p:spPr bwMode="auto">
                <a:xfrm flipH="1">
                  <a:off x="782" y="323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507" name="Group 190"/>
                <p:cNvGrpSpPr>
                  <a:grpSpLocks/>
                </p:cNvGrpSpPr>
                <p:nvPr/>
              </p:nvGrpSpPr>
              <p:grpSpPr bwMode="auto">
                <a:xfrm>
                  <a:off x="596" y="3274"/>
                  <a:ext cx="276" cy="38"/>
                  <a:chOff x="596" y="3274"/>
                  <a:chExt cx="276" cy="38"/>
                </a:xfrm>
              </p:grpSpPr>
              <p:sp>
                <p:nvSpPr>
                  <p:cNvPr id="508" name="Freeform 191"/>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9" name="Freeform 192"/>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0" name="Rectangle 19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486" name="Group 194"/>
              <p:cNvGrpSpPr>
                <a:grpSpLocks/>
              </p:cNvGrpSpPr>
              <p:nvPr/>
            </p:nvGrpSpPr>
            <p:grpSpPr bwMode="auto">
              <a:xfrm>
                <a:off x="590" y="3047"/>
                <a:ext cx="275" cy="260"/>
                <a:chOff x="590" y="3047"/>
                <a:chExt cx="275" cy="260"/>
              </a:xfrm>
            </p:grpSpPr>
            <p:sp>
              <p:nvSpPr>
                <p:cNvPr id="487" name="Freeform 195"/>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8" name="Freeform 196"/>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9" name="Freeform 197"/>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0" name="Freeform 198"/>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1" name="Rectangle 19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92" name="Rectangle 20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93" name="Rectangle 20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94" name="Line 202"/>
                <p:cNvSpPr>
                  <a:spLocks noChangeShapeType="1"/>
                </p:cNvSpPr>
                <p:nvPr/>
              </p:nvSpPr>
              <p:spPr bwMode="auto">
                <a:xfrm flipH="1">
                  <a:off x="775" y="322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95" name="Group 203"/>
                <p:cNvGrpSpPr>
                  <a:grpSpLocks/>
                </p:cNvGrpSpPr>
                <p:nvPr/>
              </p:nvGrpSpPr>
              <p:grpSpPr bwMode="auto">
                <a:xfrm>
                  <a:off x="590" y="3269"/>
                  <a:ext cx="275" cy="38"/>
                  <a:chOff x="590" y="3269"/>
                  <a:chExt cx="275" cy="38"/>
                </a:xfrm>
              </p:grpSpPr>
              <p:sp>
                <p:nvSpPr>
                  <p:cNvPr id="496" name="Freeform 204"/>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7" name="Freeform 205"/>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8" name="Rectangle 20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511" name="Group 207"/>
            <p:cNvGrpSpPr>
              <a:grpSpLocks/>
            </p:cNvGrpSpPr>
            <p:nvPr/>
          </p:nvGrpSpPr>
          <p:grpSpPr bwMode="auto">
            <a:xfrm>
              <a:off x="1112838" y="5226050"/>
              <a:ext cx="509587" cy="517525"/>
              <a:chOff x="906" y="3365"/>
              <a:chExt cx="281" cy="265"/>
            </a:xfrm>
          </p:grpSpPr>
          <p:grpSp>
            <p:nvGrpSpPr>
              <p:cNvPr id="512" name="Group 208"/>
              <p:cNvGrpSpPr>
                <a:grpSpLocks/>
              </p:cNvGrpSpPr>
              <p:nvPr/>
            </p:nvGrpSpPr>
            <p:grpSpPr bwMode="auto">
              <a:xfrm>
                <a:off x="912" y="3369"/>
                <a:ext cx="275" cy="261"/>
                <a:chOff x="912" y="3369"/>
                <a:chExt cx="275" cy="261"/>
              </a:xfrm>
            </p:grpSpPr>
            <p:sp>
              <p:nvSpPr>
                <p:cNvPr id="526" name="Freeform 209"/>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7" name="Freeform 210"/>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8" name="Freeform 211"/>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9" name="Freeform 212"/>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30" name="Rectangle 21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31" name="Rectangle 21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32" name="Rectangle 21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33" name="Line 216"/>
                <p:cNvSpPr>
                  <a:spLocks noChangeShapeType="1"/>
                </p:cNvSpPr>
                <p:nvPr/>
              </p:nvSpPr>
              <p:spPr bwMode="auto">
                <a:xfrm flipH="1">
                  <a:off x="1097" y="3551"/>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534" name="Group 217"/>
                <p:cNvGrpSpPr>
                  <a:grpSpLocks/>
                </p:cNvGrpSpPr>
                <p:nvPr/>
              </p:nvGrpSpPr>
              <p:grpSpPr bwMode="auto">
                <a:xfrm>
                  <a:off x="912" y="3592"/>
                  <a:ext cx="275" cy="38"/>
                  <a:chOff x="912" y="3592"/>
                  <a:chExt cx="275" cy="38"/>
                </a:xfrm>
              </p:grpSpPr>
              <p:sp>
                <p:nvSpPr>
                  <p:cNvPr id="535" name="Freeform 218"/>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36" name="Freeform 219"/>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37" name="Rectangle 22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513" name="Group 221"/>
              <p:cNvGrpSpPr>
                <a:grpSpLocks/>
              </p:cNvGrpSpPr>
              <p:nvPr/>
            </p:nvGrpSpPr>
            <p:grpSpPr bwMode="auto">
              <a:xfrm>
                <a:off x="906" y="3365"/>
                <a:ext cx="275" cy="261"/>
                <a:chOff x="906" y="3365"/>
                <a:chExt cx="275" cy="261"/>
              </a:xfrm>
            </p:grpSpPr>
            <p:sp>
              <p:nvSpPr>
                <p:cNvPr id="514" name="Freeform 222"/>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5" name="Freeform 223"/>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6" name="Freeform 224"/>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7" name="Freeform 225"/>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8" name="Rectangle 22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19" name="Rectangle 22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20" name="Rectangle 22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21" name="Line 229"/>
                <p:cNvSpPr>
                  <a:spLocks noChangeShapeType="1"/>
                </p:cNvSpPr>
                <p:nvPr/>
              </p:nvSpPr>
              <p:spPr bwMode="auto">
                <a:xfrm flipH="1">
                  <a:off x="1091" y="3546"/>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522" name="Group 230"/>
                <p:cNvGrpSpPr>
                  <a:grpSpLocks/>
                </p:cNvGrpSpPr>
                <p:nvPr/>
              </p:nvGrpSpPr>
              <p:grpSpPr bwMode="auto">
                <a:xfrm>
                  <a:off x="906" y="3587"/>
                  <a:ext cx="275" cy="39"/>
                  <a:chOff x="906" y="3587"/>
                  <a:chExt cx="275" cy="39"/>
                </a:xfrm>
              </p:grpSpPr>
              <p:sp>
                <p:nvSpPr>
                  <p:cNvPr id="523" name="Freeform 231"/>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4" name="Freeform 232"/>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5" name="Rectangle 23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538" name="Group 234"/>
            <p:cNvGrpSpPr>
              <a:grpSpLocks/>
            </p:cNvGrpSpPr>
            <p:nvPr/>
          </p:nvGrpSpPr>
          <p:grpSpPr bwMode="auto">
            <a:xfrm>
              <a:off x="2603500" y="5346700"/>
              <a:ext cx="444500" cy="839788"/>
              <a:chOff x="1660" y="3427"/>
              <a:chExt cx="217" cy="339"/>
            </a:xfrm>
          </p:grpSpPr>
          <p:grpSp>
            <p:nvGrpSpPr>
              <p:cNvPr id="539" name="Group 235"/>
              <p:cNvGrpSpPr>
                <a:grpSpLocks/>
              </p:cNvGrpSpPr>
              <p:nvPr/>
            </p:nvGrpSpPr>
            <p:grpSpPr bwMode="auto">
              <a:xfrm>
                <a:off x="1665" y="3433"/>
                <a:ext cx="212" cy="333"/>
                <a:chOff x="1665" y="3433"/>
                <a:chExt cx="212" cy="333"/>
              </a:xfrm>
            </p:grpSpPr>
            <p:sp>
              <p:nvSpPr>
                <p:cNvPr id="550" name="Freeform 236"/>
                <p:cNvSpPr>
                  <a:spLocks/>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1" name="Freeform 237"/>
                <p:cNvSpPr>
                  <a:spLocks/>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2" name="Freeform 238"/>
                <p:cNvSpPr>
                  <a:spLocks/>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3" name="Freeform 239"/>
                <p:cNvSpPr>
                  <a:spLocks/>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4" name="Rectangle 240"/>
                <p:cNvSpPr>
                  <a:spLocks noChangeArrowheads="1"/>
                </p:cNvSpPr>
                <p:nvPr/>
              </p:nvSpPr>
              <p:spPr bwMode="auto">
                <a:xfrm>
                  <a:off x="1665" y="3496"/>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55" name="Rectangle 241"/>
                <p:cNvSpPr>
                  <a:spLocks noChangeArrowheads="1"/>
                </p:cNvSpPr>
                <p:nvPr/>
              </p:nvSpPr>
              <p:spPr bwMode="auto">
                <a:xfrm>
                  <a:off x="1671" y="3509"/>
                  <a:ext cx="65"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56" name="Line 242"/>
                <p:cNvSpPr>
                  <a:spLocks noChangeShapeType="1"/>
                </p:cNvSpPr>
                <p:nvPr/>
              </p:nvSpPr>
              <p:spPr bwMode="auto">
                <a:xfrm>
                  <a:off x="1676" y="3534"/>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57" name="Line 243"/>
                <p:cNvSpPr>
                  <a:spLocks noChangeShapeType="1"/>
                </p:cNvSpPr>
                <p:nvPr/>
              </p:nvSpPr>
              <p:spPr bwMode="auto">
                <a:xfrm flipH="1">
                  <a:off x="1665" y="3709"/>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58" name="Line 244"/>
                <p:cNvSpPr>
                  <a:spLocks noChangeShapeType="1"/>
                </p:cNvSpPr>
                <p:nvPr/>
              </p:nvSpPr>
              <p:spPr bwMode="auto">
                <a:xfrm flipH="1">
                  <a:off x="1665" y="3596"/>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540" name="Group 245"/>
              <p:cNvGrpSpPr>
                <a:grpSpLocks/>
              </p:cNvGrpSpPr>
              <p:nvPr/>
            </p:nvGrpSpPr>
            <p:grpSpPr bwMode="auto">
              <a:xfrm>
                <a:off x="1660" y="3427"/>
                <a:ext cx="212" cy="333"/>
                <a:chOff x="1660" y="3427"/>
                <a:chExt cx="212" cy="333"/>
              </a:xfrm>
            </p:grpSpPr>
            <p:sp>
              <p:nvSpPr>
                <p:cNvPr id="541" name="Freeform 246"/>
                <p:cNvSpPr>
                  <a:spLocks/>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2" name="Freeform 247"/>
                <p:cNvSpPr>
                  <a:spLocks/>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3" name="Freeform 248"/>
                <p:cNvSpPr>
                  <a:spLocks/>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4" name="Freeform 249"/>
                <p:cNvSpPr>
                  <a:spLocks/>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5" name="Rectangle 250"/>
                <p:cNvSpPr>
                  <a:spLocks noChangeArrowheads="1"/>
                </p:cNvSpPr>
                <p:nvPr/>
              </p:nvSpPr>
              <p:spPr bwMode="auto">
                <a:xfrm>
                  <a:off x="1660" y="3490"/>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46" name="Rectangle 251"/>
                <p:cNvSpPr>
                  <a:spLocks noChangeArrowheads="1"/>
                </p:cNvSpPr>
                <p:nvPr/>
              </p:nvSpPr>
              <p:spPr bwMode="auto">
                <a:xfrm>
                  <a:off x="1665" y="3502"/>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47" name="Line 252"/>
                <p:cNvSpPr>
                  <a:spLocks noChangeShapeType="1"/>
                </p:cNvSpPr>
                <p:nvPr/>
              </p:nvSpPr>
              <p:spPr bwMode="auto">
                <a:xfrm>
                  <a:off x="1676" y="3521"/>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48" name="Line 253"/>
                <p:cNvSpPr>
                  <a:spLocks noChangeShapeType="1"/>
                </p:cNvSpPr>
                <p:nvPr/>
              </p:nvSpPr>
              <p:spPr bwMode="auto">
                <a:xfrm flipH="1">
                  <a:off x="1665" y="370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49" name="Line 254"/>
                <p:cNvSpPr>
                  <a:spLocks noChangeShapeType="1"/>
                </p:cNvSpPr>
                <p:nvPr/>
              </p:nvSpPr>
              <p:spPr bwMode="auto">
                <a:xfrm flipH="1">
                  <a:off x="1665" y="3590"/>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559" name="Rectangle 255"/>
            <p:cNvSpPr>
              <a:spLocks noChangeArrowheads="1"/>
            </p:cNvSpPr>
            <p:nvPr/>
          </p:nvSpPr>
          <p:spPr bwMode="auto">
            <a:xfrm>
              <a:off x="2370138" y="3798888"/>
              <a:ext cx="8572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60" name="Rectangle 256"/>
            <p:cNvSpPr>
              <a:spLocks noChangeArrowheads="1"/>
            </p:cNvSpPr>
            <p:nvPr/>
          </p:nvSpPr>
          <p:spPr bwMode="auto">
            <a:xfrm>
              <a:off x="2470150" y="3938588"/>
              <a:ext cx="704717"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校园网</a:t>
              </a:r>
            </a:p>
          </p:txBody>
        </p:sp>
        <p:sp>
          <p:nvSpPr>
            <p:cNvPr id="561" name="Rectangle 257"/>
            <p:cNvSpPr>
              <a:spLocks noChangeArrowheads="1"/>
            </p:cNvSpPr>
            <p:nvPr/>
          </p:nvSpPr>
          <p:spPr bwMode="auto">
            <a:xfrm>
              <a:off x="3192463" y="5832475"/>
              <a:ext cx="10747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62" name="Rectangle 258"/>
            <p:cNvSpPr>
              <a:spLocks noChangeArrowheads="1"/>
            </p:cNvSpPr>
            <p:nvPr/>
          </p:nvSpPr>
          <p:spPr bwMode="auto">
            <a:xfrm>
              <a:off x="3498717" y="5924925"/>
              <a:ext cx="1879246" cy="56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kumimoji="1" lang="zh-CN" altLang="en-US" sz="1600" dirty="0">
                  <a:latin typeface="+mj-ea"/>
                  <a:ea typeface="+mj-ea"/>
                </a:rPr>
                <a:t>校园网的高速缓存</a:t>
              </a:r>
            </a:p>
            <a:p>
              <a:pPr algn="ctr"/>
              <a:r>
                <a:rPr kumimoji="1" lang="zh-CN" altLang="en-US" sz="1600" dirty="0" smtClean="0">
                  <a:latin typeface="+mj-ea"/>
                  <a:ea typeface="+mj-ea"/>
                </a:rPr>
                <a:t>（代理</a:t>
              </a:r>
              <a:r>
                <a:rPr kumimoji="1" lang="zh-CN" altLang="en-US" sz="1600" dirty="0">
                  <a:latin typeface="+mj-ea"/>
                  <a:ea typeface="+mj-ea"/>
                </a:rPr>
                <a:t>服务器）</a:t>
              </a:r>
            </a:p>
          </p:txBody>
        </p:sp>
        <p:grpSp>
          <p:nvGrpSpPr>
            <p:cNvPr id="563" name="Group 259"/>
            <p:cNvGrpSpPr>
              <a:grpSpLocks/>
            </p:cNvGrpSpPr>
            <p:nvPr/>
          </p:nvGrpSpPr>
          <p:grpSpPr bwMode="auto">
            <a:xfrm>
              <a:off x="8070850" y="3213100"/>
              <a:ext cx="392113" cy="661988"/>
              <a:chOff x="4305" y="2335"/>
              <a:chExt cx="216" cy="339"/>
            </a:xfrm>
          </p:grpSpPr>
          <p:grpSp>
            <p:nvGrpSpPr>
              <p:cNvPr id="564" name="Group 260"/>
              <p:cNvGrpSpPr>
                <a:grpSpLocks/>
              </p:cNvGrpSpPr>
              <p:nvPr/>
            </p:nvGrpSpPr>
            <p:grpSpPr bwMode="auto">
              <a:xfrm>
                <a:off x="4310" y="2341"/>
                <a:ext cx="211" cy="333"/>
                <a:chOff x="4310" y="2341"/>
                <a:chExt cx="211" cy="333"/>
              </a:xfrm>
            </p:grpSpPr>
            <p:sp>
              <p:nvSpPr>
                <p:cNvPr id="575" name="Freeform 261"/>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6" name="Freeform 262"/>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7" name="Freeform 263"/>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8" name="Freeform 264"/>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9" name="Rectangle 265"/>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80" name="Rectangle 266"/>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81" name="Line 267"/>
                <p:cNvSpPr>
                  <a:spLocks noChangeShapeType="1"/>
                </p:cNvSpPr>
                <p:nvPr/>
              </p:nvSpPr>
              <p:spPr bwMode="auto">
                <a:xfrm>
                  <a:off x="4320" y="2441"/>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82" name="Line 268"/>
                <p:cNvSpPr>
                  <a:spLocks noChangeShapeType="1"/>
                </p:cNvSpPr>
                <p:nvPr/>
              </p:nvSpPr>
              <p:spPr bwMode="auto">
                <a:xfrm flipH="1">
                  <a:off x="4310" y="2617"/>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83" name="Line 269"/>
                <p:cNvSpPr>
                  <a:spLocks noChangeShapeType="1"/>
                </p:cNvSpPr>
                <p:nvPr/>
              </p:nvSpPr>
              <p:spPr bwMode="auto">
                <a:xfrm flipH="1">
                  <a:off x="4310" y="2504"/>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565" name="Group 270"/>
              <p:cNvGrpSpPr>
                <a:grpSpLocks/>
              </p:cNvGrpSpPr>
              <p:nvPr/>
            </p:nvGrpSpPr>
            <p:grpSpPr bwMode="auto">
              <a:xfrm>
                <a:off x="4305" y="2335"/>
                <a:ext cx="211" cy="332"/>
                <a:chOff x="4305" y="2335"/>
                <a:chExt cx="211" cy="332"/>
              </a:xfrm>
            </p:grpSpPr>
            <p:sp>
              <p:nvSpPr>
                <p:cNvPr id="566" name="Freeform 271"/>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67" name="Freeform 272"/>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68" name="Freeform 273"/>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69" name="Freeform 274"/>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0" name="Rectangle 275"/>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71" name="Rectangle 276"/>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72" name="Line 277"/>
                <p:cNvSpPr>
                  <a:spLocks noChangeShapeType="1"/>
                </p:cNvSpPr>
                <p:nvPr/>
              </p:nvSpPr>
              <p:spPr bwMode="auto">
                <a:xfrm>
                  <a:off x="4320" y="242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73" name="Line 278"/>
                <p:cNvSpPr>
                  <a:spLocks noChangeShapeType="1"/>
                </p:cNvSpPr>
                <p:nvPr/>
              </p:nvSpPr>
              <p:spPr bwMode="auto">
                <a:xfrm flipH="1">
                  <a:off x="4310" y="2611"/>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74" name="Line 279"/>
                <p:cNvSpPr>
                  <a:spLocks noChangeShapeType="1"/>
                </p:cNvSpPr>
                <p:nvPr/>
              </p:nvSpPr>
              <p:spPr bwMode="auto">
                <a:xfrm flipH="1">
                  <a:off x="4310" y="2498"/>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584" name="Rectangle 280"/>
            <p:cNvSpPr>
              <a:spLocks noChangeArrowheads="1"/>
            </p:cNvSpPr>
            <p:nvPr/>
          </p:nvSpPr>
          <p:spPr bwMode="auto">
            <a:xfrm>
              <a:off x="7331301" y="2892735"/>
              <a:ext cx="1174529"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源点服务器</a:t>
              </a:r>
            </a:p>
          </p:txBody>
        </p:sp>
        <p:sp>
          <p:nvSpPr>
            <p:cNvPr id="585" name="Rectangle 281"/>
            <p:cNvSpPr>
              <a:spLocks noChangeArrowheads="1"/>
            </p:cNvSpPr>
            <p:nvPr/>
          </p:nvSpPr>
          <p:spPr bwMode="auto">
            <a:xfrm>
              <a:off x="4178300" y="4381500"/>
              <a:ext cx="8175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86" name="Rectangle 282"/>
            <p:cNvSpPr>
              <a:spLocks noChangeArrowheads="1"/>
            </p:cNvSpPr>
            <p:nvPr/>
          </p:nvSpPr>
          <p:spPr bwMode="auto">
            <a:xfrm>
              <a:off x="4548264" y="4449462"/>
              <a:ext cx="1051570"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smtClean="0">
                  <a:latin typeface="+mj-ea"/>
                  <a:ea typeface="+mj-ea"/>
                </a:rPr>
                <a:t>100Mbps</a:t>
              </a:r>
              <a:endParaRPr kumimoji="1" lang="en-US" altLang="zh-CN" sz="1600" dirty="0">
                <a:latin typeface="+mj-ea"/>
                <a:ea typeface="+mj-ea"/>
              </a:endParaRPr>
            </a:p>
          </p:txBody>
        </p:sp>
        <p:grpSp>
          <p:nvGrpSpPr>
            <p:cNvPr id="587" name="Group 283"/>
            <p:cNvGrpSpPr>
              <a:grpSpLocks/>
            </p:cNvGrpSpPr>
            <p:nvPr/>
          </p:nvGrpSpPr>
          <p:grpSpPr bwMode="auto">
            <a:xfrm>
              <a:off x="3004202" y="5947335"/>
              <a:ext cx="485475" cy="260350"/>
              <a:chOff x="1933" y="3736"/>
              <a:chExt cx="211" cy="136"/>
            </a:xfrm>
          </p:grpSpPr>
          <p:sp>
            <p:nvSpPr>
              <p:cNvPr id="588" name="Line 284"/>
              <p:cNvSpPr>
                <a:spLocks noChangeShapeType="1"/>
              </p:cNvSpPr>
              <p:nvPr/>
            </p:nvSpPr>
            <p:spPr bwMode="auto">
              <a:xfrm>
                <a:off x="1964" y="3762"/>
                <a:ext cx="180" cy="11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89" name="Freeform 285"/>
              <p:cNvSpPr>
                <a:spLocks/>
              </p:cNvSpPr>
              <p:nvPr/>
            </p:nvSpPr>
            <p:spPr bwMode="auto">
              <a:xfrm>
                <a:off x="1933" y="3736"/>
                <a:ext cx="62" cy="47"/>
              </a:xfrm>
              <a:custGeom>
                <a:avLst/>
                <a:gdLst>
                  <a:gd name="T0" fmla="*/ 62 w 62"/>
                  <a:gd name="T1" fmla="*/ 15 h 47"/>
                  <a:gd name="T2" fmla="*/ 0 w 62"/>
                  <a:gd name="T3" fmla="*/ 0 h 47"/>
                  <a:gd name="T4" fmla="*/ 42 w 62"/>
                  <a:gd name="T5" fmla="*/ 47 h 47"/>
                  <a:gd name="T6" fmla="*/ 62 w 62"/>
                  <a:gd name="T7" fmla="*/ 15 h 47"/>
                </a:gdLst>
                <a:ahLst/>
                <a:cxnLst>
                  <a:cxn ang="0">
                    <a:pos x="T0" y="T1"/>
                  </a:cxn>
                  <a:cxn ang="0">
                    <a:pos x="T2" y="T3"/>
                  </a:cxn>
                  <a:cxn ang="0">
                    <a:pos x="T4" y="T5"/>
                  </a:cxn>
                  <a:cxn ang="0">
                    <a:pos x="T6" y="T7"/>
                  </a:cxn>
                </a:cxnLst>
                <a:rect l="0" t="0" r="r" b="b"/>
                <a:pathLst>
                  <a:path w="62" h="47">
                    <a:moveTo>
                      <a:pt x="62" y="15"/>
                    </a:moveTo>
                    <a:lnTo>
                      <a:pt x="0" y="0"/>
                    </a:lnTo>
                    <a:lnTo>
                      <a:pt x="42" y="47"/>
                    </a:lnTo>
                    <a:lnTo>
                      <a:pt x="62" y="15"/>
                    </a:lnTo>
                    <a:close/>
                  </a:path>
                </a:pathLst>
              </a:custGeom>
              <a:solidFill>
                <a:schemeClr val="bg1">
                  <a:lumMod val="50000"/>
                </a:schemeClr>
              </a:solidFill>
              <a:ln w="28575" cmpd="sng">
                <a:solidFill>
                  <a:schemeClr val="bg1">
                    <a:lumMod val="50000"/>
                  </a:schemeClr>
                </a:solidFill>
                <a:round/>
                <a:headEnd/>
                <a:tailEnd/>
              </a:ln>
            </p:spPr>
            <p:txBody>
              <a:bodyPr/>
              <a:lstStyle/>
              <a:p>
                <a:endParaRPr lang="zh-CN" altLang="en-US" sz="1600">
                  <a:latin typeface="+mj-ea"/>
                  <a:ea typeface="+mj-ea"/>
                </a:endParaRPr>
              </a:p>
            </p:txBody>
          </p:sp>
        </p:grpSp>
        <p:grpSp>
          <p:nvGrpSpPr>
            <p:cNvPr id="590" name="Group 286"/>
            <p:cNvGrpSpPr>
              <a:grpSpLocks/>
            </p:cNvGrpSpPr>
            <p:nvPr/>
          </p:nvGrpSpPr>
          <p:grpSpPr bwMode="auto">
            <a:xfrm>
              <a:off x="6070600" y="4576763"/>
              <a:ext cx="560388" cy="374650"/>
              <a:chOff x="3202" y="3033"/>
              <a:chExt cx="309" cy="192"/>
            </a:xfrm>
          </p:grpSpPr>
          <p:sp>
            <p:nvSpPr>
              <p:cNvPr id="591" name="Oval 287"/>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592" name="Rectangle 288"/>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93" name="Rectangle 289"/>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94" name="Oval 290"/>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595" name="Group 291"/>
              <p:cNvGrpSpPr>
                <a:grpSpLocks/>
              </p:cNvGrpSpPr>
              <p:nvPr/>
            </p:nvGrpSpPr>
            <p:grpSpPr bwMode="auto">
              <a:xfrm>
                <a:off x="3249" y="3046"/>
                <a:ext cx="214" cy="86"/>
                <a:chOff x="3249" y="3046"/>
                <a:chExt cx="214" cy="86"/>
              </a:xfrm>
            </p:grpSpPr>
            <p:grpSp>
              <p:nvGrpSpPr>
                <p:cNvPr id="598" name="Group 292"/>
                <p:cNvGrpSpPr>
                  <a:grpSpLocks/>
                </p:cNvGrpSpPr>
                <p:nvPr/>
              </p:nvGrpSpPr>
              <p:grpSpPr bwMode="auto">
                <a:xfrm>
                  <a:off x="3249" y="3046"/>
                  <a:ext cx="212" cy="84"/>
                  <a:chOff x="3249" y="3046"/>
                  <a:chExt cx="212" cy="84"/>
                </a:xfrm>
              </p:grpSpPr>
              <p:sp>
                <p:nvSpPr>
                  <p:cNvPr id="608" name="Freeform 293"/>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9" name="Freeform 294"/>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0" name="Freeform 295"/>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1" name="Freeform 296"/>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2" name="Freeform 297"/>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3" name="Freeform 298"/>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4" name="Freeform 299"/>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5" name="Freeform 300"/>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599" name="Group 301"/>
                <p:cNvGrpSpPr>
                  <a:grpSpLocks/>
                </p:cNvGrpSpPr>
                <p:nvPr/>
              </p:nvGrpSpPr>
              <p:grpSpPr bwMode="auto">
                <a:xfrm>
                  <a:off x="3251" y="3048"/>
                  <a:ext cx="212" cy="84"/>
                  <a:chOff x="3251" y="3048"/>
                  <a:chExt cx="212" cy="84"/>
                </a:xfrm>
              </p:grpSpPr>
              <p:sp>
                <p:nvSpPr>
                  <p:cNvPr id="600" name="Freeform 302"/>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1" name="Freeform 303"/>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2" name="Freeform 304"/>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3" name="Freeform 305"/>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4" name="Freeform 306"/>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5" name="Freeform 307"/>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6" name="Freeform 308"/>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7" name="Freeform 309"/>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596" name="Line 310"/>
              <p:cNvSpPr>
                <a:spLocks noChangeShapeType="1"/>
              </p:cNvSpPr>
              <p:nvPr/>
            </p:nvSpPr>
            <p:spPr bwMode="auto">
              <a:xfrm>
                <a:off x="320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97" name="Line 311"/>
              <p:cNvSpPr>
                <a:spLocks noChangeShapeType="1"/>
              </p:cNvSpPr>
              <p:nvPr/>
            </p:nvSpPr>
            <p:spPr bwMode="auto">
              <a:xfrm>
                <a:off x="3510"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616" name="Rectangle 312"/>
            <p:cNvSpPr>
              <a:spLocks noChangeArrowheads="1"/>
            </p:cNvSpPr>
            <p:nvPr/>
          </p:nvSpPr>
          <p:spPr bwMode="auto">
            <a:xfrm>
              <a:off x="6642100" y="4152900"/>
              <a:ext cx="8556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17" name="Rectangle 313"/>
            <p:cNvSpPr>
              <a:spLocks noChangeArrowheads="1"/>
            </p:cNvSpPr>
            <p:nvPr/>
          </p:nvSpPr>
          <p:spPr bwMode="auto">
            <a:xfrm>
              <a:off x="6948488" y="4581527"/>
              <a:ext cx="704717"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因特网</a:t>
              </a:r>
            </a:p>
          </p:txBody>
        </p:sp>
        <p:sp>
          <p:nvSpPr>
            <p:cNvPr id="618" name="Rectangle 314"/>
            <p:cNvSpPr>
              <a:spLocks noChangeArrowheads="1"/>
            </p:cNvSpPr>
            <p:nvPr/>
          </p:nvSpPr>
          <p:spPr bwMode="auto">
            <a:xfrm>
              <a:off x="3686175" y="4240213"/>
              <a:ext cx="38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19" name="Rectangle 315"/>
            <p:cNvSpPr>
              <a:spLocks noChangeArrowheads="1"/>
            </p:cNvSpPr>
            <p:nvPr/>
          </p:nvSpPr>
          <p:spPr bwMode="auto">
            <a:xfrm>
              <a:off x="2863850" y="4948238"/>
              <a:ext cx="417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20" name="Rectangle 316"/>
            <p:cNvSpPr>
              <a:spLocks noChangeArrowheads="1"/>
            </p:cNvSpPr>
            <p:nvPr/>
          </p:nvSpPr>
          <p:spPr bwMode="auto">
            <a:xfrm>
              <a:off x="1708150" y="4594225"/>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21" name="Rectangle 317"/>
            <p:cNvSpPr>
              <a:spLocks noChangeArrowheads="1"/>
            </p:cNvSpPr>
            <p:nvPr/>
          </p:nvSpPr>
          <p:spPr bwMode="auto">
            <a:xfrm>
              <a:off x="427038" y="4254500"/>
              <a:ext cx="704717"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浏览器</a:t>
              </a:r>
            </a:p>
          </p:txBody>
        </p:sp>
        <p:sp>
          <p:nvSpPr>
            <p:cNvPr id="622" name="Rectangle 318"/>
            <p:cNvSpPr>
              <a:spLocks noChangeArrowheads="1"/>
            </p:cNvSpPr>
            <p:nvPr/>
          </p:nvSpPr>
          <p:spPr bwMode="auto">
            <a:xfrm>
              <a:off x="3634968" y="4270485"/>
              <a:ext cx="255094"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a:latin typeface="+mj-ea"/>
                  <a:ea typeface="+mj-ea"/>
                </a:rPr>
                <a:t>R</a:t>
              </a:r>
              <a:r>
                <a:rPr kumimoji="1" lang="en-US" altLang="zh-CN" sz="1600" baseline="-25000" dirty="0">
                  <a:latin typeface="+mj-ea"/>
                  <a:ea typeface="+mj-ea"/>
                </a:rPr>
                <a:t>1</a:t>
              </a:r>
            </a:p>
          </p:txBody>
        </p:sp>
        <p:sp>
          <p:nvSpPr>
            <p:cNvPr id="623" name="Rectangle 319"/>
            <p:cNvSpPr>
              <a:spLocks noChangeArrowheads="1"/>
            </p:cNvSpPr>
            <p:nvPr/>
          </p:nvSpPr>
          <p:spPr bwMode="auto">
            <a:xfrm>
              <a:off x="6215086" y="4287070"/>
              <a:ext cx="255094"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a:latin typeface="+mj-ea"/>
                  <a:ea typeface="+mj-ea"/>
                </a:rPr>
                <a:t>R</a:t>
              </a:r>
              <a:r>
                <a:rPr kumimoji="1" lang="en-US" altLang="zh-CN" sz="1600" baseline="-25000" dirty="0">
                  <a:latin typeface="+mj-ea"/>
                  <a:ea typeface="+mj-ea"/>
                </a:rPr>
                <a:t>2</a:t>
              </a:r>
            </a:p>
          </p:txBody>
        </p:sp>
        <p:sp>
          <p:nvSpPr>
            <p:cNvPr id="624" name="Freeform 321"/>
            <p:cNvSpPr>
              <a:spLocks/>
            </p:cNvSpPr>
            <p:nvPr/>
          </p:nvSpPr>
          <p:spPr bwMode="auto">
            <a:xfrm>
              <a:off x="2906714" y="3719345"/>
              <a:ext cx="5256118" cy="1859846"/>
            </a:xfrm>
            <a:custGeom>
              <a:avLst/>
              <a:gdLst>
                <a:gd name="T0" fmla="*/ 0 w 3356"/>
                <a:gd name="T1" fmla="*/ 1179 h 1179"/>
                <a:gd name="T2" fmla="*/ 385 w 3356"/>
                <a:gd name="T3" fmla="*/ 867 h 1179"/>
                <a:gd name="T4" fmla="*/ 732 w 3356"/>
                <a:gd name="T5" fmla="*/ 758 h 1179"/>
                <a:gd name="T6" fmla="*/ 1464 w 3356"/>
                <a:gd name="T7" fmla="*/ 749 h 1179"/>
                <a:gd name="T8" fmla="*/ 1893 w 3356"/>
                <a:gd name="T9" fmla="*/ 739 h 1179"/>
                <a:gd name="T10" fmla="*/ 2222 w 3356"/>
                <a:gd name="T11" fmla="*/ 680 h 1179"/>
                <a:gd name="T12" fmla="*/ 2631 w 3356"/>
                <a:gd name="T13" fmla="*/ 499 h 1179"/>
                <a:gd name="T14" fmla="*/ 2993 w 3356"/>
                <a:gd name="T15" fmla="*/ 272 h 1179"/>
                <a:gd name="T16" fmla="*/ 3356 w 3356"/>
                <a:gd name="T17"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6" h="1179">
                  <a:moveTo>
                    <a:pt x="0" y="1179"/>
                  </a:moveTo>
                  <a:cubicBezTo>
                    <a:pt x="64" y="1127"/>
                    <a:pt x="263" y="937"/>
                    <a:pt x="385" y="867"/>
                  </a:cubicBezTo>
                  <a:cubicBezTo>
                    <a:pt x="507" y="797"/>
                    <a:pt x="552" y="778"/>
                    <a:pt x="732" y="758"/>
                  </a:cubicBezTo>
                  <a:cubicBezTo>
                    <a:pt x="912" y="738"/>
                    <a:pt x="1271" y="752"/>
                    <a:pt x="1464" y="749"/>
                  </a:cubicBezTo>
                  <a:cubicBezTo>
                    <a:pt x="1657" y="746"/>
                    <a:pt x="1767" y="750"/>
                    <a:pt x="1893" y="739"/>
                  </a:cubicBezTo>
                  <a:cubicBezTo>
                    <a:pt x="2019" y="728"/>
                    <a:pt x="2099" y="720"/>
                    <a:pt x="2222" y="680"/>
                  </a:cubicBezTo>
                  <a:cubicBezTo>
                    <a:pt x="2345" y="640"/>
                    <a:pt x="2503" y="567"/>
                    <a:pt x="2631" y="499"/>
                  </a:cubicBezTo>
                  <a:cubicBezTo>
                    <a:pt x="2759" y="431"/>
                    <a:pt x="2872" y="355"/>
                    <a:pt x="2993" y="272"/>
                  </a:cubicBezTo>
                  <a:cubicBezTo>
                    <a:pt x="3114" y="189"/>
                    <a:pt x="3295" y="53"/>
                    <a:pt x="3356" y="0"/>
                  </a:cubicBezTo>
                </a:path>
              </a:pathLst>
            </a:custGeom>
            <a:noFill/>
            <a:ln w="76200" cmpd="sng">
              <a:solidFill>
                <a:srgbClr val="FF0000"/>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626" name="Freeform 320"/>
          <p:cNvSpPr>
            <a:spLocks/>
          </p:cNvSpPr>
          <p:nvPr/>
        </p:nvSpPr>
        <p:spPr bwMode="auto">
          <a:xfrm>
            <a:off x="1968945" y="2581472"/>
            <a:ext cx="1006704" cy="1492883"/>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7" name="Freeform 321"/>
          <p:cNvSpPr>
            <a:spLocks/>
          </p:cNvSpPr>
          <p:nvPr/>
        </p:nvSpPr>
        <p:spPr bwMode="auto">
          <a:xfrm>
            <a:off x="2123118" y="3244539"/>
            <a:ext cx="832309" cy="996026"/>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8" name="Freeform 322"/>
          <p:cNvSpPr>
            <a:spLocks/>
          </p:cNvSpPr>
          <p:nvPr/>
        </p:nvSpPr>
        <p:spPr bwMode="auto">
          <a:xfrm flipV="1">
            <a:off x="1561358" y="3580532"/>
            <a:ext cx="1399645" cy="731517"/>
          </a:xfrm>
          <a:custGeom>
            <a:avLst/>
            <a:gdLst>
              <a:gd name="T0" fmla="*/ 0 w 1344"/>
              <a:gd name="T1" fmla="*/ 17 h 17"/>
              <a:gd name="T2" fmla="*/ 1344 w 1344"/>
              <a:gd name="T3" fmla="*/ 0 h 17"/>
            </a:gdLst>
            <a:ahLst/>
            <a:cxnLst>
              <a:cxn ang="0">
                <a:pos x="T0" y="T1"/>
              </a:cxn>
              <a:cxn ang="0">
                <a:pos x="T2" y="T3"/>
              </a:cxn>
            </a:cxnLst>
            <a:rect l="0" t="0" r="r" b="b"/>
            <a:pathLst>
              <a:path w="1344" h="17">
                <a:moveTo>
                  <a:pt x="0" y="17"/>
                </a:moveTo>
                <a:cubicBezTo>
                  <a:pt x="224" y="14"/>
                  <a:pt x="1064" y="4"/>
                  <a:pt x="1344"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9" name="Freeform 323"/>
          <p:cNvSpPr>
            <a:spLocks/>
          </p:cNvSpPr>
          <p:nvPr/>
        </p:nvSpPr>
        <p:spPr bwMode="auto">
          <a:xfrm flipV="1">
            <a:off x="2023362" y="4062062"/>
            <a:ext cx="905460" cy="329758"/>
          </a:xfrm>
          <a:custGeom>
            <a:avLst/>
            <a:gdLst>
              <a:gd name="T0" fmla="*/ 0 w 1052"/>
              <a:gd name="T1" fmla="*/ 304 h 304"/>
              <a:gd name="T2" fmla="*/ 1052 w 1052"/>
              <a:gd name="T3" fmla="*/ 0 h 304"/>
            </a:gdLst>
            <a:ahLst/>
            <a:cxnLst>
              <a:cxn ang="0">
                <a:pos x="T0" y="T1"/>
              </a:cxn>
              <a:cxn ang="0">
                <a:pos x="T2" y="T3"/>
              </a:cxn>
            </a:cxnLst>
            <a:rect l="0" t="0" r="r" b="b"/>
            <a:pathLst>
              <a:path w="1052" h="304">
                <a:moveTo>
                  <a:pt x="0" y="304"/>
                </a:moveTo>
                <a:cubicBezTo>
                  <a:pt x="175" y="253"/>
                  <a:pt x="833" y="63"/>
                  <a:pt x="1052"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13556809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a:p>
            <a:pPr lvl="1"/>
            <a:r>
              <a:rPr lang="zh-CN" altLang="en-US" sz="1800" dirty="0"/>
              <a:t>浏览器访问因特网的服务器时，要先与校园网的高速缓存</a:t>
            </a:r>
            <a:r>
              <a:rPr lang="zh-CN" altLang="en-US" sz="1800" dirty="0" smtClean="0"/>
              <a:t>建立</a:t>
            </a:r>
            <a:r>
              <a:rPr lang="en-US" altLang="zh-CN" sz="1800" dirty="0" smtClean="0"/>
              <a:t>TCP</a:t>
            </a:r>
            <a:r>
              <a:rPr lang="zh-CN" altLang="en-US" sz="1800" dirty="0" smtClean="0"/>
              <a:t>连接</a:t>
            </a:r>
            <a:r>
              <a:rPr lang="zh-CN" altLang="en-US" sz="1800" dirty="0"/>
              <a:t>，并向高速缓存</a:t>
            </a:r>
            <a:r>
              <a:rPr lang="zh-CN" altLang="en-US" sz="1800" dirty="0" smtClean="0"/>
              <a:t>发出</a:t>
            </a:r>
            <a:r>
              <a:rPr lang="en-US" altLang="zh-CN" sz="1800" dirty="0" smtClean="0"/>
              <a:t>HTTP</a:t>
            </a:r>
            <a:r>
              <a:rPr lang="zh-CN" altLang="en-US" sz="1800" dirty="0" smtClean="0"/>
              <a:t>请求</a:t>
            </a:r>
            <a:r>
              <a:rPr lang="zh-CN" altLang="en-US" sz="1800" dirty="0"/>
              <a:t>报文 </a:t>
            </a:r>
          </a:p>
          <a:p>
            <a:pPr lvl="1"/>
            <a:r>
              <a:rPr lang="zh-CN" altLang="en-US" sz="1800" dirty="0"/>
              <a:t>若高速缓存已经存放了所请求的对象，则将此对象放</a:t>
            </a:r>
            <a:r>
              <a:rPr lang="zh-CN" altLang="en-US" sz="1800" dirty="0" smtClean="0"/>
              <a:t>入</a:t>
            </a:r>
            <a:r>
              <a:rPr lang="en-US" altLang="zh-CN" sz="1800" dirty="0" smtClean="0"/>
              <a:t>HTTP</a:t>
            </a:r>
            <a:r>
              <a:rPr lang="zh-CN" altLang="en-US" sz="1800" dirty="0" smtClean="0"/>
              <a:t>响应</a:t>
            </a:r>
            <a:r>
              <a:rPr lang="zh-CN" altLang="en-US" sz="1800" dirty="0"/>
              <a:t>报文中返回给浏览器。</a:t>
            </a:r>
          </a:p>
          <a:p>
            <a:pPr lvl="1"/>
            <a:r>
              <a:rPr lang="zh-CN" altLang="en-US" sz="1800" dirty="0"/>
              <a:t>否则，高速缓存就代表发出请求的用户浏览器，与因特网上的源点服务器</a:t>
            </a:r>
            <a:r>
              <a:rPr lang="zh-CN" altLang="en-US" sz="1800" dirty="0" smtClean="0"/>
              <a:t>建立</a:t>
            </a:r>
            <a:r>
              <a:rPr lang="en-US" altLang="zh-CN" sz="1800" dirty="0" smtClean="0"/>
              <a:t>TCP</a:t>
            </a:r>
            <a:r>
              <a:rPr lang="zh-CN" altLang="en-US" sz="1800" dirty="0" smtClean="0"/>
              <a:t>连接</a:t>
            </a:r>
            <a:r>
              <a:rPr lang="zh-CN" altLang="en-US" sz="1800" dirty="0"/>
              <a:t>，并</a:t>
            </a:r>
            <a:r>
              <a:rPr lang="zh-CN" altLang="en-US" sz="1800" dirty="0" smtClean="0"/>
              <a:t>发送</a:t>
            </a:r>
            <a:r>
              <a:rPr lang="en-US" altLang="zh-CN" sz="1800" dirty="0" smtClean="0"/>
              <a:t>HTTP</a:t>
            </a:r>
            <a:r>
              <a:rPr lang="zh-CN" altLang="en-US" sz="1800" dirty="0" smtClean="0"/>
              <a:t>请求</a:t>
            </a:r>
            <a:r>
              <a:rPr lang="zh-CN" altLang="en-US" sz="1800" dirty="0"/>
              <a:t>报文。</a:t>
            </a:r>
          </a:p>
          <a:p>
            <a:pPr lvl="1"/>
            <a:r>
              <a:rPr lang="zh-CN" altLang="en-US" sz="1800" dirty="0"/>
              <a:t>源点服务器将所请求的对象放</a:t>
            </a:r>
            <a:r>
              <a:rPr lang="zh-CN" altLang="en-US" sz="1800" dirty="0" smtClean="0"/>
              <a:t>在</a:t>
            </a:r>
            <a:r>
              <a:rPr lang="en-US" altLang="zh-CN" sz="1800" dirty="0" smtClean="0"/>
              <a:t>HTTP</a:t>
            </a:r>
            <a:r>
              <a:rPr lang="zh-CN" altLang="en-US" sz="1800" dirty="0" smtClean="0"/>
              <a:t>响应</a:t>
            </a:r>
            <a:r>
              <a:rPr lang="zh-CN" altLang="en-US" sz="1800" dirty="0"/>
              <a:t>报文中返回给校园网的高速缓存。</a:t>
            </a:r>
          </a:p>
          <a:p>
            <a:pPr lvl="1"/>
            <a:r>
              <a:rPr lang="zh-CN" altLang="en-US" sz="1800" dirty="0"/>
              <a:t>高速缓存收到此对象后，先复制在其本地存储器中（为今后使用），然后再将该对象放</a:t>
            </a:r>
            <a:r>
              <a:rPr lang="zh-CN" altLang="en-US" sz="1800" dirty="0" smtClean="0"/>
              <a:t>在</a:t>
            </a:r>
            <a:r>
              <a:rPr lang="en-US" altLang="zh-CN" sz="1800" dirty="0" smtClean="0"/>
              <a:t>HTTP</a:t>
            </a:r>
            <a:r>
              <a:rPr lang="zh-CN" altLang="en-US" sz="1800" dirty="0" smtClean="0"/>
              <a:t>响应</a:t>
            </a:r>
            <a:r>
              <a:rPr lang="zh-CN" altLang="en-US" sz="1800" dirty="0"/>
              <a:t>报文中，通过已建立</a:t>
            </a:r>
            <a:r>
              <a:rPr lang="zh-CN" altLang="en-US" sz="1800" dirty="0" smtClean="0"/>
              <a:t>的</a:t>
            </a:r>
            <a:r>
              <a:rPr lang="en-US" altLang="zh-CN" sz="1800" dirty="0" smtClean="0"/>
              <a:t>TCP</a:t>
            </a:r>
            <a:r>
              <a:rPr lang="zh-CN" altLang="en-US" sz="1800" dirty="0" smtClean="0"/>
              <a:t>连接</a:t>
            </a:r>
            <a:r>
              <a:rPr lang="zh-CN" altLang="en-US" sz="1800" dirty="0"/>
              <a:t>，返回给请求该对象的浏览器。</a:t>
            </a:r>
          </a:p>
          <a:p>
            <a:pPr marL="0" indent="0">
              <a:buNone/>
            </a:pP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spTree>
    <p:extLst>
      <p:ext uri="{BB962C8B-B14F-4D97-AF65-F5344CB8AC3E}">
        <p14:creationId xmlns:p14="http://schemas.microsoft.com/office/powerpoint/2010/main" val="10284805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017" y="1993404"/>
            <a:ext cx="5277966" cy="3000901"/>
          </a:xfrm>
          <a:prstGeom prst="rect">
            <a:avLst/>
          </a:prstGeom>
        </p:spPr>
      </p:pic>
    </p:spTree>
    <p:extLst>
      <p:ext uri="{BB962C8B-B14F-4D97-AF65-F5344CB8AC3E}">
        <p14:creationId xmlns:p14="http://schemas.microsoft.com/office/powerpoint/2010/main" val="9029492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smtClean="0"/>
              <a:t>现场演示：</a:t>
            </a:r>
            <a:endParaRPr lang="en-US" altLang="zh-CN" dirty="0" smtClean="0"/>
          </a:p>
          <a:p>
            <a:pPr lvl="1"/>
            <a:r>
              <a:rPr lang="zh-CN" altLang="en-US" dirty="0" smtClean="0"/>
              <a:t>使用</a:t>
            </a:r>
            <a:r>
              <a:rPr lang="en-US" altLang="zh-CN" dirty="0" err="1" smtClean="0"/>
              <a:t>CCProxy</a:t>
            </a:r>
            <a:r>
              <a:rPr lang="zh-CN" altLang="en-US" dirty="0" smtClean="0"/>
              <a:t>建立代理服务器。</a:t>
            </a:r>
            <a:endParaRPr lang="en-US" altLang="zh-CN" dirty="0" smtClean="0"/>
          </a:p>
          <a:p>
            <a:pPr lvl="1"/>
            <a:r>
              <a:rPr lang="zh-CN" altLang="en-US" dirty="0" smtClean="0"/>
              <a:t>使用</a:t>
            </a:r>
            <a:r>
              <a:rPr lang="en-US" altLang="zh-CN" dirty="0" smtClean="0"/>
              <a:t>Putty</a:t>
            </a:r>
            <a:r>
              <a:rPr lang="zh-CN" altLang="en-US" dirty="0" smtClean="0"/>
              <a:t>建立代理服务器。</a:t>
            </a:r>
            <a:endParaRPr lang="en-US" altLang="zh-CN" dirty="0" smtClean="0"/>
          </a:p>
          <a:p>
            <a:pPr lvl="1"/>
            <a:endParaRPr lang="en-US" altLang="zh-CN" dirty="0"/>
          </a:p>
          <a:p>
            <a:pPr lvl="1"/>
            <a:r>
              <a:rPr lang="zh-CN" altLang="en-US" dirty="0" smtClean="0"/>
              <a:t>演示浏览器中代理服务器的配置方法。</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spTree>
    <p:extLst>
      <p:ext uri="{BB962C8B-B14F-4D97-AF65-F5344CB8AC3E}">
        <p14:creationId xmlns:p14="http://schemas.microsoft.com/office/powerpoint/2010/main" val="25296228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有</a:t>
            </a:r>
            <a:r>
              <a:rPr lang="zh-CN" altLang="en-US" dirty="0"/>
              <a:t>两类报文</a:t>
            </a:r>
            <a:r>
              <a:rPr lang="zh-CN" altLang="en-US" dirty="0" smtClean="0"/>
              <a:t>：请求报文、响应报文。</a:t>
            </a:r>
            <a:endParaRPr lang="zh-CN" altLang="en-US" dirty="0"/>
          </a:p>
          <a:p>
            <a:pPr lvl="1"/>
            <a:r>
              <a:rPr lang="zh-CN" altLang="en-US" dirty="0"/>
              <a:t>请求</a:t>
            </a:r>
            <a:r>
              <a:rPr lang="zh-CN" altLang="en-US" dirty="0" smtClean="0"/>
              <a:t>报文：从</a:t>
            </a:r>
            <a:r>
              <a:rPr lang="zh-CN" altLang="en-US" dirty="0"/>
              <a:t>客户向服务器发送请求报文。</a:t>
            </a:r>
          </a:p>
          <a:p>
            <a:pPr lvl="1"/>
            <a:r>
              <a:rPr lang="zh-CN" altLang="en-US" dirty="0"/>
              <a:t>响应</a:t>
            </a:r>
            <a:r>
              <a:rPr lang="zh-CN" altLang="en-US" dirty="0" smtClean="0"/>
              <a:t>报文：从</a:t>
            </a:r>
            <a:r>
              <a:rPr lang="zh-CN" altLang="en-US" dirty="0"/>
              <a:t>服务器到客户的回答。</a:t>
            </a:r>
          </a:p>
          <a:p>
            <a:pPr lvl="1"/>
            <a:r>
              <a:rPr lang="zh-CN" altLang="en-US" dirty="0" smtClean="0"/>
              <a:t>由于</a:t>
            </a:r>
            <a:r>
              <a:rPr lang="en-US" altLang="zh-CN" dirty="0" smtClean="0"/>
              <a:t>HTTP</a:t>
            </a:r>
            <a:r>
              <a:rPr lang="zh-CN" altLang="en-US" dirty="0" smtClean="0"/>
              <a:t>是</a:t>
            </a:r>
            <a:r>
              <a:rPr lang="zh-CN" altLang="en-US" dirty="0"/>
              <a:t>面向正文的</a:t>
            </a:r>
            <a:r>
              <a:rPr lang="en-US" altLang="zh-CN" dirty="0"/>
              <a:t>(text-oriented)</a:t>
            </a:r>
            <a:r>
              <a:rPr lang="zh-CN" altLang="en-US" dirty="0"/>
              <a:t>，因此在报文中的每一个字段都是</a:t>
            </a:r>
            <a:r>
              <a:rPr lang="zh-CN" altLang="en-US" dirty="0" smtClean="0"/>
              <a:t>一些</a:t>
            </a:r>
            <a:r>
              <a:rPr lang="en-US" altLang="zh-CN" dirty="0" smtClean="0"/>
              <a:t>ASCII</a:t>
            </a:r>
            <a:r>
              <a:rPr lang="zh-CN" altLang="en-US" dirty="0" smtClean="0"/>
              <a:t>码</a:t>
            </a:r>
            <a:r>
              <a:rPr lang="zh-CN" altLang="en-US" dirty="0"/>
              <a:t>串，因而每个字段的长度都是不确定的。</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spTree>
    <p:extLst>
      <p:ext uri="{BB962C8B-B14F-4D97-AF65-F5344CB8AC3E}">
        <p14:creationId xmlns:p14="http://schemas.microsoft.com/office/powerpoint/2010/main" val="39853786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请求报文的结构。</a:t>
            </a:r>
            <a:endParaRPr lang="en-US" altLang="zh-CN" dirty="0" smtClean="0"/>
          </a:p>
          <a:p>
            <a:pPr lvl="1"/>
            <a:r>
              <a:rPr lang="zh-CN" altLang="en-US" dirty="0"/>
              <a:t>报文由三个部分组成，即</a:t>
            </a:r>
            <a:r>
              <a:rPr lang="zh-CN" altLang="en-US" dirty="0">
                <a:solidFill>
                  <a:srgbClr val="FF0000"/>
                </a:solidFill>
              </a:rPr>
              <a:t>开始行</a:t>
            </a:r>
            <a:r>
              <a:rPr lang="zh-CN" altLang="en-US" dirty="0"/>
              <a:t>、</a:t>
            </a:r>
            <a:r>
              <a:rPr lang="zh-CN" altLang="en-US" dirty="0">
                <a:solidFill>
                  <a:srgbClr val="FF0000"/>
                </a:solidFill>
              </a:rPr>
              <a:t>首部行</a:t>
            </a:r>
            <a:r>
              <a:rPr lang="zh-CN" altLang="en-US" dirty="0"/>
              <a:t>和</a:t>
            </a:r>
            <a:r>
              <a:rPr lang="zh-CN" altLang="en-US" dirty="0">
                <a:solidFill>
                  <a:srgbClr val="FF0000"/>
                </a:solidFill>
              </a:rPr>
              <a:t>实体主体</a:t>
            </a:r>
            <a:r>
              <a:rPr lang="zh-CN" altLang="en-US" dirty="0"/>
              <a:t>。</a:t>
            </a:r>
          </a:p>
          <a:p>
            <a:pPr lvl="1"/>
            <a:r>
              <a:rPr lang="zh-CN" altLang="en-US" dirty="0"/>
              <a:t>在请求报文中，开始行就是请求行</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grpSp>
        <p:nvGrpSpPr>
          <p:cNvPr id="3" name="组合 2"/>
          <p:cNvGrpSpPr/>
          <p:nvPr/>
        </p:nvGrpSpPr>
        <p:grpSpPr>
          <a:xfrm>
            <a:off x="1708514" y="2569468"/>
            <a:ext cx="5726971" cy="2820765"/>
            <a:chOff x="688975" y="946150"/>
            <a:chExt cx="7554913" cy="3721100"/>
          </a:xfrm>
        </p:grpSpPr>
        <p:sp>
          <p:nvSpPr>
            <p:cNvPr id="6" name="Rectangle 51"/>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Rectangle 4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Rectangle 3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23"/>
            <p:cNvSpPr>
              <a:spLocks noChangeArrowheads="1"/>
            </p:cNvSpPr>
            <p:nvPr/>
          </p:nvSpPr>
          <p:spPr bwMode="auto">
            <a:xfrm>
              <a:off x="4133850" y="2944812"/>
              <a:ext cx="887413" cy="40245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24"/>
            <p:cNvSpPr>
              <a:spLocks noChangeArrowheads="1"/>
            </p:cNvSpPr>
            <p:nvPr/>
          </p:nvSpPr>
          <p:spPr bwMode="auto">
            <a:xfrm>
              <a:off x="1890713" y="3362325"/>
              <a:ext cx="909637"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25"/>
            <p:cNvSpPr>
              <a:spLocks noChangeArrowheads="1"/>
            </p:cNvSpPr>
            <p:nvPr/>
          </p:nvSpPr>
          <p:spPr bwMode="auto">
            <a:xfrm>
              <a:off x="4133850" y="2128838"/>
              <a:ext cx="887413"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26"/>
            <p:cNvSpPr>
              <a:spLocks noChangeArrowheads="1"/>
            </p:cNvSpPr>
            <p:nvPr/>
          </p:nvSpPr>
          <p:spPr bwMode="auto">
            <a:xfrm>
              <a:off x="3578225" y="2944813"/>
              <a:ext cx="120650"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Rectangle 27"/>
            <p:cNvSpPr>
              <a:spLocks noChangeArrowheads="1"/>
            </p:cNvSpPr>
            <p:nvPr/>
          </p:nvSpPr>
          <p:spPr bwMode="auto">
            <a:xfrm>
              <a:off x="3578225" y="2128838"/>
              <a:ext cx="111125"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Line 28"/>
            <p:cNvSpPr>
              <a:spLocks noChangeShapeType="1"/>
            </p:cNvSpPr>
            <p:nvPr/>
          </p:nvSpPr>
          <p:spPr bwMode="auto">
            <a:xfrm>
              <a:off x="3440113"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29"/>
            <p:cNvSpPr>
              <a:spLocks noChangeShapeType="1"/>
            </p:cNvSpPr>
            <p:nvPr/>
          </p:nvSpPr>
          <p:spPr bwMode="auto">
            <a:xfrm>
              <a:off x="41338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30"/>
            <p:cNvSpPr>
              <a:spLocks noChangeShapeType="1"/>
            </p:cNvSpPr>
            <p:nvPr/>
          </p:nvSpPr>
          <p:spPr bwMode="auto">
            <a:xfrm>
              <a:off x="3578225"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31"/>
            <p:cNvSpPr>
              <a:spLocks noChangeArrowheads="1"/>
            </p:cNvSpPr>
            <p:nvPr/>
          </p:nvSpPr>
          <p:spPr bwMode="auto">
            <a:xfrm>
              <a:off x="5770563" y="1722438"/>
              <a:ext cx="915987"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Rectangle 32"/>
            <p:cNvSpPr>
              <a:spLocks noChangeArrowheads="1"/>
            </p:cNvSpPr>
            <p:nvPr/>
          </p:nvSpPr>
          <p:spPr bwMode="auto">
            <a:xfrm>
              <a:off x="4438650"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33"/>
            <p:cNvSpPr>
              <a:spLocks noChangeArrowheads="1"/>
            </p:cNvSpPr>
            <p:nvPr/>
          </p:nvSpPr>
          <p:spPr bwMode="auto">
            <a:xfrm>
              <a:off x="3106738"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Text Box 35"/>
            <p:cNvSpPr txBox="1">
              <a:spLocks noChangeArrowheads="1"/>
            </p:cNvSpPr>
            <p:nvPr/>
          </p:nvSpPr>
          <p:spPr bwMode="auto">
            <a:xfrm>
              <a:off x="2055813" y="1701799"/>
              <a:ext cx="92664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方   法</a:t>
              </a:r>
            </a:p>
          </p:txBody>
        </p:sp>
        <p:sp>
          <p:nvSpPr>
            <p:cNvPr id="22" name="Line 36"/>
            <p:cNvSpPr>
              <a:spLocks noChangeShapeType="1"/>
            </p:cNvSpPr>
            <p:nvPr/>
          </p:nvSpPr>
          <p:spPr bwMode="auto">
            <a:xfrm>
              <a:off x="3106738"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37"/>
            <p:cNvSpPr>
              <a:spLocks noChangeShapeType="1"/>
            </p:cNvSpPr>
            <p:nvPr/>
          </p:nvSpPr>
          <p:spPr bwMode="auto">
            <a:xfrm>
              <a:off x="32178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38"/>
            <p:cNvSpPr>
              <a:spLocks noChangeShapeType="1"/>
            </p:cNvSpPr>
            <p:nvPr/>
          </p:nvSpPr>
          <p:spPr bwMode="auto">
            <a:xfrm>
              <a:off x="4438650"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39"/>
            <p:cNvSpPr>
              <a:spLocks noChangeShapeType="1"/>
            </p:cNvSpPr>
            <p:nvPr/>
          </p:nvSpPr>
          <p:spPr bwMode="auto">
            <a:xfrm>
              <a:off x="4549775"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40"/>
            <p:cNvSpPr>
              <a:spLocks noChangeShapeType="1"/>
            </p:cNvSpPr>
            <p:nvPr/>
          </p:nvSpPr>
          <p:spPr bwMode="auto">
            <a:xfrm>
              <a:off x="57705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Text Box 41"/>
            <p:cNvSpPr txBox="1">
              <a:spLocks noChangeArrowheads="1"/>
            </p:cNvSpPr>
            <p:nvPr/>
          </p:nvSpPr>
          <p:spPr bwMode="auto">
            <a:xfrm>
              <a:off x="3499393" y="1693863"/>
              <a:ext cx="71729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rPr>
                <a:t>URL</a:t>
              </a:r>
            </a:p>
          </p:txBody>
        </p:sp>
        <p:sp>
          <p:nvSpPr>
            <p:cNvPr id="28" name="Text Box 42"/>
            <p:cNvSpPr txBox="1">
              <a:spLocks noChangeArrowheads="1"/>
            </p:cNvSpPr>
            <p:nvPr/>
          </p:nvSpPr>
          <p:spPr bwMode="auto">
            <a:xfrm>
              <a:off x="4676774" y="1701799"/>
              <a:ext cx="92664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版   本</a:t>
              </a:r>
            </a:p>
          </p:txBody>
        </p:sp>
        <p:sp>
          <p:nvSpPr>
            <p:cNvPr id="29" name="Text Box 44"/>
            <p:cNvSpPr txBox="1">
              <a:spLocks noChangeArrowheads="1"/>
            </p:cNvSpPr>
            <p:nvPr/>
          </p:nvSpPr>
          <p:spPr bwMode="auto">
            <a:xfrm>
              <a:off x="1892301" y="2114550"/>
              <a:ext cx="1427813"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0" name="Line 45"/>
            <p:cNvSpPr>
              <a:spLocks noChangeShapeType="1"/>
            </p:cNvSpPr>
            <p:nvPr/>
          </p:nvSpPr>
          <p:spPr bwMode="auto">
            <a:xfrm>
              <a:off x="3440113"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46"/>
            <p:cNvSpPr>
              <a:spLocks noChangeShapeType="1"/>
            </p:cNvSpPr>
            <p:nvPr/>
          </p:nvSpPr>
          <p:spPr bwMode="auto">
            <a:xfrm>
              <a:off x="41338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Text Box 47"/>
            <p:cNvSpPr txBox="1">
              <a:spLocks noChangeArrowheads="1"/>
            </p:cNvSpPr>
            <p:nvPr/>
          </p:nvSpPr>
          <p:spPr bwMode="auto">
            <a:xfrm>
              <a:off x="5251450" y="2530475"/>
              <a:ext cx="95413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首部行</a:t>
              </a:r>
            </a:p>
          </p:txBody>
        </p:sp>
        <p:sp>
          <p:nvSpPr>
            <p:cNvPr id="33" name="Line 48"/>
            <p:cNvSpPr>
              <a:spLocks noChangeShapeType="1"/>
            </p:cNvSpPr>
            <p:nvPr/>
          </p:nvSpPr>
          <p:spPr bwMode="auto">
            <a:xfrm>
              <a:off x="3578225"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Text Box 49"/>
            <p:cNvSpPr txBox="1">
              <a:spLocks noChangeArrowheads="1"/>
            </p:cNvSpPr>
            <p:nvPr/>
          </p:nvSpPr>
          <p:spPr bwMode="auto">
            <a:xfrm>
              <a:off x="3367088" y="2116138"/>
              <a:ext cx="32185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35" name="Text Box 50"/>
            <p:cNvSpPr txBox="1">
              <a:spLocks noChangeArrowheads="1"/>
            </p:cNvSpPr>
            <p:nvPr/>
          </p:nvSpPr>
          <p:spPr bwMode="auto">
            <a:xfrm>
              <a:off x="3700463" y="2122488"/>
              <a:ext cx="480448"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6" name="Text Box 52"/>
            <p:cNvSpPr txBox="1">
              <a:spLocks noChangeArrowheads="1"/>
            </p:cNvSpPr>
            <p:nvPr/>
          </p:nvSpPr>
          <p:spPr bwMode="auto">
            <a:xfrm>
              <a:off x="1887538" y="2922588"/>
              <a:ext cx="1427813"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7" name="Text Box 53"/>
            <p:cNvSpPr txBox="1">
              <a:spLocks noChangeArrowheads="1"/>
            </p:cNvSpPr>
            <p:nvPr/>
          </p:nvSpPr>
          <p:spPr bwMode="auto">
            <a:xfrm>
              <a:off x="3724275" y="2935288"/>
              <a:ext cx="480448"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8" name="Text Box 54"/>
            <p:cNvSpPr txBox="1">
              <a:spLocks noChangeArrowheads="1"/>
            </p:cNvSpPr>
            <p:nvPr/>
          </p:nvSpPr>
          <p:spPr bwMode="auto">
            <a:xfrm>
              <a:off x="2771675" y="3337697"/>
              <a:ext cx="32185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dirty="0">
                  <a:latin typeface="+mj-ea"/>
                  <a:ea typeface="+mj-ea"/>
                </a:rPr>
                <a:t>:</a:t>
              </a:r>
            </a:p>
          </p:txBody>
        </p:sp>
        <p:sp>
          <p:nvSpPr>
            <p:cNvPr id="39" name="Text Box 55"/>
            <p:cNvSpPr txBox="1">
              <a:spLocks noChangeArrowheads="1"/>
            </p:cNvSpPr>
            <p:nvPr/>
          </p:nvSpPr>
          <p:spPr bwMode="auto">
            <a:xfrm rot="16200000">
              <a:off x="2614102" y="2555275"/>
              <a:ext cx="480448"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40" name="AutoShape 56"/>
            <p:cNvSpPr>
              <a:spLocks/>
            </p:cNvSpPr>
            <p:nvPr/>
          </p:nvSpPr>
          <p:spPr bwMode="auto">
            <a:xfrm>
              <a:off x="5091113" y="2171700"/>
              <a:ext cx="222250" cy="1171575"/>
            </a:xfrm>
            <a:prstGeom prst="rightBrace">
              <a:avLst>
                <a:gd name="adj1" fmla="val 4392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Rectangle 5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Text Box 58"/>
            <p:cNvSpPr txBox="1">
              <a:spLocks noChangeArrowheads="1"/>
            </p:cNvSpPr>
            <p:nvPr/>
          </p:nvSpPr>
          <p:spPr bwMode="auto">
            <a:xfrm>
              <a:off x="3478213" y="3843338"/>
              <a:ext cx="17081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实体主体</a:t>
              </a:r>
            </a:p>
            <a:p>
              <a:pPr algn="ctr"/>
              <a:r>
                <a:rPr kumimoji="1" lang="zh-CN" altLang="en-US" sz="1400">
                  <a:latin typeface="+mj-ea"/>
                  <a:ea typeface="+mj-ea"/>
                </a:rPr>
                <a:t>（通常不用）</a:t>
              </a:r>
            </a:p>
          </p:txBody>
        </p:sp>
        <p:sp>
          <p:nvSpPr>
            <p:cNvPr id="43" name="Text Box 59"/>
            <p:cNvSpPr txBox="1">
              <a:spLocks noChangeArrowheads="1"/>
            </p:cNvSpPr>
            <p:nvPr/>
          </p:nvSpPr>
          <p:spPr bwMode="auto">
            <a:xfrm>
              <a:off x="6650038" y="1701799"/>
              <a:ext cx="95413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请求行</a:t>
              </a:r>
            </a:p>
          </p:txBody>
        </p:sp>
        <p:sp>
          <p:nvSpPr>
            <p:cNvPr id="44" name="Line 60"/>
            <p:cNvSpPr>
              <a:spLocks noChangeShapeType="1"/>
            </p:cNvSpPr>
            <p:nvPr/>
          </p:nvSpPr>
          <p:spPr bwMode="auto">
            <a:xfrm>
              <a:off x="18843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61"/>
            <p:cNvSpPr>
              <a:spLocks noChangeShapeType="1"/>
            </p:cNvSpPr>
            <p:nvPr/>
          </p:nvSpPr>
          <p:spPr bwMode="auto">
            <a:xfrm>
              <a:off x="1884363"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62"/>
            <p:cNvSpPr>
              <a:spLocks noChangeShapeType="1"/>
            </p:cNvSpPr>
            <p:nvPr/>
          </p:nvSpPr>
          <p:spPr bwMode="auto">
            <a:xfrm>
              <a:off x="2800350"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63"/>
            <p:cNvSpPr>
              <a:spLocks noChangeShapeType="1"/>
            </p:cNvSpPr>
            <p:nvPr/>
          </p:nvSpPr>
          <p:spPr bwMode="auto">
            <a:xfrm>
              <a:off x="50212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64"/>
            <p:cNvSpPr txBox="1">
              <a:spLocks noChangeArrowheads="1"/>
            </p:cNvSpPr>
            <p:nvPr/>
          </p:nvSpPr>
          <p:spPr bwMode="auto">
            <a:xfrm>
              <a:off x="3467402" y="946150"/>
              <a:ext cx="71729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空格</a:t>
              </a:r>
            </a:p>
          </p:txBody>
        </p:sp>
        <p:sp>
          <p:nvSpPr>
            <p:cNvPr id="49" name="Text Box 65"/>
            <p:cNvSpPr txBox="1">
              <a:spLocks noChangeArrowheads="1"/>
            </p:cNvSpPr>
            <p:nvPr/>
          </p:nvSpPr>
          <p:spPr bwMode="auto">
            <a:xfrm>
              <a:off x="5633070" y="946150"/>
              <a:ext cx="119097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回车换行</a:t>
              </a:r>
            </a:p>
          </p:txBody>
        </p:sp>
        <p:sp>
          <p:nvSpPr>
            <p:cNvPr id="50" name="Line 66"/>
            <p:cNvSpPr>
              <a:spLocks noChangeShapeType="1"/>
            </p:cNvSpPr>
            <p:nvPr/>
          </p:nvSpPr>
          <p:spPr bwMode="auto">
            <a:xfrm>
              <a:off x="3967164" y="1339941"/>
              <a:ext cx="500061" cy="372971"/>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67"/>
            <p:cNvSpPr>
              <a:spLocks noChangeShapeType="1"/>
            </p:cNvSpPr>
            <p:nvPr/>
          </p:nvSpPr>
          <p:spPr bwMode="auto">
            <a:xfrm flipH="1">
              <a:off x="3133724" y="1339941"/>
              <a:ext cx="536577" cy="372971"/>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68"/>
            <p:cNvSpPr>
              <a:spLocks noChangeShapeType="1"/>
            </p:cNvSpPr>
            <p:nvPr/>
          </p:nvSpPr>
          <p:spPr bwMode="auto">
            <a:xfrm flipH="1">
              <a:off x="6205537" y="1295013"/>
              <a:ext cx="1" cy="417899"/>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69"/>
            <p:cNvSpPr>
              <a:spLocks noChangeShapeType="1"/>
            </p:cNvSpPr>
            <p:nvPr/>
          </p:nvSpPr>
          <p:spPr bwMode="auto">
            <a:xfrm>
              <a:off x="36893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70"/>
            <p:cNvSpPr>
              <a:spLocks noChangeShapeType="1"/>
            </p:cNvSpPr>
            <p:nvPr/>
          </p:nvSpPr>
          <p:spPr bwMode="auto">
            <a:xfrm>
              <a:off x="36893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Text Box 71"/>
            <p:cNvSpPr txBox="1">
              <a:spLocks noChangeArrowheads="1"/>
            </p:cNvSpPr>
            <p:nvPr/>
          </p:nvSpPr>
          <p:spPr bwMode="auto">
            <a:xfrm>
              <a:off x="3367088" y="2936875"/>
              <a:ext cx="32185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56" name="Text Box 72"/>
            <p:cNvSpPr txBox="1">
              <a:spLocks noChangeArrowheads="1"/>
            </p:cNvSpPr>
            <p:nvPr/>
          </p:nvSpPr>
          <p:spPr bwMode="auto">
            <a:xfrm>
              <a:off x="5729288" y="1701799"/>
              <a:ext cx="80399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sp>
          <p:nvSpPr>
            <p:cNvPr id="57" name="Text Box 73"/>
            <p:cNvSpPr txBox="1">
              <a:spLocks noChangeArrowheads="1"/>
            </p:cNvSpPr>
            <p:nvPr/>
          </p:nvSpPr>
          <p:spPr bwMode="auto">
            <a:xfrm>
              <a:off x="4141428" y="2938578"/>
              <a:ext cx="849313" cy="40601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400" dirty="0">
                  <a:latin typeface="+mj-ea"/>
                  <a:ea typeface="+mj-ea"/>
                </a:rPr>
                <a:t>CRLF</a:t>
              </a:r>
            </a:p>
          </p:txBody>
        </p:sp>
        <p:sp>
          <p:nvSpPr>
            <p:cNvPr id="58" name="Text Box 74"/>
            <p:cNvSpPr txBox="1">
              <a:spLocks noChangeArrowheads="1"/>
            </p:cNvSpPr>
            <p:nvPr/>
          </p:nvSpPr>
          <p:spPr bwMode="auto">
            <a:xfrm>
              <a:off x="4154488" y="2133600"/>
              <a:ext cx="80399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sp>
          <p:nvSpPr>
            <p:cNvPr id="59" name="Text Box 75"/>
            <p:cNvSpPr txBox="1">
              <a:spLocks noChangeArrowheads="1"/>
            </p:cNvSpPr>
            <p:nvPr/>
          </p:nvSpPr>
          <p:spPr bwMode="auto">
            <a:xfrm>
              <a:off x="1887538" y="3335337"/>
              <a:ext cx="80399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grpSp>
          <p:nvGrpSpPr>
            <p:cNvPr id="61" name="Group 134"/>
            <p:cNvGrpSpPr>
              <a:grpSpLocks/>
            </p:cNvGrpSpPr>
            <p:nvPr/>
          </p:nvGrpSpPr>
          <p:grpSpPr bwMode="auto">
            <a:xfrm>
              <a:off x="688975" y="1628775"/>
              <a:ext cx="7554913" cy="576263"/>
              <a:chOff x="434" y="1026"/>
              <a:chExt cx="4759" cy="363"/>
            </a:xfrm>
          </p:grpSpPr>
          <p:sp>
            <p:nvSpPr>
              <p:cNvPr id="62" name="Rectangle 132"/>
              <p:cNvSpPr>
                <a:spLocks noChangeArrowheads="1"/>
              </p:cNvSpPr>
              <p:nvPr/>
            </p:nvSpPr>
            <p:spPr bwMode="auto">
              <a:xfrm>
                <a:off x="1111" y="1026"/>
                <a:ext cx="4082" cy="3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Text Box 133"/>
              <p:cNvSpPr txBox="1">
                <a:spLocks noChangeArrowheads="1"/>
              </p:cNvSpPr>
              <p:nvPr/>
            </p:nvSpPr>
            <p:spPr bwMode="auto">
              <a:xfrm>
                <a:off x="434" y="1076"/>
                <a:ext cx="601"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latin typeface="+mj-ea"/>
                    <a:ea typeface="+mj-ea"/>
                  </a:rPr>
                  <a:t>开始行</a:t>
                </a:r>
              </a:p>
            </p:txBody>
          </p:sp>
        </p:grpSp>
      </p:grpSp>
    </p:spTree>
    <p:extLst>
      <p:ext uri="{BB962C8B-B14F-4D97-AF65-F5344CB8AC3E}">
        <p14:creationId xmlns:p14="http://schemas.microsoft.com/office/powerpoint/2010/main" val="29587888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请求报文的结构。</a:t>
            </a:r>
            <a:endParaRPr lang="en-US" altLang="zh-CN" dirty="0" smtClean="0"/>
          </a:p>
          <a:p>
            <a:pPr lvl="1"/>
            <a:r>
              <a:rPr lang="zh-CN" altLang="en-US" dirty="0" smtClean="0"/>
              <a:t>“方法”</a:t>
            </a:r>
            <a:r>
              <a:rPr lang="zh-CN" altLang="en-US" dirty="0"/>
              <a:t>就是对所请求的对象进行的操作</a:t>
            </a:r>
            <a:r>
              <a:rPr lang="zh-CN" altLang="en-US" dirty="0" smtClean="0"/>
              <a:t>，方法实际上就是命令。</a:t>
            </a:r>
            <a:endParaRPr lang="en-US" altLang="zh-CN" dirty="0" smtClean="0"/>
          </a:p>
          <a:p>
            <a:pPr lvl="1"/>
            <a:r>
              <a:rPr lang="zh-CN" altLang="en-US" dirty="0" smtClean="0"/>
              <a:t>请求</a:t>
            </a:r>
            <a:r>
              <a:rPr lang="zh-CN" altLang="en-US" dirty="0"/>
              <a:t>报文的类型是由它所采用的方法决定的</a:t>
            </a:r>
            <a:r>
              <a:rPr lang="zh-CN" altLang="en-US" dirty="0" smtClean="0"/>
              <a:t>。</a:t>
            </a:r>
            <a:endParaRPr lang="en-US" altLang="zh-CN" dirty="0" smtClean="0"/>
          </a:p>
          <a:p>
            <a:pPr lvl="2"/>
            <a:r>
              <a:rPr lang="en-US" altLang="zh-CN" sz="1600" dirty="0" smtClean="0"/>
              <a:t>OPTION		</a:t>
            </a:r>
            <a:r>
              <a:rPr lang="zh-CN" altLang="en-US" sz="1600" dirty="0" smtClean="0"/>
              <a:t>请求</a:t>
            </a:r>
            <a:r>
              <a:rPr lang="zh-CN" altLang="en-US" sz="1600" dirty="0"/>
              <a:t>一些选项的信息</a:t>
            </a:r>
          </a:p>
          <a:p>
            <a:pPr lvl="2"/>
            <a:r>
              <a:rPr lang="en-US" altLang="zh-CN" sz="1600" dirty="0"/>
              <a:t>GET              	</a:t>
            </a:r>
            <a:r>
              <a:rPr lang="zh-CN" altLang="en-US" sz="1600" dirty="0"/>
              <a:t>请求读取</a:t>
            </a:r>
            <a:r>
              <a:rPr lang="zh-CN" altLang="en-US" sz="1600" dirty="0" smtClean="0"/>
              <a:t>由</a:t>
            </a:r>
            <a:r>
              <a:rPr lang="en-US" altLang="zh-CN" sz="1600" dirty="0" smtClean="0"/>
              <a:t>URL</a:t>
            </a:r>
            <a:r>
              <a:rPr lang="zh-CN" altLang="en-US" sz="1600" dirty="0"/>
              <a:t>所标志的</a:t>
            </a:r>
            <a:r>
              <a:rPr lang="zh-CN" altLang="en-US" sz="1600" dirty="0" smtClean="0"/>
              <a:t>信息，</a:t>
            </a:r>
            <a:r>
              <a:rPr lang="zh-CN" altLang="en-US" sz="1600" dirty="0"/>
              <a:t>并返回实体</a:t>
            </a:r>
            <a:r>
              <a:rPr lang="zh-CN" altLang="en-US" sz="1600" dirty="0" smtClean="0"/>
              <a:t>主体</a:t>
            </a:r>
            <a:endParaRPr lang="zh-CN" altLang="en-US" sz="1600" dirty="0"/>
          </a:p>
          <a:p>
            <a:pPr lvl="2"/>
            <a:r>
              <a:rPr lang="en-US" altLang="zh-CN" sz="1600" dirty="0" smtClean="0"/>
              <a:t>HEAD		</a:t>
            </a:r>
            <a:r>
              <a:rPr lang="zh-CN" altLang="en-US" sz="1600" dirty="0" smtClean="0"/>
              <a:t>请求</a:t>
            </a:r>
            <a:r>
              <a:rPr lang="zh-CN" altLang="en-US" sz="1600" dirty="0"/>
              <a:t>读取</a:t>
            </a:r>
            <a:r>
              <a:rPr lang="zh-CN" altLang="en-US" sz="1600" dirty="0" smtClean="0"/>
              <a:t>由</a:t>
            </a:r>
            <a:r>
              <a:rPr lang="en-US" altLang="zh-CN" sz="1600" dirty="0" smtClean="0"/>
              <a:t>URL</a:t>
            </a:r>
            <a:r>
              <a:rPr lang="zh-CN" altLang="en-US" sz="1600" dirty="0"/>
              <a:t>所标志的信息的首部</a:t>
            </a:r>
          </a:p>
          <a:p>
            <a:pPr lvl="2"/>
            <a:r>
              <a:rPr lang="en-US" altLang="zh-CN" sz="1600" dirty="0" smtClean="0"/>
              <a:t>POST		</a:t>
            </a:r>
            <a:r>
              <a:rPr lang="zh-CN" altLang="en-US" sz="1600" dirty="0"/>
              <a:t>向指定资源提交数据进行处理</a:t>
            </a:r>
            <a:r>
              <a:rPr lang="zh-CN" altLang="en-US" sz="1600" dirty="0" smtClean="0"/>
              <a:t>请求，数据</a:t>
            </a:r>
            <a:r>
              <a:rPr lang="zh-CN" altLang="en-US" sz="1600" dirty="0"/>
              <a:t>被包含在请求体</a:t>
            </a:r>
            <a:r>
              <a:rPr lang="zh-CN" altLang="en-US" sz="1600" dirty="0" smtClean="0"/>
              <a:t>中</a:t>
            </a:r>
            <a:endParaRPr lang="en-US" altLang="zh-CN" sz="1600" dirty="0"/>
          </a:p>
          <a:p>
            <a:pPr lvl="2"/>
            <a:r>
              <a:rPr lang="en-US" altLang="zh-CN" sz="1600" dirty="0" smtClean="0"/>
              <a:t>PUT        </a:t>
            </a:r>
            <a:r>
              <a:rPr lang="en-US" altLang="zh-CN" sz="1600" dirty="0"/>
              <a:t>	</a:t>
            </a:r>
            <a:r>
              <a:rPr lang="zh-CN" altLang="en-US" sz="1600" dirty="0"/>
              <a:t>从客户端向服务器传送的数据取代指定的文档的内容</a:t>
            </a:r>
            <a:r>
              <a:rPr lang="zh-CN" altLang="en-US" sz="1600" dirty="0" smtClean="0"/>
              <a:t>。</a:t>
            </a:r>
            <a:endParaRPr lang="en-US" altLang="zh-CN" sz="1600" dirty="0" smtClean="0"/>
          </a:p>
          <a:p>
            <a:pPr lvl="2"/>
            <a:r>
              <a:rPr lang="en-US" altLang="zh-CN" sz="1600" dirty="0" smtClean="0"/>
              <a:t>DELETE  </a:t>
            </a:r>
            <a:r>
              <a:rPr lang="en-US" altLang="zh-CN" sz="1600" dirty="0"/>
              <a:t>	</a:t>
            </a:r>
            <a:r>
              <a:rPr lang="zh-CN" altLang="en-US" sz="1600" dirty="0"/>
              <a:t>删除指明</a:t>
            </a:r>
            <a:r>
              <a:rPr lang="zh-CN" altLang="en-US" sz="1600" dirty="0" smtClean="0"/>
              <a:t>的</a:t>
            </a:r>
            <a:r>
              <a:rPr lang="en-US" altLang="zh-CN" sz="1600" dirty="0" smtClean="0"/>
              <a:t>URL</a:t>
            </a:r>
            <a:r>
              <a:rPr lang="zh-CN" altLang="en-US" sz="1600" dirty="0"/>
              <a:t>所标志的资源</a:t>
            </a:r>
          </a:p>
          <a:p>
            <a:pPr lvl="2"/>
            <a:r>
              <a:rPr lang="en-US" altLang="zh-CN" sz="1600" dirty="0"/>
              <a:t>TRACE       	</a:t>
            </a:r>
            <a:r>
              <a:rPr lang="zh-CN" altLang="en-US" sz="1600" dirty="0"/>
              <a:t>回显服务器收到的请求，主要用于测试或诊断</a:t>
            </a:r>
            <a:r>
              <a:rPr lang="zh-CN" altLang="en-US" sz="1600" dirty="0" smtClean="0"/>
              <a:t>。</a:t>
            </a:r>
            <a:endParaRPr lang="en-US" altLang="zh-CN" sz="1600" dirty="0" smtClean="0"/>
          </a:p>
          <a:p>
            <a:pPr lvl="2"/>
            <a:r>
              <a:rPr lang="en-US" altLang="zh-CN" sz="1600" dirty="0" smtClean="0"/>
              <a:t>CONNECT</a:t>
            </a:r>
            <a:r>
              <a:rPr lang="en-US" altLang="zh-CN" sz="1600" dirty="0"/>
              <a:t>	</a:t>
            </a:r>
            <a:r>
              <a:rPr lang="en-US" altLang="zh-CN" sz="1600" dirty="0" smtClean="0"/>
              <a:t>HTTP/1.1</a:t>
            </a:r>
            <a:r>
              <a:rPr lang="zh-CN" altLang="en-US" sz="1600" dirty="0" smtClean="0"/>
              <a:t>预留</a:t>
            </a:r>
            <a:r>
              <a:rPr lang="zh-CN" altLang="en-US" sz="1600" dirty="0"/>
              <a:t>给能够将连接改为管道方式的代理服务器</a:t>
            </a:r>
            <a:r>
              <a:rPr lang="zh-CN" altLang="en-US" sz="1600" dirty="0" smtClean="0"/>
              <a:t>。</a:t>
            </a:r>
            <a:endParaRPr lang="en-US" altLang="zh-CN" sz="1600" dirty="0" smtClean="0"/>
          </a:p>
          <a:p>
            <a:pPr lvl="2"/>
            <a:endParaRPr lang="en-US" altLang="zh-CN" sz="1600" dirty="0"/>
          </a:p>
          <a:p>
            <a:pPr marL="810433" lvl="2" indent="0">
              <a:buNone/>
            </a:pPr>
            <a:r>
              <a:rPr lang="en-US" altLang="zh-CN" dirty="0">
                <a:solidFill>
                  <a:srgbClr val="FF0000"/>
                </a:solidFill>
              </a:rPr>
              <a:t>https://www.w3.org/Protocols/rfc2616/rfc2616-sec9.html</a:t>
            </a:r>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96</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spTree>
    <p:extLst>
      <p:ext uri="{BB962C8B-B14F-4D97-AF65-F5344CB8AC3E}">
        <p14:creationId xmlns:p14="http://schemas.microsoft.com/office/powerpoint/2010/main" val="16944140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响应报文的结构。</a:t>
            </a:r>
            <a:endParaRPr lang="en-US" altLang="zh-CN" dirty="0" smtClean="0"/>
          </a:p>
          <a:p>
            <a:pPr lvl="1"/>
            <a:r>
              <a:rPr lang="zh-CN" altLang="en-US" sz="1800" dirty="0"/>
              <a:t>响应报文的开始行是状态行。</a:t>
            </a:r>
          </a:p>
          <a:p>
            <a:pPr lvl="1"/>
            <a:r>
              <a:rPr lang="zh-CN" altLang="en-US" sz="1800" dirty="0"/>
              <a:t>状态行包括三项内容，即 </a:t>
            </a:r>
            <a:r>
              <a:rPr lang="en-US" altLang="zh-CN" sz="1800" dirty="0"/>
              <a:t>HTTP </a:t>
            </a:r>
            <a:r>
              <a:rPr lang="zh-CN" altLang="en-US" sz="1800" dirty="0"/>
              <a:t>的版本，状态码，以及解释状态码的简单短语。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97</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grpSp>
        <p:nvGrpSpPr>
          <p:cNvPr id="3" name="组合 2"/>
          <p:cNvGrpSpPr/>
          <p:nvPr/>
        </p:nvGrpSpPr>
        <p:grpSpPr>
          <a:xfrm>
            <a:off x="1706377" y="2569468"/>
            <a:ext cx="5731245" cy="2811297"/>
            <a:chOff x="874712" y="1052513"/>
            <a:chExt cx="7369175" cy="3614737"/>
          </a:xfrm>
        </p:grpSpPr>
        <p:sp>
          <p:nvSpPr>
            <p:cNvPr id="6" name="Rectangle 2"/>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Rectangle 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Rectangle 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6"/>
            <p:cNvSpPr>
              <a:spLocks noChangeArrowheads="1"/>
            </p:cNvSpPr>
            <p:nvPr/>
          </p:nvSpPr>
          <p:spPr bwMode="auto">
            <a:xfrm>
              <a:off x="4133850" y="2944814"/>
              <a:ext cx="887413" cy="395738"/>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7"/>
            <p:cNvSpPr>
              <a:spLocks noChangeArrowheads="1"/>
            </p:cNvSpPr>
            <p:nvPr/>
          </p:nvSpPr>
          <p:spPr bwMode="auto">
            <a:xfrm>
              <a:off x="1890713" y="3362325"/>
              <a:ext cx="909637"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8"/>
            <p:cNvSpPr>
              <a:spLocks noChangeArrowheads="1"/>
            </p:cNvSpPr>
            <p:nvPr/>
          </p:nvSpPr>
          <p:spPr bwMode="auto">
            <a:xfrm>
              <a:off x="4133850" y="2128838"/>
              <a:ext cx="887413"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9"/>
            <p:cNvSpPr>
              <a:spLocks noChangeArrowheads="1"/>
            </p:cNvSpPr>
            <p:nvPr/>
          </p:nvSpPr>
          <p:spPr bwMode="auto">
            <a:xfrm>
              <a:off x="3578225" y="2944813"/>
              <a:ext cx="120650"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Rectangle 10"/>
            <p:cNvSpPr>
              <a:spLocks noChangeArrowheads="1"/>
            </p:cNvSpPr>
            <p:nvPr/>
          </p:nvSpPr>
          <p:spPr bwMode="auto">
            <a:xfrm>
              <a:off x="3578225" y="2128838"/>
              <a:ext cx="111125"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Line 11"/>
            <p:cNvSpPr>
              <a:spLocks noChangeShapeType="1"/>
            </p:cNvSpPr>
            <p:nvPr/>
          </p:nvSpPr>
          <p:spPr bwMode="auto">
            <a:xfrm>
              <a:off x="3440113"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12"/>
            <p:cNvSpPr>
              <a:spLocks noChangeShapeType="1"/>
            </p:cNvSpPr>
            <p:nvPr/>
          </p:nvSpPr>
          <p:spPr bwMode="auto">
            <a:xfrm>
              <a:off x="41338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13"/>
            <p:cNvSpPr>
              <a:spLocks noChangeShapeType="1"/>
            </p:cNvSpPr>
            <p:nvPr/>
          </p:nvSpPr>
          <p:spPr bwMode="auto">
            <a:xfrm>
              <a:off x="3578225"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14"/>
            <p:cNvSpPr>
              <a:spLocks noChangeArrowheads="1"/>
            </p:cNvSpPr>
            <p:nvPr/>
          </p:nvSpPr>
          <p:spPr bwMode="auto">
            <a:xfrm>
              <a:off x="5770563" y="1722438"/>
              <a:ext cx="915987"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Rectangle 15"/>
            <p:cNvSpPr>
              <a:spLocks noChangeArrowheads="1"/>
            </p:cNvSpPr>
            <p:nvPr/>
          </p:nvSpPr>
          <p:spPr bwMode="auto">
            <a:xfrm>
              <a:off x="4438650"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16"/>
            <p:cNvSpPr>
              <a:spLocks noChangeArrowheads="1"/>
            </p:cNvSpPr>
            <p:nvPr/>
          </p:nvSpPr>
          <p:spPr bwMode="auto">
            <a:xfrm>
              <a:off x="3106738"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Text Box 17"/>
            <p:cNvSpPr txBox="1">
              <a:spLocks noChangeArrowheads="1"/>
            </p:cNvSpPr>
            <p:nvPr/>
          </p:nvSpPr>
          <p:spPr bwMode="auto">
            <a:xfrm>
              <a:off x="2055813" y="1701800"/>
              <a:ext cx="903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版   本</a:t>
              </a:r>
            </a:p>
          </p:txBody>
        </p:sp>
        <p:sp>
          <p:nvSpPr>
            <p:cNvPr id="22" name="Line 18"/>
            <p:cNvSpPr>
              <a:spLocks noChangeShapeType="1"/>
            </p:cNvSpPr>
            <p:nvPr/>
          </p:nvSpPr>
          <p:spPr bwMode="auto">
            <a:xfrm>
              <a:off x="3106738"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19"/>
            <p:cNvSpPr>
              <a:spLocks noChangeShapeType="1"/>
            </p:cNvSpPr>
            <p:nvPr/>
          </p:nvSpPr>
          <p:spPr bwMode="auto">
            <a:xfrm>
              <a:off x="32178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0"/>
            <p:cNvSpPr>
              <a:spLocks noChangeShapeType="1"/>
            </p:cNvSpPr>
            <p:nvPr/>
          </p:nvSpPr>
          <p:spPr bwMode="auto">
            <a:xfrm>
              <a:off x="4438650"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1"/>
            <p:cNvSpPr>
              <a:spLocks noChangeShapeType="1"/>
            </p:cNvSpPr>
            <p:nvPr/>
          </p:nvSpPr>
          <p:spPr bwMode="auto">
            <a:xfrm>
              <a:off x="4549775"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2"/>
            <p:cNvSpPr>
              <a:spLocks noChangeShapeType="1"/>
            </p:cNvSpPr>
            <p:nvPr/>
          </p:nvSpPr>
          <p:spPr bwMode="auto">
            <a:xfrm>
              <a:off x="57705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Text Box 23"/>
            <p:cNvSpPr txBox="1">
              <a:spLocks noChangeArrowheads="1"/>
            </p:cNvSpPr>
            <p:nvPr/>
          </p:nvSpPr>
          <p:spPr bwMode="auto">
            <a:xfrm>
              <a:off x="3348038" y="1687513"/>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状态码</a:t>
              </a:r>
            </a:p>
          </p:txBody>
        </p:sp>
        <p:sp>
          <p:nvSpPr>
            <p:cNvPr id="28" name="Text Box 24"/>
            <p:cNvSpPr txBox="1">
              <a:spLocks noChangeArrowheads="1"/>
            </p:cNvSpPr>
            <p:nvPr/>
          </p:nvSpPr>
          <p:spPr bwMode="auto">
            <a:xfrm>
              <a:off x="4676775" y="1701800"/>
              <a:ext cx="90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短   语</a:t>
              </a:r>
            </a:p>
          </p:txBody>
        </p:sp>
        <p:sp>
          <p:nvSpPr>
            <p:cNvPr id="29" name="Text Box 25"/>
            <p:cNvSpPr txBox="1">
              <a:spLocks noChangeArrowheads="1"/>
            </p:cNvSpPr>
            <p:nvPr/>
          </p:nvSpPr>
          <p:spPr bwMode="auto">
            <a:xfrm>
              <a:off x="1892300" y="2114550"/>
              <a:ext cx="1391672"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0" name="Line 26"/>
            <p:cNvSpPr>
              <a:spLocks noChangeShapeType="1"/>
            </p:cNvSpPr>
            <p:nvPr/>
          </p:nvSpPr>
          <p:spPr bwMode="auto">
            <a:xfrm>
              <a:off x="3440113"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27"/>
            <p:cNvSpPr>
              <a:spLocks noChangeShapeType="1"/>
            </p:cNvSpPr>
            <p:nvPr/>
          </p:nvSpPr>
          <p:spPr bwMode="auto">
            <a:xfrm>
              <a:off x="41338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Text Box 28"/>
            <p:cNvSpPr txBox="1">
              <a:spLocks noChangeArrowheads="1"/>
            </p:cNvSpPr>
            <p:nvPr/>
          </p:nvSpPr>
          <p:spPr bwMode="auto">
            <a:xfrm>
              <a:off x="5251450" y="2530475"/>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首部行</a:t>
              </a:r>
            </a:p>
          </p:txBody>
        </p:sp>
        <p:sp>
          <p:nvSpPr>
            <p:cNvPr id="33" name="Line 29"/>
            <p:cNvSpPr>
              <a:spLocks noChangeShapeType="1"/>
            </p:cNvSpPr>
            <p:nvPr/>
          </p:nvSpPr>
          <p:spPr bwMode="auto">
            <a:xfrm>
              <a:off x="3578225"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Text Box 30"/>
            <p:cNvSpPr txBox="1">
              <a:spLocks noChangeArrowheads="1"/>
            </p:cNvSpPr>
            <p:nvPr/>
          </p:nvSpPr>
          <p:spPr bwMode="auto">
            <a:xfrm>
              <a:off x="3367087" y="2116138"/>
              <a:ext cx="31370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35" name="Text Box 31"/>
            <p:cNvSpPr txBox="1">
              <a:spLocks noChangeArrowheads="1"/>
            </p:cNvSpPr>
            <p:nvPr/>
          </p:nvSpPr>
          <p:spPr bwMode="auto">
            <a:xfrm>
              <a:off x="3700463" y="2122488"/>
              <a:ext cx="468287"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6" name="Text Box 32"/>
            <p:cNvSpPr txBox="1">
              <a:spLocks noChangeArrowheads="1"/>
            </p:cNvSpPr>
            <p:nvPr/>
          </p:nvSpPr>
          <p:spPr bwMode="auto">
            <a:xfrm>
              <a:off x="1887538" y="2922588"/>
              <a:ext cx="1391672"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7" name="Text Box 33"/>
            <p:cNvSpPr txBox="1">
              <a:spLocks noChangeArrowheads="1"/>
            </p:cNvSpPr>
            <p:nvPr/>
          </p:nvSpPr>
          <p:spPr bwMode="auto">
            <a:xfrm>
              <a:off x="3724275" y="2935289"/>
              <a:ext cx="468287"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8" name="Text Box 34"/>
            <p:cNvSpPr txBox="1">
              <a:spLocks noChangeArrowheads="1"/>
            </p:cNvSpPr>
            <p:nvPr/>
          </p:nvSpPr>
          <p:spPr bwMode="auto">
            <a:xfrm>
              <a:off x="2815245" y="3335336"/>
              <a:ext cx="31370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dirty="0">
                  <a:latin typeface="+mj-ea"/>
                  <a:ea typeface="+mj-ea"/>
                </a:rPr>
                <a:t>:</a:t>
              </a:r>
            </a:p>
          </p:txBody>
        </p:sp>
        <p:sp>
          <p:nvSpPr>
            <p:cNvPr id="39" name="Text Box 35"/>
            <p:cNvSpPr txBox="1">
              <a:spLocks noChangeArrowheads="1"/>
            </p:cNvSpPr>
            <p:nvPr/>
          </p:nvSpPr>
          <p:spPr bwMode="auto">
            <a:xfrm rot="16200000">
              <a:off x="2620182" y="2560413"/>
              <a:ext cx="468287" cy="3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40" name="AutoShape 36"/>
            <p:cNvSpPr>
              <a:spLocks/>
            </p:cNvSpPr>
            <p:nvPr/>
          </p:nvSpPr>
          <p:spPr bwMode="auto">
            <a:xfrm>
              <a:off x="5091113" y="2171700"/>
              <a:ext cx="222250" cy="1171575"/>
            </a:xfrm>
            <a:prstGeom prst="rightBrace">
              <a:avLst>
                <a:gd name="adj1" fmla="val 4392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Rectangle 3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Text Box 38"/>
            <p:cNvSpPr txBox="1">
              <a:spLocks noChangeArrowheads="1"/>
            </p:cNvSpPr>
            <p:nvPr/>
          </p:nvSpPr>
          <p:spPr bwMode="auto">
            <a:xfrm>
              <a:off x="3059338" y="3843338"/>
              <a:ext cx="2545901" cy="67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实体主体</a:t>
              </a:r>
            </a:p>
            <a:p>
              <a:pPr algn="ctr"/>
              <a:r>
                <a:rPr kumimoji="1" lang="zh-CN" altLang="en-US" sz="1400">
                  <a:latin typeface="+mj-ea"/>
                  <a:ea typeface="+mj-ea"/>
                </a:rPr>
                <a:t>（有些响应报文不用）</a:t>
              </a:r>
            </a:p>
          </p:txBody>
        </p:sp>
        <p:sp>
          <p:nvSpPr>
            <p:cNvPr id="43" name="Text Box 39"/>
            <p:cNvSpPr txBox="1">
              <a:spLocks noChangeArrowheads="1"/>
            </p:cNvSpPr>
            <p:nvPr/>
          </p:nvSpPr>
          <p:spPr bwMode="auto">
            <a:xfrm>
              <a:off x="6650038" y="17018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状态行</a:t>
              </a:r>
            </a:p>
          </p:txBody>
        </p:sp>
        <p:sp>
          <p:nvSpPr>
            <p:cNvPr id="44" name="Line 40"/>
            <p:cNvSpPr>
              <a:spLocks noChangeShapeType="1"/>
            </p:cNvSpPr>
            <p:nvPr/>
          </p:nvSpPr>
          <p:spPr bwMode="auto">
            <a:xfrm>
              <a:off x="18843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41"/>
            <p:cNvSpPr>
              <a:spLocks noChangeShapeType="1"/>
            </p:cNvSpPr>
            <p:nvPr/>
          </p:nvSpPr>
          <p:spPr bwMode="auto">
            <a:xfrm>
              <a:off x="1884363"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2"/>
            <p:cNvSpPr>
              <a:spLocks noChangeShapeType="1"/>
            </p:cNvSpPr>
            <p:nvPr/>
          </p:nvSpPr>
          <p:spPr bwMode="auto">
            <a:xfrm>
              <a:off x="2800350"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3"/>
            <p:cNvSpPr>
              <a:spLocks noChangeShapeType="1"/>
            </p:cNvSpPr>
            <p:nvPr/>
          </p:nvSpPr>
          <p:spPr bwMode="auto">
            <a:xfrm>
              <a:off x="50212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44"/>
            <p:cNvSpPr txBox="1">
              <a:spLocks noChangeArrowheads="1"/>
            </p:cNvSpPr>
            <p:nvPr/>
          </p:nvSpPr>
          <p:spPr bwMode="auto">
            <a:xfrm>
              <a:off x="3493428" y="1052513"/>
              <a:ext cx="69913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空格</a:t>
              </a:r>
            </a:p>
          </p:txBody>
        </p:sp>
        <p:sp>
          <p:nvSpPr>
            <p:cNvPr id="49" name="Text Box 45"/>
            <p:cNvSpPr txBox="1">
              <a:spLocks noChangeArrowheads="1"/>
            </p:cNvSpPr>
            <p:nvPr/>
          </p:nvSpPr>
          <p:spPr bwMode="auto">
            <a:xfrm>
              <a:off x="5637674" y="1052513"/>
              <a:ext cx="1201738" cy="3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回车换行</a:t>
              </a:r>
            </a:p>
          </p:txBody>
        </p:sp>
        <p:sp>
          <p:nvSpPr>
            <p:cNvPr id="50" name="Line 46"/>
            <p:cNvSpPr>
              <a:spLocks noChangeShapeType="1"/>
            </p:cNvSpPr>
            <p:nvPr/>
          </p:nvSpPr>
          <p:spPr bwMode="auto">
            <a:xfrm>
              <a:off x="4059238" y="1406525"/>
              <a:ext cx="407987" cy="306388"/>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7"/>
            <p:cNvSpPr>
              <a:spLocks noChangeShapeType="1"/>
            </p:cNvSpPr>
            <p:nvPr/>
          </p:nvSpPr>
          <p:spPr bwMode="auto">
            <a:xfrm flipH="1">
              <a:off x="3133725" y="1406525"/>
              <a:ext cx="444500" cy="306388"/>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8"/>
            <p:cNvSpPr>
              <a:spLocks noChangeShapeType="1"/>
            </p:cNvSpPr>
            <p:nvPr/>
          </p:nvSpPr>
          <p:spPr bwMode="auto">
            <a:xfrm>
              <a:off x="6238542" y="1431331"/>
              <a:ext cx="0" cy="294857"/>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9"/>
            <p:cNvSpPr>
              <a:spLocks noChangeShapeType="1"/>
            </p:cNvSpPr>
            <p:nvPr/>
          </p:nvSpPr>
          <p:spPr bwMode="auto">
            <a:xfrm>
              <a:off x="36893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50"/>
            <p:cNvSpPr>
              <a:spLocks noChangeShapeType="1"/>
            </p:cNvSpPr>
            <p:nvPr/>
          </p:nvSpPr>
          <p:spPr bwMode="auto">
            <a:xfrm>
              <a:off x="36893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Text Box 51"/>
            <p:cNvSpPr txBox="1">
              <a:spLocks noChangeArrowheads="1"/>
            </p:cNvSpPr>
            <p:nvPr/>
          </p:nvSpPr>
          <p:spPr bwMode="auto">
            <a:xfrm>
              <a:off x="3367087" y="2936875"/>
              <a:ext cx="31370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56" name="Text Box 52"/>
            <p:cNvSpPr txBox="1">
              <a:spLocks noChangeArrowheads="1"/>
            </p:cNvSpPr>
            <p:nvPr/>
          </p:nvSpPr>
          <p:spPr bwMode="auto">
            <a:xfrm>
              <a:off x="5847345" y="1709270"/>
              <a:ext cx="783640"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rPr>
                <a:t>CRLF</a:t>
              </a:r>
            </a:p>
          </p:txBody>
        </p:sp>
        <p:sp>
          <p:nvSpPr>
            <p:cNvPr id="57" name="Text Box 53"/>
            <p:cNvSpPr txBox="1">
              <a:spLocks noChangeArrowheads="1"/>
            </p:cNvSpPr>
            <p:nvPr/>
          </p:nvSpPr>
          <p:spPr bwMode="auto">
            <a:xfrm>
              <a:off x="4156681" y="2946548"/>
              <a:ext cx="849312" cy="39687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400" dirty="0">
                  <a:latin typeface="+mj-ea"/>
                  <a:ea typeface="+mj-ea"/>
                </a:rPr>
                <a:t>CRLF</a:t>
              </a:r>
            </a:p>
          </p:txBody>
        </p:sp>
        <p:sp>
          <p:nvSpPr>
            <p:cNvPr id="58" name="Text Box 54"/>
            <p:cNvSpPr txBox="1">
              <a:spLocks noChangeArrowheads="1"/>
            </p:cNvSpPr>
            <p:nvPr/>
          </p:nvSpPr>
          <p:spPr bwMode="auto">
            <a:xfrm>
              <a:off x="4154488" y="2133600"/>
              <a:ext cx="783640"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sp>
          <p:nvSpPr>
            <p:cNvPr id="59" name="Text Box 55"/>
            <p:cNvSpPr txBox="1">
              <a:spLocks noChangeArrowheads="1"/>
            </p:cNvSpPr>
            <p:nvPr/>
          </p:nvSpPr>
          <p:spPr bwMode="auto">
            <a:xfrm>
              <a:off x="1887538" y="3335338"/>
              <a:ext cx="783640"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grpSp>
          <p:nvGrpSpPr>
            <p:cNvPr id="60" name="Group 58"/>
            <p:cNvGrpSpPr>
              <a:grpSpLocks/>
            </p:cNvGrpSpPr>
            <p:nvPr/>
          </p:nvGrpSpPr>
          <p:grpSpPr bwMode="auto">
            <a:xfrm>
              <a:off x="874712" y="1628775"/>
              <a:ext cx="7369175" cy="576263"/>
              <a:chOff x="551" y="1026"/>
              <a:chExt cx="4642" cy="363"/>
            </a:xfrm>
          </p:grpSpPr>
          <p:sp>
            <p:nvSpPr>
              <p:cNvPr id="61" name="Rectangle 59"/>
              <p:cNvSpPr>
                <a:spLocks noChangeArrowheads="1"/>
              </p:cNvSpPr>
              <p:nvPr/>
            </p:nvSpPr>
            <p:spPr bwMode="auto">
              <a:xfrm>
                <a:off x="1111" y="1026"/>
                <a:ext cx="4082" cy="3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Text Box 60"/>
              <p:cNvSpPr txBox="1">
                <a:spLocks noChangeArrowheads="1"/>
              </p:cNvSpPr>
              <p:nvPr/>
            </p:nvSpPr>
            <p:spPr bwMode="auto">
              <a:xfrm>
                <a:off x="551" y="1072"/>
                <a:ext cx="58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latin typeface="+mj-ea"/>
                    <a:ea typeface="+mj-ea"/>
                  </a:rPr>
                  <a:t>开始行</a:t>
                </a:r>
              </a:p>
            </p:txBody>
          </p:sp>
        </p:grpSp>
      </p:grpSp>
    </p:spTree>
    <p:extLst>
      <p:ext uri="{BB962C8B-B14F-4D97-AF65-F5344CB8AC3E}">
        <p14:creationId xmlns:p14="http://schemas.microsoft.com/office/powerpoint/2010/main" val="19711061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响应报文的结构。</a:t>
            </a:r>
            <a:endParaRPr lang="en-US" altLang="zh-CN" dirty="0" smtClean="0"/>
          </a:p>
          <a:p>
            <a:pPr lvl="1"/>
            <a:r>
              <a:rPr lang="zh-CN" altLang="en-US" sz="1800" dirty="0"/>
              <a:t>状态码都是三位数字 </a:t>
            </a:r>
            <a:r>
              <a:rPr lang="zh-CN" altLang="en-US" sz="1800" dirty="0" smtClean="0"/>
              <a:t>。</a:t>
            </a:r>
            <a:endParaRPr lang="en-US" altLang="zh-CN" sz="1800" dirty="0" smtClean="0"/>
          </a:p>
          <a:p>
            <a:pPr lvl="2"/>
            <a:r>
              <a:rPr lang="en-US" altLang="zh-CN" sz="1600" dirty="0" smtClean="0"/>
              <a:t>1xx	</a:t>
            </a:r>
            <a:r>
              <a:rPr lang="zh-CN" altLang="en-US" sz="1600" dirty="0" smtClean="0"/>
              <a:t>表示</a:t>
            </a:r>
            <a:r>
              <a:rPr lang="zh-CN" altLang="en-US" sz="1600" dirty="0"/>
              <a:t>通知信息的，如请求收到了或正在进行处理。</a:t>
            </a:r>
          </a:p>
          <a:p>
            <a:pPr lvl="2"/>
            <a:r>
              <a:rPr lang="en-US" altLang="zh-CN" sz="1600" dirty="0" smtClean="0"/>
              <a:t>2xx	</a:t>
            </a:r>
            <a:r>
              <a:rPr lang="zh-CN" altLang="en-US" sz="1600" dirty="0" smtClean="0"/>
              <a:t>表示</a:t>
            </a:r>
            <a:r>
              <a:rPr lang="zh-CN" altLang="en-US" sz="1600" dirty="0"/>
              <a:t>成功，如接受或知道了。</a:t>
            </a:r>
          </a:p>
          <a:p>
            <a:pPr lvl="2"/>
            <a:r>
              <a:rPr lang="en-US" altLang="zh-CN" sz="1600" dirty="0" smtClean="0"/>
              <a:t>3xx	</a:t>
            </a:r>
            <a:r>
              <a:rPr lang="zh-CN" altLang="en-US" sz="1600" dirty="0" smtClean="0"/>
              <a:t>表示</a:t>
            </a:r>
            <a:r>
              <a:rPr lang="zh-CN" altLang="en-US" sz="1600" dirty="0"/>
              <a:t>重定向，表示要完成请求还必须采取进一步的行动。</a:t>
            </a:r>
          </a:p>
          <a:p>
            <a:pPr lvl="2"/>
            <a:r>
              <a:rPr lang="en-US" altLang="zh-CN" sz="1600" dirty="0" smtClean="0"/>
              <a:t>4xx	</a:t>
            </a:r>
            <a:r>
              <a:rPr lang="zh-CN" altLang="en-US" sz="1600" dirty="0" smtClean="0"/>
              <a:t>表示</a:t>
            </a:r>
            <a:r>
              <a:rPr lang="zh-CN" altLang="en-US" sz="1600" dirty="0"/>
              <a:t>客户的差错，如请求中有错误的语法或不能完成。</a:t>
            </a:r>
          </a:p>
          <a:p>
            <a:pPr lvl="2"/>
            <a:r>
              <a:rPr lang="en-US" altLang="zh-CN" sz="1600" dirty="0" smtClean="0"/>
              <a:t>5xx	</a:t>
            </a:r>
            <a:r>
              <a:rPr lang="zh-CN" altLang="en-US" sz="1600" dirty="0" smtClean="0"/>
              <a:t>表示</a:t>
            </a:r>
            <a:r>
              <a:rPr lang="zh-CN" altLang="en-US" sz="1600" dirty="0"/>
              <a:t>服务器的差错，如服务器失效无法完成请求</a:t>
            </a:r>
            <a:r>
              <a:rPr lang="zh-CN" altLang="en-US" sz="1600" dirty="0" smtClean="0"/>
              <a:t>。</a:t>
            </a:r>
            <a:endParaRPr lang="en-US" altLang="zh-CN" sz="1600" dirty="0" smtClean="0"/>
          </a:p>
          <a:p>
            <a:pPr lvl="2"/>
            <a:endParaRPr lang="en-US" altLang="zh-CN" sz="1600" dirty="0"/>
          </a:p>
          <a:p>
            <a:pPr marL="810433" lvl="2" indent="0">
              <a:buNone/>
            </a:pPr>
            <a:r>
              <a:rPr lang="en-US" altLang="zh-CN" sz="1600" dirty="0">
                <a:solidFill>
                  <a:srgbClr val="FF0000"/>
                </a:solidFill>
              </a:rPr>
              <a:t>https://www.w3.org/Protocols/rfc2616/rfc2616-sec6.html#sec6.1.1</a:t>
            </a:r>
            <a:endParaRPr lang="zh-CN" altLang="en-US" sz="1600" dirty="0">
              <a:solidFill>
                <a:srgbClr val="FF0000"/>
              </a:solidFill>
            </a:endParaRPr>
          </a:p>
          <a:p>
            <a:pPr lvl="1"/>
            <a:endParaRPr lang="zh-CN" altLang="en-US" sz="1800"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98</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spTree>
    <p:extLst>
      <p:ext uri="{BB962C8B-B14F-4D97-AF65-F5344CB8AC3E}">
        <p14:creationId xmlns:p14="http://schemas.microsoft.com/office/powerpoint/2010/main" val="32532086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99</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6" name="图片 5"/>
          <p:cNvPicPr>
            <a:picLocks noChangeAspect="1"/>
          </p:cNvPicPr>
          <p:nvPr/>
        </p:nvPicPr>
        <p:blipFill>
          <a:blip r:embed="rId2"/>
          <a:stretch>
            <a:fillRect/>
          </a:stretch>
        </p:blipFill>
        <p:spPr>
          <a:xfrm>
            <a:off x="2882552" y="1345332"/>
            <a:ext cx="3378896" cy="4122491"/>
          </a:xfrm>
          <a:prstGeom prst="rect">
            <a:avLst/>
          </a:prstGeom>
        </p:spPr>
      </p:pic>
    </p:spTree>
    <p:extLst>
      <p:ext uri="{BB962C8B-B14F-4D97-AF65-F5344CB8AC3E}">
        <p14:creationId xmlns:p14="http://schemas.microsoft.com/office/powerpoint/2010/main" val="2066631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12593</TotalTime>
  <Words>8575</Words>
  <Application>Microsoft Office PowerPoint</Application>
  <PresentationFormat>全屏显示(16:10)</PresentationFormat>
  <Paragraphs>1139</Paragraphs>
  <Slides>133</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133</vt:i4>
      </vt:variant>
    </vt:vector>
  </HeadingPairs>
  <TitlesOfParts>
    <vt:vector size="147" baseType="lpstr">
      <vt:lpstr>Franklin Gothic Book</vt:lpstr>
      <vt:lpstr>仿宋</vt:lpstr>
      <vt:lpstr>黑体</vt:lpstr>
      <vt:lpstr>宋体</vt:lpstr>
      <vt:lpstr>微软雅黑</vt:lpstr>
      <vt:lpstr>微软雅黑 Light</vt:lpstr>
      <vt:lpstr>幼圆</vt:lpstr>
      <vt:lpstr>Arial</vt:lpstr>
      <vt:lpstr>Franklin Gothic Medium</vt:lpstr>
      <vt:lpstr>MS Reference Sans Serif</vt:lpstr>
      <vt:lpstr>Times New Roman</vt:lpstr>
      <vt:lpstr>Wingdings</vt:lpstr>
      <vt:lpstr>Presentation</vt:lpstr>
      <vt:lpstr>VISIO</vt:lpstr>
      <vt:lpstr>计算机网络</vt:lpstr>
      <vt:lpstr>本章教学计划</vt:lpstr>
      <vt:lpstr>本章教学计划</vt:lpstr>
      <vt:lpstr>本章教学计划</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PowerPoint 演示文稿</vt:lpstr>
      <vt:lpstr>PowerPoint 演示文稿</vt:lpstr>
      <vt:lpstr>PowerPoint 演示文稿</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3.远程终端协议TELNET</vt:lpstr>
      <vt:lpstr>3.远程终端协议TELNET</vt:lpstr>
      <vt:lpstr>3.远程终端协议TELNET</vt:lpstr>
      <vt:lpstr>3.远程终端协议TELNET</vt:lpstr>
      <vt:lpstr>3.远程终端协议TELNET</vt:lpstr>
      <vt:lpstr>3.远程终端协议TELNET</vt:lpstr>
      <vt:lpstr>3.远程终端协议TELNET</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06.计算机网络-2017版-阮晓龙-第6章：应用层</dc:title>
  <dc:creator>RuanXiaolong</dc:creator>
  <cp:lastModifiedBy>冯顺磊</cp:lastModifiedBy>
  <cp:revision>722</cp:revision>
  <dcterms:created xsi:type="dcterms:W3CDTF">2014-02-16T08:01:44Z</dcterms:created>
  <dcterms:modified xsi:type="dcterms:W3CDTF">2017-10-29T12:26:21Z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