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94" r:id="rId4"/>
    <p:sldId id="395" r:id="rId5"/>
    <p:sldId id="396" r:id="rId6"/>
    <p:sldId id="403" r:id="rId7"/>
    <p:sldId id="404" r:id="rId8"/>
    <p:sldId id="405" r:id="rId9"/>
    <p:sldId id="406" r:id="rId10"/>
    <p:sldId id="397" r:id="rId11"/>
    <p:sldId id="398" r:id="rId12"/>
    <p:sldId id="400" r:id="rId13"/>
    <p:sldId id="407" r:id="rId14"/>
    <p:sldId id="401" r:id="rId15"/>
    <p:sldId id="402" r:id="rId16"/>
    <p:sldId id="390" r:id="rId17"/>
  </p:sldIdLst>
  <p:sldSz cx="9144000" cy="5715000" type="screen16x1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0521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1043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1564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62086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026082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431298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836515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241731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FF"/>
    <a:srgbClr val="00CC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7" autoAdjust="0"/>
    <p:restoredTop sz="82816" autoAdjust="0"/>
  </p:normalViewPr>
  <p:slideViewPr>
    <p:cSldViewPr>
      <p:cViewPr varScale="1">
        <p:scale>
          <a:sx n="91" d="100"/>
          <a:sy n="91" d="100"/>
        </p:scale>
        <p:origin x="1392" y="9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129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28"/>
    </p:cViewPr>
  </p:sorterViewPr>
  <p:notesViewPr>
    <p:cSldViewPr>
      <p:cViewPr>
        <p:scale>
          <a:sx n="56" d="100"/>
          <a:sy n="56" d="100"/>
        </p:scale>
        <p:origin x="2832" y="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宋体" charset="-122"/>
              </a:defRPr>
            </a:lvl1pPr>
          </a:lstStyle>
          <a:p>
            <a:endParaRPr lang="zh-CN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宋体" charset="-122"/>
              </a:defRPr>
            </a:lvl1pPr>
          </a:lstStyle>
          <a:p>
            <a:fld id="{39E9A863-D9D3-490D-8A9F-23C7386DFC6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2197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宋体" charset="-122"/>
              </a:defRPr>
            </a:lvl1pPr>
          </a:lstStyle>
          <a:p>
            <a:endParaRPr lang="zh-CN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7550" y="696913"/>
            <a:ext cx="55753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5656</a:t>
            </a:r>
          </a:p>
          <a:p>
            <a:pPr lvl="2"/>
            <a:r>
              <a:rPr lang="zh-CN" altLang="en-US" smtClean="0"/>
              <a:t>第三级</a:t>
            </a:r>
            <a:endParaRPr lang="en-US" altLang="zh-CN" smtClean="0"/>
          </a:p>
          <a:p>
            <a:pPr lvl="3"/>
            <a:r>
              <a:rPr lang="zh-CN" altLang="en-US" smtClean="0"/>
              <a:t>第四级</a:t>
            </a:r>
            <a:endParaRPr lang="en-US" altLang="zh-CN" smtClean="0"/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宋体" charset="-122"/>
              </a:defRPr>
            </a:lvl1pPr>
          </a:lstStyle>
          <a:p>
            <a:fld id="{D4C50E7B-4C9C-443D-859E-6BE6536975E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1027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1pPr>
    <a:lvl2pPr marL="405216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2pPr>
    <a:lvl3pPr marL="810433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3pPr>
    <a:lvl4pPr marL="1215649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4pPr>
    <a:lvl5pPr marL="162086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5pPr>
    <a:lvl6pPr marL="2026082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1298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6515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1731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810300-F747-4B28-B9CF-BFD48DFC9E64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696913"/>
            <a:ext cx="5575300" cy="34861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475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、安装客户端、安装语言包，配置语言。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、数据迁出。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、数据提交，写日志。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、冲突解决</a:t>
            </a:r>
            <a:endParaRPr lang="en-US" altLang="zh-CN" dirty="0" smtClean="0"/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、版本日志</a:t>
            </a:r>
            <a:endParaRPr lang="en-US" altLang="zh-CN" dirty="0" smtClean="0"/>
          </a:p>
          <a:p>
            <a:r>
              <a:rPr lang="en-US" altLang="zh-CN" dirty="0" smtClean="0"/>
              <a:t>6</a:t>
            </a:r>
            <a:r>
              <a:rPr lang="zh-CN" altLang="en-US" smtClean="0"/>
              <a:t>、清理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8953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教学计划的制定是按照一个项目的执行计划进行制定的，对于一个项目来说，我们经常是从需求调研开始，了解用户需求，他想要做什么样的东西，实现什么样的功能，确定需求后，就需要做项目设计，做总体设计、概要设计、详细设计，之后绘制原型，弄清楚</a:t>
            </a:r>
            <a:r>
              <a:rPr lang="en-US" altLang="zh-CN" dirty="0" smtClean="0"/>
              <a:t>UI</a:t>
            </a:r>
            <a:r>
              <a:rPr lang="zh-CN" altLang="en-US" dirty="0" smtClean="0"/>
              <a:t>是什么样子的，交互是怎么进行的，然后做静态开发，把你做的原型开发成静态页面，这里的静态页面相当于是一个框架，为程序开发做准备，之后技术数据教育与数据的逻辑处理，咱的这个可是</a:t>
            </a:r>
            <a:r>
              <a:rPr lang="en-US" altLang="zh-CN" dirty="0" smtClean="0"/>
              <a:t>Web</a:t>
            </a:r>
            <a:r>
              <a:rPr lang="zh-CN" altLang="en-US" dirty="0" smtClean="0"/>
              <a:t>前端的项目实训，具体的逻辑处理就不让大家做了，具体的逻辑处理由咱课程平台上的接口服务器做。然后是移动适配，这个是为这个可增加的内容，大家现在都喜欢用手机、平板看网站什么的，我们就做这个，开发完成后，需要做的就是项目测试，对功能进行测试、对兼容性进行测试、对逻辑处理记性测试。最后，做的项目实施，对于我们这个课程就是怎么把网站发布出来。整个项目的过程大概就是这些，从这个过程你可以知道，对于一个项目来说，写代码并不是全部，只是其中很小的一部分。下边我们看一下我们的教学实施计划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7723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02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）打开浏览器，看</a:t>
            </a:r>
            <a:r>
              <a:rPr lang="en-US" altLang="zh-CN" dirty="0" smtClean="0"/>
              <a:t>Web</a:t>
            </a:r>
            <a:r>
              <a:rPr lang="zh-CN" altLang="en-US" dirty="0" smtClean="0"/>
              <a:t>端。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）打开版本服务器进行说明，让学生看到</a:t>
            </a:r>
            <a:r>
              <a:rPr lang="en-US" altLang="zh-CN" dirty="0" smtClean="0"/>
              <a:t>SVN</a:t>
            </a:r>
            <a:r>
              <a:rPr lang="zh-CN" altLang="en-US" dirty="0" smtClean="0"/>
              <a:t>的服务器长什么样子。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8138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这个是咱们这节课的重点，一会儿我们重点介绍。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0544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作品发布服务器，我们用的是</a:t>
            </a:r>
            <a:r>
              <a:rPr lang="en-US" altLang="zh-CN" dirty="0" err="1" smtClean="0"/>
              <a:t>CentOS</a:t>
            </a:r>
            <a:r>
              <a:rPr lang="zh-CN" altLang="en-US" dirty="0" smtClean="0"/>
              <a:t>，一个</a:t>
            </a:r>
            <a:r>
              <a:rPr lang="en-US" altLang="zh-CN" dirty="0" err="1" smtClean="0"/>
              <a:t>linux</a:t>
            </a:r>
            <a:r>
              <a:rPr lang="zh-CN" altLang="en-US" dirty="0" smtClean="0"/>
              <a:t>服务器</a:t>
            </a:r>
            <a:endParaRPr lang="en-US" altLang="zh-CN" dirty="0" smtClean="0"/>
          </a:p>
          <a:p>
            <a:r>
              <a:rPr lang="zh-CN" altLang="en-US" dirty="0" smtClean="0"/>
              <a:t>用</a:t>
            </a:r>
            <a:r>
              <a:rPr lang="en-US" altLang="zh-CN" dirty="0" smtClean="0"/>
              <a:t>PUTTY</a:t>
            </a:r>
            <a:r>
              <a:rPr lang="zh-CN" altLang="en-US" dirty="0" smtClean="0"/>
              <a:t>链接一下，看看里边是什么样子，定位到上传的目录。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7667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、接口服务器是后续</a:t>
            </a:r>
            <a:r>
              <a:rPr lang="en-US" altLang="zh-CN" dirty="0" smtClean="0"/>
              <a:t>Ajax</a:t>
            </a:r>
            <a:r>
              <a:rPr lang="zh-CN" altLang="en-US" dirty="0" smtClean="0"/>
              <a:t>调用的主体，我们采用的是标准的</a:t>
            </a:r>
            <a:r>
              <a:rPr lang="en-US" altLang="zh-CN" dirty="0" smtClean="0"/>
              <a:t>LAMP</a:t>
            </a:r>
            <a:r>
              <a:rPr lang="zh-CN" altLang="en-US" dirty="0" smtClean="0"/>
              <a:t>结构，这是属于后台的部分。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0224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9667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、我们用的是</a:t>
            </a:r>
            <a:r>
              <a:rPr lang="en-US" altLang="zh-CN" dirty="0" smtClean="0"/>
              <a:t>FileZilla</a:t>
            </a:r>
            <a:r>
              <a:rPr lang="zh-CN" altLang="en-US" dirty="0" smtClean="0"/>
              <a:t>的客户端。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、客户端的功能说明：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）界面介绍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）简单的连接一下</a:t>
            </a:r>
            <a:r>
              <a:rPr lang="en-US" altLang="zh-CN" dirty="0" smtClean="0"/>
              <a:t>FTP</a:t>
            </a:r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）介绍站点管理器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）文件上传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）浏览器访问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0E7B-4C9C-443D-859E-6BE6536975E9}" type="slidenum">
              <a:rPr lang="zh-CN" altLang="en-US" smtClean="0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030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71500"/>
            <a:ext cx="7772400" cy="1772708"/>
          </a:xfrm>
        </p:spPr>
        <p:txBody>
          <a:bodyPr/>
          <a:lstStyle>
            <a:lvl1pPr algn="ctr">
              <a:defRPr sz="4400">
                <a:latin typeface="+mj-ea"/>
                <a:ea typeface="+mj-ea"/>
              </a:defRPr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  <a:endParaRPr lang="en-US" altLang="zh-CN" noProof="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25208"/>
            <a:ext cx="6400800" cy="18415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700" b="1">
                <a:latin typeface="仿宋" panose="02010609060101010101" pitchFamily="49" charset="-122"/>
                <a:ea typeface="仿宋" panose="02010609060101010101" pitchFamily="49" charset="-122"/>
              </a:defRPr>
            </a:lvl1pPr>
          </a:lstStyle>
          <a:p>
            <a:pPr lvl="0"/>
            <a:r>
              <a:rPr lang="zh-CN" altLang="en-US" noProof="0" dirty="0" smtClean="0"/>
              <a:t>单击此处编辑母版副标题样式</a:t>
            </a:r>
            <a:endParaRPr lang="en-US" altLang="zh-CN" noProof="0" dirty="0" smtClean="0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7059A01-655F-4DD4-9AFD-BCB26118B679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407709"/>
            <a:ext cx="2870689" cy="16801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endParaRPr lang="zh-CN" alt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9289" y="2407709"/>
            <a:ext cx="2869223" cy="16801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endParaRPr lang="zh-CN" alt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8512" y="2407709"/>
            <a:ext cx="2870688" cy="16801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C9BE4-E471-4970-8F53-124C4E909054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4" name="矩形 3"/>
          <p:cNvSpPr/>
          <p:nvPr userDrawn="1"/>
        </p:nvSpPr>
        <p:spPr bwMode="auto">
          <a:xfrm>
            <a:off x="251520" y="5449788"/>
            <a:ext cx="43204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90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44462" cy="3775604"/>
          </a:xfrm>
        </p:spPr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2338" y="1333501"/>
            <a:ext cx="4044462" cy="3775604"/>
          </a:xfrm>
        </p:spPr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D7AAF-5DAF-48D4-9226-5EFB2AD97BB8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0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8" name="矩形 7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矩形 8"/>
          <p:cNvSpPr/>
          <p:nvPr userDrawn="1"/>
        </p:nvSpPr>
        <p:spPr bwMode="auto">
          <a:xfrm>
            <a:off x="251520" y="5449788"/>
            <a:ext cx="43204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84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066" cy="533135"/>
          </a:xfrm>
        </p:spPr>
        <p:txBody>
          <a:bodyPr anchor="b"/>
          <a:lstStyle>
            <a:lvl1pPr marL="0" indent="0">
              <a:buNone/>
              <a:defRPr lang="zh-CN" altLang="en-US" sz="2000" b="1" dirty="0" smtClean="0">
                <a:latin typeface="+mj-ea"/>
                <a:ea typeface="+mj-ea"/>
              </a:defRPr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066" cy="3292740"/>
          </a:xfrm>
        </p:spPr>
        <p:txBody>
          <a:bodyPr/>
          <a:lstStyle>
            <a:lvl1pPr>
              <a:defRPr lang="zh-CN" altLang="en-US" sz="2000" dirty="0" smtClean="0"/>
            </a:lvl1pPr>
            <a:lvl2pPr>
              <a:defRPr lang="zh-CN" altLang="en-US" sz="1800" dirty="0" smtClean="0"/>
            </a:lvl2pPr>
            <a:lvl3pPr>
              <a:defRPr lang="zh-CN" altLang="en-US" sz="1600" dirty="0" smtClean="0"/>
            </a:lvl3pPr>
            <a:lvl4pPr>
              <a:defRPr lang="zh-CN" altLang="en-US" sz="1400" dirty="0" smtClean="0"/>
            </a:lvl4pPr>
            <a:lvl5pPr>
              <a:defRPr lang="zh-CN" altLang="en-US" sz="1400" dirty="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270" y="1279261"/>
            <a:ext cx="4041531" cy="533135"/>
          </a:xfrm>
        </p:spPr>
        <p:txBody>
          <a:bodyPr anchor="b"/>
          <a:lstStyle>
            <a:lvl1pPr marL="0" indent="0">
              <a:buNone/>
              <a:defRPr lang="zh-CN" altLang="en-US" sz="2000" b="1" dirty="0" smtClean="0">
                <a:latin typeface="+mj-ea"/>
                <a:ea typeface="+mj-ea"/>
              </a:defRPr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270" y="1812396"/>
            <a:ext cx="4041531" cy="3292740"/>
          </a:xfrm>
        </p:spPr>
        <p:txBody>
          <a:bodyPr/>
          <a:lstStyle>
            <a:lvl1pPr>
              <a:defRPr lang="zh-CN" altLang="en-US" sz="2000" dirty="0" smtClean="0"/>
            </a:lvl1pPr>
            <a:lvl2pPr>
              <a:defRPr lang="zh-CN" altLang="en-US" sz="1800" dirty="0" smtClean="0"/>
            </a:lvl2pPr>
            <a:lvl3pPr>
              <a:defRPr lang="zh-CN" altLang="en-US" sz="1600" dirty="0" smtClean="0"/>
            </a:lvl3pPr>
            <a:lvl4pPr>
              <a:defRPr lang="zh-CN" altLang="en-US" sz="1400" dirty="0" smtClean="0"/>
            </a:lvl4pPr>
            <a:lvl5pPr>
              <a:defRPr lang="zh-CN" altLang="en-US" sz="1400" dirty="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966BB-B249-4979-9A3B-3C0EDB6F16E2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2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10" name="矩形 9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矩形 10"/>
          <p:cNvSpPr/>
          <p:nvPr userDrawn="1"/>
        </p:nvSpPr>
        <p:spPr bwMode="auto">
          <a:xfrm>
            <a:off x="251520" y="5449788"/>
            <a:ext cx="43204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82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FBC5C-99E3-455F-B584-6EADE1693D9E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8" name="文本占位符 13"/>
          <p:cNvSpPr>
            <a:spLocks noGrp="1"/>
          </p:cNvSpPr>
          <p:nvPr>
            <p:ph type="body" sz="quarter" idx="14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矩形 6"/>
          <p:cNvSpPr/>
          <p:nvPr userDrawn="1"/>
        </p:nvSpPr>
        <p:spPr bwMode="auto">
          <a:xfrm>
            <a:off x="251520" y="5449788"/>
            <a:ext cx="43204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7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3DD10-C994-4049-A9F4-771270F15BB3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5" name="文本框 4"/>
          <p:cNvSpPr txBox="1"/>
          <p:nvPr userDrawn="1"/>
        </p:nvSpPr>
        <p:spPr>
          <a:xfrm>
            <a:off x="323528" y="985292"/>
            <a:ext cx="828092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矩形 6"/>
          <p:cNvSpPr/>
          <p:nvPr userDrawn="1"/>
        </p:nvSpPr>
        <p:spPr bwMode="auto">
          <a:xfrm>
            <a:off x="251520" y="5449788"/>
            <a:ext cx="43204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166" y="4000500"/>
            <a:ext cx="5486400" cy="47228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166" y="510646"/>
            <a:ext cx="5486400" cy="3429000"/>
          </a:xfrm>
        </p:spPr>
        <p:txBody>
          <a:bodyPr/>
          <a:lstStyle>
            <a:lvl1pPr marL="0" indent="0">
              <a:buNone/>
              <a:defRPr lang="zh-CN" altLang="en-US" dirty="0"/>
            </a:lvl1pPr>
            <a:lvl2pPr marL="405216" indent="0">
              <a:buNone/>
              <a:defRPr sz="2500"/>
            </a:lvl2pPr>
            <a:lvl3pPr marL="810433" indent="0">
              <a:buNone/>
              <a:defRPr sz="2100"/>
            </a:lvl3pPr>
            <a:lvl4pPr marL="1215649" indent="0">
              <a:buNone/>
              <a:defRPr sz="1800"/>
            </a:lvl4pPr>
            <a:lvl5pPr marL="1620865" indent="0">
              <a:buNone/>
              <a:defRPr sz="1800"/>
            </a:lvl5pPr>
            <a:lvl6pPr marL="2026082" indent="0">
              <a:buNone/>
              <a:defRPr sz="1800"/>
            </a:lvl6pPr>
            <a:lvl7pPr marL="2431298" indent="0">
              <a:buNone/>
              <a:defRPr sz="1800"/>
            </a:lvl7pPr>
            <a:lvl8pPr marL="2836515" indent="0">
              <a:buNone/>
              <a:defRPr sz="1800"/>
            </a:lvl8pPr>
            <a:lvl9pPr marL="3241731" indent="0">
              <a:buNone/>
              <a:defRPr sz="1800"/>
            </a:lvl9pPr>
          </a:lstStyle>
          <a:p>
            <a:r>
              <a:rPr lang="zh-CN" altLang="en-US" dirty="0" smtClean="0"/>
              <a:t>单击图标添加图片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166" y="4472782"/>
            <a:ext cx="5486400" cy="670718"/>
          </a:xfrm>
        </p:spPr>
        <p:txBody>
          <a:bodyPr/>
          <a:lstStyle>
            <a:lvl1pPr marL="0" indent="0">
              <a:buNone/>
              <a:defRPr lang="zh-CN" altLang="en-US" sz="1600" dirty="0" smtClean="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D0A48-82AA-4A98-AF49-EA6CD9B47003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6" name="矩形 5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 userDrawn="1"/>
        </p:nvSpPr>
        <p:spPr bwMode="auto">
          <a:xfrm>
            <a:off x="251520" y="5449788"/>
            <a:ext cx="43204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92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83EDC-966E-4DDE-BDFB-B2098DBFCD1E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9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7" name="矩形 6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 userDrawn="1"/>
        </p:nvSpPr>
        <p:spPr bwMode="auto">
          <a:xfrm>
            <a:off x="251520" y="5449788"/>
            <a:ext cx="43204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42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31511"/>
            <a:ext cx="8229600" cy="949854"/>
          </a:xfrm>
        </p:spPr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333501"/>
            <a:ext cx="4044462" cy="3775604"/>
          </a:xfrm>
        </p:spPr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642338" y="1333501"/>
            <a:ext cx="4044462" cy="3775604"/>
          </a:xfrm>
        </p:spPr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单击图标添加剪 贴画</a:t>
            </a:r>
            <a:endParaRPr lang="zh-CN" altLang="en-US" dirty="0"/>
          </a:p>
        </p:txBody>
      </p:sp>
      <p:sp>
        <p:nvSpPr>
          <p:cNvPr id="9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812360" y="0"/>
            <a:ext cx="1053480" cy="409228"/>
          </a:xfrm>
        </p:spPr>
        <p:txBody>
          <a:bodyPr/>
          <a:lstStyle>
            <a:lvl1pPr>
              <a:defRPr/>
            </a:lvl1pPr>
          </a:lstStyle>
          <a:p>
            <a:fld id="{3D33DD10-C994-4049-A9F4-771270F15BB3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矩形 6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 userDrawn="1"/>
        </p:nvSpPr>
        <p:spPr bwMode="auto">
          <a:xfrm>
            <a:off x="251520" y="5449788"/>
            <a:ext cx="43204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71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31511"/>
            <a:ext cx="8229600" cy="949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043" tIns="40522" rIns="81043" bIns="4052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altLang="zh-CN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1"/>
            <a:ext cx="8229600" cy="3775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043" tIns="40522" rIns="81043" bIns="40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第三级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第四级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360" y="0"/>
            <a:ext cx="1053480" cy="40922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81043" tIns="40522" rIns="81043" bIns="4052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 b="1">
                <a:solidFill>
                  <a:schemeClr val="bg1"/>
                </a:solidFill>
                <a:latin typeface="MS Reference Sans Serif" panose="020B0604030504040204" pitchFamily="34" charset="0"/>
                <a:ea typeface="宋体" charset="-122"/>
              </a:defRPr>
            </a:lvl1pPr>
          </a:lstStyle>
          <a:p>
            <a:fld id="{96D3E061-660C-4672-806E-D9C44806AB13}" type="slidenum">
              <a:rPr lang="zh-CN" altLang="en-US" smtClean="0"/>
              <a:pPr/>
              <a:t>‹#›</a:t>
            </a:fld>
            <a:endParaRPr lang="en-US" altLang="zh-CN" dirty="0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1905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pPr algn="ctr" eaLnBrk="1" hangingPunct="1"/>
            <a:endParaRPr lang="zh-CN" altLang="en-US" sz="2100">
              <a:latin typeface="Times New Roman" pitchFamily="18" charset="0"/>
              <a:ea typeface="宋体" charset="-122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2065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/>
          <a:p>
            <a:endParaRPr lang="zh-CN" alt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1905000"/>
            <a:ext cx="228600" cy="1905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pPr algn="ctr" eaLnBrk="1" hangingPunct="1"/>
            <a:endParaRPr lang="zh-CN" altLang="en-US" sz="2100">
              <a:latin typeface="Times New Roman" pitchFamily="18" charset="0"/>
              <a:ea typeface="宋体" charset="-122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3810000"/>
            <a:ext cx="228600" cy="190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pPr algn="ctr" eaLnBrk="1" hangingPunct="1"/>
            <a:endParaRPr lang="zh-CN" altLang="en-US" sz="2100">
              <a:latin typeface="Times New Roman" pitchFamily="18" charset="0"/>
              <a:ea typeface="宋体" charset="-122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251520" y="5449788"/>
            <a:ext cx="61926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河南中医学院</a:t>
            </a:r>
            <a:r>
              <a:rPr lang="zh-CN" altLang="en-US" sz="1000" baseline="0" dirty="0" smtClean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1000" baseline="0" dirty="0" smtClean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 </a:t>
            </a:r>
            <a:r>
              <a:rPr lang="zh-CN" altLang="en-US" sz="1000" baseline="0" dirty="0" smtClean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阮晓龙 </a:t>
            </a:r>
            <a:r>
              <a:rPr lang="en-US" altLang="zh-CN" sz="1000" baseline="0" dirty="0" smtClean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 13938213680 / http://web.book.51xueweb.cn</a:t>
            </a:r>
            <a:endParaRPr lang="zh-CN" altLang="en-US" sz="1000" dirty="0">
              <a:solidFill>
                <a:schemeClr val="bg1">
                  <a:lumMod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>
          <a:solidFill>
            <a:schemeClr val="tx2"/>
          </a:solidFill>
          <a:latin typeface="+mj-ea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5pPr>
      <a:lvl6pPr marL="405216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6pPr>
      <a:lvl7pPr marL="810433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7pPr>
      <a:lvl8pPr marL="1215649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8pPr>
      <a:lvl9pPr marL="1620865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9pPr>
    </p:titleStyle>
    <p:bodyStyle>
      <a:lvl1pPr marL="303912" indent="-303912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2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1pPr>
      <a:lvl2pPr marL="658477" indent="-25326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2pPr>
      <a:lvl3pPr marL="1013041" indent="-20260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18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3pPr>
      <a:lvl4pPr marL="1418257" indent="-20260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4pPr>
      <a:lvl5pPr marL="1823474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16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5pPr>
      <a:lvl6pPr marL="2228690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33906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39123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444339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Web</a:t>
            </a:r>
            <a:r>
              <a:rPr lang="zh-CN" altLang="en-US" dirty="0" smtClean="0"/>
              <a:t>前端开发项目实训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25208"/>
            <a:ext cx="6400800" cy="1032392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讲：项目实</a:t>
            </a:r>
            <a:r>
              <a:rPr lang="zh-CN" altLang="en-US" dirty="0" smtClean="0"/>
              <a:t>训</a:t>
            </a:r>
            <a:r>
              <a:rPr lang="zh-CN" altLang="en-US" dirty="0"/>
              <a:t>综述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444994" y="3637587"/>
            <a:ext cx="4320480" cy="635833"/>
          </a:xfrm>
          <a:prstGeom prst="rect">
            <a:avLst/>
          </a:prstGeom>
          <a:noFill/>
        </p:spPr>
        <p:txBody>
          <a:bodyPr wrap="square" lIns="81043" tIns="40522" rIns="81043" bIns="40522" rtlCol="0">
            <a:spAutoFit/>
          </a:bodyPr>
          <a:lstStyle/>
          <a:p>
            <a:pPr algn="ctr"/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冯顺磊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18337149582 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 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fengshunlei@51xueweb.cn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2017.12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059A01-655F-4DD4-9AFD-BCB26118B679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作品发布服务器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作品发布服务器主要的做的是网站发布，网站发布服务器是一个</a:t>
            </a:r>
            <a:r>
              <a:rPr lang="en-US" altLang="zh-CN" sz="18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CentOS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服务器，以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FTP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服务进行文件上传，以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Apache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作为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Web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服务器。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10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课程平台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29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数据接口服务器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数据接口服务器主要做本次课程的接口支持，提供标准的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JSON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格式数据，方便系统调用。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采用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LAMP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架构提供。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L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Linux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Apache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MySQL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PHP</a:t>
            </a:r>
            <a:endParaRPr lang="en-US" altLang="zh-CN" sz="18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11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课程平台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582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课程平台使用培训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网站发布培训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12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959" y="1273324"/>
            <a:ext cx="5832648" cy="413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44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课程平台使用培训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FileZilla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是一个免费开源的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FTP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软件，分为客户端版本和服务器版本，具备所有的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FTP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软件功能。可控性、有条理的界面和管理多站点的简化方式使得</a:t>
            </a:r>
            <a:r>
              <a:rPr lang="en-US" altLang="zh-CN" sz="2000" dirty="0" err="1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Filezilla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客户端版成为一个方便高效的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FTP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客户端工具，而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FileZilla Server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则是一个小巧并且可靠的支持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FTP&amp;SFTP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FTP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服务器软件。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13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578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课程平台使用培训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SVN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使用培训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14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6" name="Picture 4" descr="https://timgsa.baidu.com/timg?image&amp;quality=80&amp;size=b9999_10000&amp;sec=1513266007343&amp;di=5cdb0fef4d36b0eaf949956a100afe40&amp;imgtype=0&amp;src=http%3A%2F%2F5b0988e595225.cdn.sohucs.com%2Fimages%2F20171107%2Ffb0f7a83f0fa44adbe80b57853fbd8e0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913" y="2804849"/>
            <a:ext cx="343918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42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实训题目讲解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zh-CN" sz="2000" b="1" dirty="0"/>
              <a:t>全国空气质量数据</a:t>
            </a:r>
            <a:r>
              <a:rPr lang="zh-CN" altLang="zh-CN" sz="2000" b="1" dirty="0" smtClean="0"/>
              <a:t>服务系统</a:t>
            </a:r>
            <a:endParaRPr lang="en-US" altLang="zh-CN" sz="2000" b="1" dirty="0" smtClean="0"/>
          </a:p>
          <a:p>
            <a:r>
              <a:rPr lang="zh-CN" altLang="zh-CN" sz="2000" b="1" dirty="0"/>
              <a:t>个人信息发布系统</a:t>
            </a:r>
          </a:p>
          <a:p>
            <a:r>
              <a:rPr lang="zh-CN" altLang="zh-CN" sz="2000" b="1" dirty="0"/>
              <a:t>《国家宝藏》推广网站</a:t>
            </a:r>
          </a:p>
          <a:p>
            <a:r>
              <a:rPr lang="zh-CN" altLang="zh-CN" sz="2000" b="1" dirty="0"/>
              <a:t>网络黑名单查询服务系统</a:t>
            </a:r>
          </a:p>
          <a:p>
            <a:r>
              <a:rPr lang="zh-CN" altLang="zh-CN" sz="2000" b="1" dirty="0"/>
              <a:t>信息技术开放科研创新平台云数据中心运维服务系统</a:t>
            </a:r>
          </a:p>
          <a:p>
            <a:r>
              <a:rPr lang="zh-CN" altLang="zh-CN" sz="2000" b="1" dirty="0"/>
              <a:t>河南中医药大学新闻</a:t>
            </a:r>
            <a:r>
              <a:rPr lang="zh-CN" altLang="zh-CN" sz="2000" b="1" dirty="0" smtClean="0"/>
              <a:t>网</a:t>
            </a:r>
            <a:endParaRPr lang="zh-CN" altLang="zh-CN" sz="2000" b="1" dirty="0"/>
          </a:p>
          <a:p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15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925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BC5C-99E3-455F-B584-6EADE1693D9E}" type="slidenum">
              <a:rPr lang="zh-CN" altLang="en-US" smtClean="0"/>
              <a:pPr/>
              <a:t>16</a:t>
            </a:fld>
            <a:endParaRPr lang="en-US" altLang="zh-CN"/>
          </a:p>
        </p:txBody>
      </p:sp>
      <p:sp>
        <p:nvSpPr>
          <p:cNvPr id="14" name="标题 13"/>
          <p:cNvSpPr>
            <a:spLocks noGrp="1"/>
          </p:cNvSpPr>
          <p:nvPr>
            <p:ph type="title" idx="4294967295"/>
          </p:nvPr>
        </p:nvSpPr>
        <p:spPr>
          <a:xfrm>
            <a:off x="5436096" y="3145532"/>
            <a:ext cx="2232248" cy="473075"/>
          </a:xfrm>
        </p:spPr>
        <p:txBody>
          <a:bodyPr/>
          <a:lstStyle/>
          <a:p>
            <a:pPr algn="r"/>
            <a:r>
              <a:rPr lang="en-US" altLang="zh-CN" sz="1800" dirty="0" smtClean="0">
                <a:solidFill>
                  <a:schemeClr val="tx1"/>
                </a:solidFill>
                <a:latin typeface="Kozuka Gothic Pr6N EL" panose="020B0200000000000000" pitchFamily="34" charset="-128"/>
                <a:ea typeface="Kozuka Gothic Pr6N EL" panose="020B0200000000000000" pitchFamily="34" charset="-128"/>
              </a:rPr>
              <a:t>Thanks</a:t>
            </a:r>
            <a:r>
              <a:rPr lang="en-US" altLang="zh-CN" sz="1800" dirty="0">
                <a:solidFill>
                  <a:schemeClr val="tx1"/>
                </a:solidFill>
                <a:latin typeface="Kozuka Gothic Pr6N EL" panose="020B0200000000000000" pitchFamily="34" charset="-128"/>
                <a:ea typeface="Kozuka Gothic Pr6N EL" panose="020B0200000000000000" pitchFamily="34" charset="-128"/>
              </a:rPr>
              <a:t>.</a:t>
            </a:r>
            <a:endParaRPr lang="zh-CN" altLang="en-US" sz="1800" dirty="0">
              <a:solidFill>
                <a:schemeClr val="tx1"/>
              </a:solidFill>
              <a:latin typeface="Kozuka Gothic Pr6N EL" panose="020B0200000000000000" pitchFamily="34" charset="-128"/>
              <a:ea typeface="Kozuka Gothic Pr6N EL" panose="020B02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20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本讲主要内容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课程平台使用培训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实训题目讲解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2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52421"/>
            <a:ext cx="8229600" cy="949854"/>
          </a:xfrm>
        </p:spPr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说明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3</a:t>
            </a:fld>
            <a:endParaRPr lang="en-US" alt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教学计划安排</a:t>
            </a:r>
            <a:endParaRPr lang="zh-CN" altLang="en-US" dirty="0"/>
          </a:p>
        </p:txBody>
      </p:sp>
      <p:sp>
        <p:nvSpPr>
          <p:cNvPr id="6" name="右箭头 5"/>
          <p:cNvSpPr/>
          <p:nvPr/>
        </p:nvSpPr>
        <p:spPr bwMode="auto">
          <a:xfrm>
            <a:off x="4227999" y="1934300"/>
            <a:ext cx="648072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48338" y="1550160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项</a:t>
            </a:r>
            <a:endParaRPr lang="en-US" altLang="zh-CN" dirty="0" smtClean="0"/>
          </a:p>
          <a:p>
            <a:r>
              <a:rPr lang="zh-CN" altLang="en-US" dirty="0" smtClean="0"/>
              <a:t>目</a:t>
            </a:r>
            <a:endParaRPr lang="en-US" altLang="zh-CN" dirty="0" smtClean="0"/>
          </a:p>
          <a:p>
            <a:r>
              <a:rPr lang="zh-CN" altLang="en-US" dirty="0" smtClean="0"/>
              <a:t>设</a:t>
            </a:r>
            <a:endParaRPr lang="en-US" altLang="zh-CN" dirty="0" smtClean="0"/>
          </a:p>
          <a:p>
            <a:r>
              <a:rPr lang="zh-CN" altLang="en-US" dirty="0" smtClean="0"/>
              <a:t>计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996931" y="1550160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原</a:t>
            </a:r>
            <a:endParaRPr lang="en-US" altLang="zh-CN" dirty="0" smtClean="0"/>
          </a:p>
          <a:p>
            <a:r>
              <a:rPr lang="zh-CN" altLang="en-US" dirty="0" smtClean="0"/>
              <a:t>型</a:t>
            </a:r>
            <a:endParaRPr lang="en-US" altLang="zh-CN" dirty="0" smtClean="0"/>
          </a:p>
          <a:p>
            <a:r>
              <a:rPr lang="zh-CN" altLang="en-US" dirty="0" smtClean="0"/>
              <a:t>设</a:t>
            </a:r>
            <a:endParaRPr lang="en-US" altLang="zh-CN" dirty="0" smtClean="0"/>
          </a:p>
          <a:p>
            <a:r>
              <a:rPr lang="zh-CN" altLang="en-US" dirty="0" smtClean="0"/>
              <a:t>计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353513" y="1550160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静</a:t>
            </a:r>
            <a:endParaRPr lang="en-US" altLang="zh-CN" dirty="0" smtClean="0"/>
          </a:p>
          <a:p>
            <a:r>
              <a:rPr lang="zh-CN" altLang="en-US" dirty="0" smtClean="0"/>
              <a:t>态</a:t>
            </a:r>
            <a:endParaRPr lang="en-US" altLang="zh-CN" dirty="0" smtClean="0"/>
          </a:p>
          <a:p>
            <a:r>
              <a:rPr lang="zh-CN" altLang="en-US" dirty="0" smtClean="0"/>
              <a:t>开</a:t>
            </a:r>
            <a:endParaRPr lang="en-US" altLang="zh-CN" dirty="0" smtClean="0"/>
          </a:p>
          <a:p>
            <a:r>
              <a:rPr lang="zh-CN" altLang="en-US" dirty="0" smtClean="0"/>
              <a:t>发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353513" y="3673395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数</a:t>
            </a:r>
            <a:endParaRPr lang="en-US" altLang="zh-CN" dirty="0" smtClean="0"/>
          </a:p>
          <a:p>
            <a:r>
              <a:rPr lang="zh-CN" altLang="en-US" dirty="0" smtClean="0"/>
              <a:t>据</a:t>
            </a:r>
            <a:endParaRPr lang="en-US" altLang="zh-CN" dirty="0" smtClean="0"/>
          </a:p>
          <a:p>
            <a:r>
              <a:rPr lang="zh-CN" altLang="en-US" dirty="0" smtClean="0"/>
              <a:t>交</a:t>
            </a:r>
            <a:endParaRPr lang="en-US" altLang="zh-CN" dirty="0" smtClean="0"/>
          </a:p>
          <a:p>
            <a:r>
              <a:rPr lang="zh-CN" altLang="en-US" dirty="0" smtClean="0"/>
              <a:t>互</a:t>
            </a:r>
            <a:endParaRPr lang="en-US" altLang="zh-CN" dirty="0" smtClean="0"/>
          </a:p>
        </p:txBody>
      </p:sp>
      <p:sp>
        <p:nvSpPr>
          <p:cNvPr id="13" name="文本框 12"/>
          <p:cNvSpPr txBox="1"/>
          <p:nvPr/>
        </p:nvSpPr>
        <p:spPr>
          <a:xfrm>
            <a:off x="5000880" y="3668305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移</a:t>
            </a:r>
            <a:endParaRPr lang="en-US" altLang="zh-CN" dirty="0" smtClean="0"/>
          </a:p>
          <a:p>
            <a:r>
              <a:rPr lang="zh-CN" altLang="en-US" dirty="0" smtClean="0"/>
              <a:t>动</a:t>
            </a:r>
            <a:endParaRPr lang="en-US" altLang="zh-CN" dirty="0"/>
          </a:p>
          <a:p>
            <a:r>
              <a:rPr lang="zh-CN" altLang="en-US" dirty="0" smtClean="0"/>
              <a:t>适</a:t>
            </a:r>
            <a:endParaRPr lang="en-US" altLang="zh-CN" dirty="0" smtClean="0"/>
          </a:p>
          <a:p>
            <a:r>
              <a:rPr lang="zh-CN" altLang="en-US" dirty="0" smtClean="0"/>
              <a:t>配</a:t>
            </a:r>
            <a:endParaRPr lang="en-US" altLang="zh-CN" dirty="0" smtClean="0"/>
          </a:p>
        </p:txBody>
      </p:sp>
      <p:sp>
        <p:nvSpPr>
          <p:cNvPr id="14" name="文本框 13"/>
          <p:cNvSpPr txBox="1"/>
          <p:nvPr/>
        </p:nvSpPr>
        <p:spPr>
          <a:xfrm>
            <a:off x="3748338" y="3668403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项</a:t>
            </a:r>
            <a:endParaRPr lang="en-US" altLang="zh-CN" dirty="0" smtClean="0"/>
          </a:p>
          <a:p>
            <a:r>
              <a:rPr lang="zh-CN" altLang="en-US" dirty="0" smtClean="0"/>
              <a:t>目</a:t>
            </a:r>
            <a:endParaRPr lang="en-US" altLang="zh-CN" dirty="0" smtClean="0"/>
          </a:p>
          <a:p>
            <a:r>
              <a:rPr lang="zh-CN" altLang="en-US" dirty="0" smtClean="0"/>
              <a:t>测</a:t>
            </a:r>
            <a:endParaRPr lang="en-US" altLang="zh-CN" dirty="0" smtClean="0"/>
          </a:p>
          <a:p>
            <a:r>
              <a:rPr lang="zh-CN" altLang="en-US" dirty="0" smtClean="0"/>
              <a:t>试</a:t>
            </a:r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2421993" y="3668305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项</a:t>
            </a:r>
            <a:endParaRPr lang="en-US" altLang="zh-CN" dirty="0" smtClean="0"/>
          </a:p>
          <a:p>
            <a:r>
              <a:rPr lang="zh-CN" altLang="en-US" dirty="0" smtClean="0"/>
              <a:t>目</a:t>
            </a:r>
            <a:endParaRPr lang="en-US" altLang="zh-CN" dirty="0" smtClean="0"/>
          </a:p>
          <a:p>
            <a:r>
              <a:rPr lang="zh-CN" altLang="en-US" dirty="0" smtClean="0"/>
              <a:t>实</a:t>
            </a:r>
            <a:endParaRPr lang="en-US" altLang="zh-CN" dirty="0" smtClean="0"/>
          </a:p>
          <a:p>
            <a:r>
              <a:rPr lang="zh-CN" altLang="en-US" dirty="0" smtClean="0"/>
              <a:t>施</a:t>
            </a:r>
            <a:endParaRPr lang="en-US" altLang="zh-CN" dirty="0" smtClean="0"/>
          </a:p>
        </p:txBody>
      </p:sp>
      <p:sp>
        <p:nvSpPr>
          <p:cNvPr id="16" name="右箭头 15"/>
          <p:cNvSpPr/>
          <p:nvPr/>
        </p:nvSpPr>
        <p:spPr bwMode="auto">
          <a:xfrm>
            <a:off x="5582693" y="1934300"/>
            <a:ext cx="648072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右箭头 16"/>
          <p:cNvSpPr/>
          <p:nvPr/>
        </p:nvSpPr>
        <p:spPr bwMode="auto">
          <a:xfrm rot="10800000">
            <a:off x="5545532" y="4018277"/>
            <a:ext cx="648072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右箭头 17"/>
          <p:cNvSpPr/>
          <p:nvPr/>
        </p:nvSpPr>
        <p:spPr bwMode="auto">
          <a:xfrm rot="5400000">
            <a:off x="6263820" y="2995918"/>
            <a:ext cx="648072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右箭头 18"/>
          <p:cNvSpPr/>
          <p:nvPr/>
        </p:nvSpPr>
        <p:spPr bwMode="auto">
          <a:xfrm rot="10800000">
            <a:off x="3002101" y="3997885"/>
            <a:ext cx="648072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右箭头 19"/>
          <p:cNvSpPr/>
          <p:nvPr/>
        </p:nvSpPr>
        <p:spPr bwMode="auto">
          <a:xfrm rot="10800000">
            <a:off x="4223654" y="4018277"/>
            <a:ext cx="648072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421993" y="1562998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需</a:t>
            </a:r>
            <a:endParaRPr lang="en-US" altLang="zh-CN" dirty="0" smtClean="0"/>
          </a:p>
          <a:p>
            <a:r>
              <a:rPr lang="zh-CN" altLang="en-US" dirty="0" smtClean="0"/>
              <a:t>求</a:t>
            </a:r>
            <a:endParaRPr lang="en-US" altLang="zh-CN" dirty="0" smtClean="0"/>
          </a:p>
          <a:p>
            <a:r>
              <a:rPr lang="zh-CN" altLang="en-US" dirty="0" smtClean="0"/>
              <a:t>调</a:t>
            </a:r>
            <a:endParaRPr lang="en-US" altLang="zh-CN" dirty="0" smtClean="0"/>
          </a:p>
          <a:p>
            <a:r>
              <a:rPr lang="zh-CN" altLang="en-US" dirty="0" smtClean="0"/>
              <a:t>研</a:t>
            </a:r>
            <a:endParaRPr lang="zh-CN" altLang="en-US" dirty="0"/>
          </a:p>
        </p:txBody>
      </p:sp>
      <p:sp>
        <p:nvSpPr>
          <p:cNvPr id="24" name="右箭头 23"/>
          <p:cNvSpPr/>
          <p:nvPr/>
        </p:nvSpPr>
        <p:spPr bwMode="auto">
          <a:xfrm>
            <a:off x="3007755" y="1934300"/>
            <a:ext cx="648072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7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4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课程平台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639" y="1333500"/>
            <a:ext cx="7461526" cy="369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75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课程平台有三个服务器组成：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版本管理服务器</a:t>
            </a:r>
          </a:p>
          <a:p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作品发布服务器</a:t>
            </a:r>
          </a:p>
          <a:p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数据接口服务器</a:t>
            </a:r>
          </a:p>
          <a:p>
            <a:pPr marL="0" indent="0">
              <a:buNone/>
            </a:pP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5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课程平台</a:t>
            </a:r>
          </a:p>
        </p:txBody>
      </p:sp>
    </p:spTree>
    <p:extLst>
      <p:ext uri="{BB962C8B-B14F-4D97-AF65-F5344CB8AC3E}">
        <p14:creationId xmlns:p14="http://schemas.microsoft.com/office/powerpoint/2010/main" val="428632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版本管理服务器</a:t>
            </a:r>
            <a:endParaRPr lang="en-US" altLang="zh-CN" sz="2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版本管理服务器就是对项目的源代码进行管理，方便多人协作与代码备份，版本管理系统服务基于源代码管理工具实现。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常用的代码管理工具有：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SVN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GIT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CVS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Mercurial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等。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本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课程的代码管理采用改的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SVN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6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课程平台</a:t>
            </a:r>
          </a:p>
        </p:txBody>
      </p:sp>
      <p:pic>
        <p:nvPicPr>
          <p:cNvPr id="1028" name="Picture 4" descr="https://timgsa.baidu.com/timg?image&amp;quality=80&amp;size=b9999_10000&amp;sec=1513266007343&amp;di=5cdb0fef4d36b0eaf949956a100afe40&amp;imgtype=0&amp;src=http%3A%2F%2F5b0988e595225.cdn.sohucs.com%2Fimages%2F20171107%2Ffb0f7a83f0fa44adbe80b57853fbd8e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64229"/>
            <a:ext cx="3178171" cy="21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0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版本管理服务主要由两个部分组成：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r>
              <a:rPr lang="zh-CN" altLang="en-US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服务端：</a:t>
            </a:r>
            <a:r>
              <a:rPr lang="en-US" altLang="zh-CN" sz="1800" dirty="0" err="1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VisualSVN</a:t>
            </a:r>
            <a:r>
              <a:rPr lang="en-US" altLang="zh-CN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Server</a:t>
            </a:r>
            <a:r>
              <a:rPr lang="zh-CN" altLang="en-US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https://www.visualsvn.com/server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客户端</a:t>
            </a:r>
            <a:r>
              <a:rPr lang="zh-CN" altLang="en-US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1800" dirty="0" err="1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TortoiseSVN</a:t>
            </a:r>
            <a:r>
              <a:rPr lang="en-US" altLang="zh-CN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https://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tortoisesvn.net 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05217" lvl="1" indent="0">
              <a:buNone/>
            </a:pPr>
            <a:endParaRPr lang="en-US" altLang="zh-CN" sz="18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05217" lvl="1" indent="0">
              <a:buNone/>
            </a:pP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7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课程平台</a:t>
            </a:r>
          </a:p>
        </p:txBody>
      </p:sp>
    </p:spTree>
    <p:extLst>
      <p:ext uri="{BB962C8B-B14F-4D97-AF65-F5344CB8AC3E}">
        <p14:creationId xmlns:p14="http://schemas.microsoft.com/office/powerpoint/2010/main" val="376264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VisualSVN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Server</a:t>
            </a:r>
          </a:p>
          <a:p>
            <a:pPr lvl="1"/>
            <a:r>
              <a:rPr lang="en-US" altLang="zh-CN" sz="1800" dirty="0" err="1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VisualSVN</a:t>
            </a:r>
            <a:r>
              <a:rPr lang="en-US" altLang="zh-CN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Server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适用于适用于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Windows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平台的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SVN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服务端管理软件，</a:t>
            </a:r>
            <a:r>
              <a:rPr lang="zh-CN" altLang="en-US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可以用来安装、配置和管理</a:t>
            </a:r>
            <a:r>
              <a:rPr lang="en-US" altLang="zh-CN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Subversion 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Server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，它既支持通过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SVN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客户端更新，下载文件，也支持通过浏览器浏览版本库文件。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8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课程平台</a:t>
            </a:r>
          </a:p>
        </p:txBody>
      </p:sp>
    </p:spTree>
    <p:extLst>
      <p:ext uri="{BB962C8B-B14F-4D97-AF65-F5344CB8AC3E}">
        <p14:creationId xmlns:p14="http://schemas.microsoft.com/office/powerpoint/2010/main" val="61685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教学计划说明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en-US" altLang="zh-CN" sz="2400" dirty="0" err="1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TortoiseSVN</a:t>
            </a: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  <a:p>
            <a:pPr lvl="1"/>
            <a:r>
              <a:rPr lang="en-US" altLang="zh-CN" sz="18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TortoiseSVN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是</a:t>
            </a:r>
            <a:r>
              <a:rPr lang="en-US" altLang="zh-CN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SVN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版本控制系统的一个免费开源客户端，可以管理文件和目录。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9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课程平台</a:t>
            </a:r>
          </a:p>
        </p:txBody>
      </p:sp>
    </p:spTree>
    <p:extLst>
      <p:ext uri="{BB962C8B-B14F-4D97-AF65-F5344CB8AC3E}">
        <p14:creationId xmlns:p14="http://schemas.microsoft.com/office/powerpoint/2010/main" val="184260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演示稿（水平）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演示稿（水平）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稿（水平）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稿（水平）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稿（水平）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9066</TotalTime>
  <Words>999</Words>
  <Application>Microsoft Office PowerPoint</Application>
  <PresentationFormat>全屏显示(16:10)</PresentationFormat>
  <Paragraphs>141</Paragraphs>
  <Slides>16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Kozuka Gothic Pr6N EL</vt:lpstr>
      <vt:lpstr>仿宋</vt:lpstr>
      <vt:lpstr>黑体</vt:lpstr>
      <vt:lpstr>宋体</vt:lpstr>
      <vt:lpstr>微软雅黑</vt:lpstr>
      <vt:lpstr>微软雅黑 Light</vt:lpstr>
      <vt:lpstr>幼圆</vt:lpstr>
      <vt:lpstr>Arial</vt:lpstr>
      <vt:lpstr>Microsoft Sans Serif</vt:lpstr>
      <vt:lpstr>MS Reference Sans Serif</vt:lpstr>
      <vt:lpstr>Times New Roman</vt:lpstr>
      <vt:lpstr>Wingdings</vt:lpstr>
      <vt:lpstr>Presentation</vt:lpstr>
      <vt:lpstr>Web前端开发项目实训</vt:lpstr>
      <vt:lpstr>本讲主要内容</vt:lpstr>
      <vt:lpstr>1.教学计划说明</vt:lpstr>
      <vt:lpstr>1.教学计划说明</vt:lpstr>
      <vt:lpstr>1.教学计划说明</vt:lpstr>
      <vt:lpstr>1.教学计划说明</vt:lpstr>
      <vt:lpstr>1.教学计划说明</vt:lpstr>
      <vt:lpstr>1.教学计划说明</vt:lpstr>
      <vt:lpstr>1.教学计划说明</vt:lpstr>
      <vt:lpstr>1.教学计划说明</vt:lpstr>
      <vt:lpstr>1.教学计划说明</vt:lpstr>
      <vt:lpstr>2.课程平台使用培训</vt:lpstr>
      <vt:lpstr>2.课程平台使用培训</vt:lpstr>
      <vt:lpstr>2.课程平台使用培训</vt:lpstr>
      <vt:lpstr>3.实训题目讲解</vt:lpstr>
      <vt:lpstr>Thanks.</vt:lpstr>
    </vt:vector>
  </TitlesOfParts>
  <Company>NIC.HACTCM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计算机文化</dc:title>
  <dc:creator>RuanXiaolong</dc:creator>
  <cp:lastModifiedBy>冯顺磊</cp:lastModifiedBy>
  <cp:revision>1031</cp:revision>
  <dcterms:created xsi:type="dcterms:W3CDTF">2014-02-16T08:01:44Z</dcterms:created>
  <dcterms:modified xsi:type="dcterms:W3CDTF">2017-12-15T06:15:00Z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TC060874522052</vt:lpwstr>
  </property>
</Properties>
</file>