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437" r:id="rId4"/>
    <p:sldId id="464" r:id="rId5"/>
    <p:sldId id="465" r:id="rId6"/>
    <p:sldId id="466" r:id="rId7"/>
    <p:sldId id="467" r:id="rId8"/>
    <p:sldId id="468" r:id="rId9"/>
    <p:sldId id="469" r:id="rId10"/>
    <p:sldId id="470" r:id="rId11"/>
    <p:sldId id="473" r:id="rId12"/>
    <p:sldId id="471" r:id="rId13"/>
    <p:sldId id="472" r:id="rId14"/>
    <p:sldId id="474" r:id="rId15"/>
    <p:sldId id="475" r:id="rId16"/>
    <p:sldId id="476" r:id="rId17"/>
    <p:sldId id="477" r:id="rId18"/>
    <p:sldId id="414" r:id="rId19"/>
  </p:sldIdLst>
  <p:sldSz cx="9144000" cy="5715000" type="screen16x1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0521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1043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21564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62086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026082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431298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836515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241731" algn="l" defTabSz="81043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FF"/>
    <a:srgbClr val="00CC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7" autoAdjust="0"/>
    <p:restoredTop sz="82816" autoAdjust="0"/>
  </p:normalViewPr>
  <p:slideViewPr>
    <p:cSldViewPr>
      <p:cViewPr varScale="1">
        <p:scale>
          <a:sx n="106" d="100"/>
          <a:sy n="106" d="100"/>
        </p:scale>
        <p:origin x="1068" y="10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129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28"/>
    </p:cViewPr>
  </p:sorterViewPr>
  <p:notesViewPr>
    <p:cSldViewPr>
      <p:cViewPr>
        <p:scale>
          <a:sx n="56" d="100"/>
          <a:sy n="56" d="100"/>
        </p:scale>
        <p:origin x="2832" y="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fld id="{39E9A863-D9D3-490D-8A9F-23C7386DFC6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2197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7550" y="696913"/>
            <a:ext cx="55753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en-US" altLang="zh-CN" smtClean="0"/>
              <a:t>5656</a:t>
            </a:r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宋体" charset="-122"/>
              </a:defRPr>
            </a:lvl1pPr>
          </a:lstStyle>
          <a:p>
            <a:fld id="{D4C50E7B-4C9C-443D-859E-6BE6536975E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1027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1pPr>
    <a:lvl2pPr marL="405216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2pPr>
    <a:lvl3pPr marL="810433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3pPr>
    <a:lvl4pPr marL="1215649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4pPr>
    <a:lvl5pPr marL="162086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宋体" charset="-122"/>
        <a:ea typeface="宋体" charset="-122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10300-F747-4B28-B9CF-BFD48DFC9E64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696913"/>
            <a:ext cx="5575300" cy="34861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47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71500"/>
            <a:ext cx="7772400" cy="1772708"/>
          </a:xfrm>
        </p:spPr>
        <p:txBody>
          <a:bodyPr/>
          <a:lstStyle>
            <a:lvl1pPr algn="ctr">
              <a:defRPr sz="4400">
                <a:latin typeface="+mj-ea"/>
                <a:ea typeface="+mj-ea"/>
              </a:defRPr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  <a:endParaRPr lang="en-US" altLang="zh-CN" noProof="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25208"/>
            <a:ext cx="6400800" cy="1841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7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pPr lvl="0"/>
            <a:r>
              <a:rPr lang="zh-CN" altLang="en-US" noProof="0" dirty="0" smtClean="0"/>
              <a:t>单击此处编辑母版副标题样式</a:t>
            </a:r>
            <a:endParaRPr lang="en-US" altLang="zh-CN" noProof="0" dirty="0" smtClean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059A01-655F-4DD4-9AFD-BCB26118B679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407709"/>
            <a:ext cx="2870689" cy="16801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zh-CN" alt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9289" y="2407709"/>
            <a:ext cx="2869223" cy="1680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zh-CN" alt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8512" y="2407709"/>
            <a:ext cx="2870688" cy="16801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C9BE4-E471-4970-8F53-124C4E909054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 bwMode="auto">
          <a:xfrm>
            <a:off x="251520" y="5449788"/>
            <a:ext cx="3888432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 userDrawn="1"/>
        </p:nvSpPr>
        <p:spPr bwMode="auto">
          <a:xfrm>
            <a:off x="251520" y="5449788"/>
            <a:ext cx="6120680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0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44462" cy="3775604"/>
          </a:xfrm>
        </p:spPr>
        <p:txBody>
          <a:bodyPr/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2338" y="1333501"/>
            <a:ext cx="4044462" cy="3775604"/>
          </a:xfrm>
        </p:spPr>
        <p:txBody>
          <a:bodyPr/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D7AAF-5DAF-48D4-9226-5EFB2AD97BB8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0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 bwMode="auto">
          <a:xfrm>
            <a:off x="251520" y="5449788"/>
            <a:ext cx="3888432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4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066" cy="533135"/>
          </a:xfrm>
        </p:spPr>
        <p:txBody>
          <a:bodyPr anchor="b"/>
          <a:lstStyle>
            <a:lvl1pPr marL="0" indent="0">
              <a:buNone/>
              <a:defRPr lang="zh-CN" altLang="en-US" sz="2000" b="1" dirty="0" smtClean="0">
                <a:latin typeface="+mj-ea"/>
                <a:ea typeface="+mj-ea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066" cy="3292740"/>
          </a:xfrm>
        </p:spPr>
        <p:txBody>
          <a:bodyPr/>
          <a:lstStyle>
            <a:lvl1pPr>
              <a:defRPr lang="zh-CN" altLang="en-US" sz="2000" dirty="0" smtClean="0"/>
            </a:lvl1pPr>
            <a:lvl2pPr>
              <a:defRPr lang="zh-CN" altLang="en-US" sz="1800" dirty="0" smtClean="0"/>
            </a:lvl2pPr>
            <a:lvl3pPr>
              <a:defRPr lang="zh-CN" altLang="en-US" sz="1600" dirty="0" smtClean="0"/>
            </a:lvl3pPr>
            <a:lvl4pPr>
              <a:defRPr lang="zh-CN" altLang="en-US" sz="1400" dirty="0" smtClean="0"/>
            </a:lvl4pPr>
            <a:lvl5pPr>
              <a:defRPr lang="zh-CN" altLang="en-US" sz="1400" dirty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70" y="1279261"/>
            <a:ext cx="4041531" cy="533135"/>
          </a:xfrm>
        </p:spPr>
        <p:txBody>
          <a:bodyPr anchor="b"/>
          <a:lstStyle>
            <a:lvl1pPr marL="0" indent="0">
              <a:buNone/>
              <a:defRPr lang="zh-CN" altLang="en-US" sz="2000" b="1" dirty="0" smtClean="0">
                <a:latin typeface="+mj-ea"/>
                <a:ea typeface="+mj-ea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70" y="1812396"/>
            <a:ext cx="4041531" cy="3292740"/>
          </a:xfrm>
        </p:spPr>
        <p:txBody>
          <a:bodyPr/>
          <a:lstStyle>
            <a:lvl1pPr>
              <a:defRPr lang="zh-CN" altLang="en-US" sz="2000" dirty="0" smtClean="0"/>
            </a:lvl1pPr>
            <a:lvl2pPr>
              <a:defRPr lang="zh-CN" altLang="en-US" sz="1800" dirty="0" smtClean="0"/>
            </a:lvl2pPr>
            <a:lvl3pPr>
              <a:defRPr lang="zh-CN" altLang="en-US" sz="1600" dirty="0" smtClean="0"/>
            </a:lvl3pPr>
            <a:lvl4pPr>
              <a:defRPr lang="zh-CN" altLang="en-US" sz="1400" dirty="0" smtClean="0"/>
            </a:lvl4pPr>
            <a:lvl5pPr>
              <a:defRPr lang="zh-CN" altLang="en-US" sz="1400" dirty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966BB-B249-4979-9A3B-3C0EDB6F16E2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251520" y="5449788"/>
            <a:ext cx="3888432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2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FBC5C-99E3-455F-B584-6EADE1693D9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8" name="文本占位符 13"/>
          <p:cNvSpPr>
            <a:spLocks noGrp="1"/>
          </p:cNvSpPr>
          <p:nvPr>
            <p:ph type="body" sz="quarter" idx="14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 bwMode="auto">
          <a:xfrm>
            <a:off x="251520" y="5449788"/>
            <a:ext cx="6120680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7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3DD10-C994-4049-A9F4-771270F15BB3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" name="文本框 4"/>
          <p:cNvSpPr txBox="1"/>
          <p:nvPr userDrawn="1"/>
        </p:nvSpPr>
        <p:spPr>
          <a:xfrm>
            <a:off x="323528" y="985292"/>
            <a:ext cx="8280920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 bwMode="auto">
          <a:xfrm>
            <a:off x="251520" y="5449788"/>
            <a:ext cx="3888432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3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66" y="4000500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66" y="510646"/>
            <a:ext cx="5486400" cy="3429000"/>
          </a:xfrm>
        </p:spPr>
        <p:txBody>
          <a:bodyPr/>
          <a:lstStyle>
            <a:lvl1pPr marL="0" indent="0">
              <a:buNone/>
              <a:defRPr lang="zh-CN" altLang="en-US" dirty="0"/>
            </a:lvl1pPr>
            <a:lvl2pPr marL="405216" indent="0">
              <a:buNone/>
              <a:defRPr sz="2500"/>
            </a:lvl2pPr>
            <a:lvl3pPr marL="810433" indent="0">
              <a:buNone/>
              <a:defRPr sz="2100"/>
            </a:lvl3pPr>
            <a:lvl4pPr marL="1215649" indent="0">
              <a:buNone/>
              <a:defRPr sz="1800"/>
            </a:lvl4pPr>
            <a:lvl5pPr marL="1620865" indent="0">
              <a:buNone/>
              <a:defRPr sz="1800"/>
            </a:lvl5pPr>
            <a:lvl6pPr marL="2026082" indent="0">
              <a:buNone/>
              <a:defRPr sz="1800"/>
            </a:lvl6pPr>
            <a:lvl7pPr marL="2431298" indent="0">
              <a:buNone/>
              <a:defRPr sz="1800"/>
            </a:lvl7pPr>
            <a:lvl8pPr marL="2836515" indent="0">
              <a:buNone/>
              <a:defRPr sz="1800"/>
            </a:lvl8pPr>
            <a:lvl9pPr marL="3241731" indent="0">
              <a:buNone/>
              <a:defRPr sz="1800"/>
            </a:lvl9pPr>
          </a:lstStyle>
          <a:p>
            <a:r>
              <a:rPr lang="zh-CN" altLang="en-US" dirty="0" smtClean="0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66" y="4472782"/>
            <a:ext cx="5486400" cy="670718"/>
          </a:xfrm>
        </p:spPr>
        <p:txBody>
          <a:bodyPr/>
          <a:lstStyle>
            <a:lvl1pPr marL="0" indent="0">
              <a:buNone/>
              <a:defRPr lang="zh-CN" altLang="en-US" sz="1600" dirty="0" smtClean="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D0A48-82AA-4A98-AF49-EA6CD9B47003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6" name="矩形 5"/>
          <p:cNvSpPr/>
          <p:nvPr userDrawn="1"/>
        </p:nvSpPr>
        <p:spPr bwMode="auto">
          <a:xfrm>
            <a:off x="251520" y="5449788"/>
            <a:ext cx="3888432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2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83EDC-966E-4DDE-BDFB-B2098DBFCD1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 bwMode="auto">
          <a:xfrm>
            <a:off x="251520" y="5449788"/>
            <a:ext cx="3888432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2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1511"/>
            <a:ext cx="8229600" cy="949854"/>
          </a:xfrm>
        </p:spPr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333501"/>
            <a:ext cx="4044462" cy="3775604"/>
          </a:xfrm>
        </p:spPr>
        <p:txBody>
          <a:bodyPr/>
          <a:lstStyle>
            <a:lvl1pPr>
              <a:defRPr lang="zh-CN" altLang="en-US" dirty="0" smtClean="0"/>
            </a:lvl1pPr>
            <a:lvl2pPr>
              <a:defRPr lang="zh-CN" altLang="en-US" dirty="0" smtClean="0"/>
            </a:lvl2pPr>
            <a:lvl3pPr>
              <a:defRPr lang="zh-CN" altLang="en-US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2338" y="1333501"/>
            <a:ext cx="4044462" cy="3775604"/>
          </a:xfrm>
        </p:spPr>
        <p:txBody>
          <a:bodyPr/>
          <a:lstStyle>
            <a:lvl1pPr>
              <a:defRPr lang="zh-CN" altLang="en-US" dirty="0"/>
            </a:lvl1pPr>
          </a:lstStyle>
          <a:p>
            <a:r>
              <a:rPr lang="zh-CN" altLang="en-US" dirty="0" smtClean="0"/>
              <a:t>单击图标添加剪 贴画</a:t>
            </a:r>
            <a:endParaRPr lang="zh-CN" altLang="en-US" dirty="0"/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23928" y="727348"/>
            <a:ext cx="4608512" cy="288032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单击此处编辑二级目录</a:t>
            </a:r>
            <a:endParaRPr lang="zh-CN" altLang="en-US" dirty="0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812360" y="0"/>
            <a:ext cx="1053480" cy="409228"/>
          </a:xfrm>
        </p:spPr>
        <p:txBody>
          <a:bodyPr/>
          <a:lstStyle>
            <a:lvl1pPr>
              <a:defRPr/>
            </a:lvl1pPr>
          </a:lstStyle>
          <a:p>
            <a:fld id="{3D33DD10-C994-4049-A9F4-771270F15BB3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7" name="矩形 6"/>
          <p:cNvSpPr/>
          <p:nvPr userDrawn="1"/>
        </p:nvSpPr>
        <p:spPr bwMode="auto">
          <a:xfrm>
            <a:off x="251520" y="5449788"/>
            <a:ext cx="3888432" cy="21602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7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94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1"/>
            <a:ext cx="8229600" cy="377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360" y="0"/>
            <a:ext cx="1053480" cy="4092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 b="1">
                <a:solidFill>
                  <a:schemeClr val="bg1"/>
                </a:solidFill>
                <a:latin typeface="MS Reference Sans Serif" panose="020B0604030504040204" pitchFamily="34" charset="0"/>
                <a:ea typeface="宋体" charset="-122"/>
              </a:defRPr>
            </a:lvl1pPr>
          </a:lstStyle>
          <a:p>
            <a:fld id="{96D3E061-660C-4672-806E-D9C44806AB13}" type="slidenum">
              <a:rPr lang="zh-CN" altLang="en-US" smtClean="0"/>
              <a:pPr/>
              <a:t>‹#›</a:t>
            </a:fld>
            <a:endParaRPr lang="en-US" altLang="zh-CN" dirty="0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1905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pPr algn="ctr" eaLnBrk="1" hangingPunct="1"/>
            <a:endParaRPr lang="zh-CN" altLang="en-US" sz="2100">
              <a:latin typeface="Times New Roman" pitchFamily="18" charset="0"/>
              <a:ea typeface="宋体" charset="-122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2065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043" tIns="40522" rIns="81043" bIns="40522"/>
          <a:lstStyle/>
          <a:p>
            <a:endParaRPr lang="zh-CN" alt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1905000"/>
            <a:ext cx="228600" cy="190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pPr algn="ctr" eaLnBrk="1" hangingPunct="1"/>
            <a:endParaRPr lang="zh-CN" altLang="en-US" sz="2100">
              <a:latin typeface="Times New Roman" pitchFamily="18" charset="0"/>
              <a:ea typeface="宋体" charset="-122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3810000"/>
            <a:ext cx="228600" cy="190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pPr algn="ctr" eaLnBrk="1" hangingPunct="1"/>
            <a:endParaRPr lang="zh-CN" altLang="en-US" sz="2100">
              <a:latin typeface="Times New Roman" pitchFamily="18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chemeClr val="tx2"/>
          </a:solidFill>
          <a:latin typeface="+mj-ea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5pPr>
      <a:lvl6pPr marL="405216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6pPr>
      <a:lvl7pPr marL="810433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7pPr>
      <a:lvl8pPr marL="1215649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8pPr>
      <a:lvl9pPr marL="1620865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9pPr>
    </p:titleStyle>
    <p:bodyStyle>
      <a:lvl1pPr marL="303912" indent="-303912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200">
          <a:solidFill>
            <a:schemeClr val="tx1"/>
          </a:solidFill>
          <a:latin typeface="Microsoft Sans Serif" panose="020B0604020202020204" pitchFamily="34" charset="0"/>
          <a:ea typeface="幼圆" panose="02010509060101010101" pitchFamily="49" charset="-122"/>
          <a:cs typeface="Microsoft Sans Serif" panose="020B0604020202020204" pitchFamily="34" charset="0"/>
        </a:defRPr>
      </a:lvl1pPr>
      <a:lvl2pPr marL="658477" indent="-25326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Microsoft Sans Serif" panose="020B0604020202020204" pitchFamily="34" charset="0"/>
          <a:ea typeface="幼圆" panose="02010509060101010101" pitchFamily="49" charset="-122"/>
          <a:cs typeface="Microsoft Sans Serif" panose="020B0604020202020204" pitchFamily="34" charset="0"/>
        </a:defRPr>
      </a:lvl2pPr>
      <a:lvl3pPr marL="1013041" indent="-20260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1800">
          <a:solidFill>
            <a:schemeClr val="tx1"/>
          </a:solidFill>
          <a:latin typeface="Microsoft Sans Serif" panose="020B0604020202020204" pitchFamily="34" charset="0"/>
          <a:ea typeface="幼圆" panose="02010509060101010101" pitchFamily="49" charset="-122"/>
          <a:cs typeface="Microsoft Sans Serif" panose="020B0604020202020204" pitchFamily="34" charset="0"/>
        </a:defRPr>
      </a:lvl3pPr>
      <a:lvl4pPr marL="1418257" indent="-20260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Microsoft Sans Serif" panose="020B0604020202020204" pitchFamily="34" charset="0"/>
          <a:ea typeface="幼圆" panose="02010509060101010101" pitchFamily="49" charset="-122"/>
          <a:cs typeface="Microsoft Sans Serif" panose="020B0604020202020204" pitchFamily="34" charset="0"/>
        </a:defRPr>
      </a:lvl4pPr>
      <a:lvl5pPr marL="1823474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Microsoft Sans Serif" panose="020B0604020202020204" pitchFamily="34" charset="0"/>
          <a:ea typeface="幼圆" panose="02010509060101010101" pitchFamily="49" charset="-122"/>
          <a:cs typeface="Microsoft Sans Serif" panose="020B0604020202020204" pitchFamily="34" charset="0"/>
        </a:defRPr>
      </a:lvl5pPr>
      <a:lvl6pPr marL="2228690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33906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039123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444339" indent="-20260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per.com.cn/" TargetMode="External"/><Relationship Id="rId2" Type="http://schemas.openxmlformats.org/officeDocument/2006/relationships/hyperlink" Target="http://hammerjs.github.io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Web</a:t>
            </a:r>
            <a:r>
              <a:rPr lang="zh-CN" altLang="en-US" dirty="0" smtClean="0"/>
              <a:t>前端开发项目实训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25208"/>
            <a:ext cx="6400800" cy="1032392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7</a:t>
            </a:r>
            <a:r>
              <a:rPr lang="zh-CN" altLang="en-US" smtClean="0"/>
              <a:t>讲：移动开发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44994" y="3637587"/>
            <a:ext cx="4320480" cy="63583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冯顺磊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18337149582 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fengshunlei@51xueweb.cn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2017.12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059A01-655F-4DD4-9AFD-BCB26118B679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如何做移动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理解</a:t>
            </a:r>
            <a:r>
              <a:rPr lang="en-US" altLang="zh-CN" sz="16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px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</a:t>
            </a:r>
            <a:r>
              <a:rPr lang="en-US" altLang="zh-CN" sz="16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em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rem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三种前端常用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尺寸</a:t>
            </a:r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r>
              <a:rPr lang="en-US" altLang="zh-CN" sz="1400" dirty="0" err="1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px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将显示器分成非常细小的方格，每个方格就是一像素。</a:t>
            </a:r>
          </a:p>
          <a:p>
            <a:pPr lvl="1"/>
            <a:r>
              <a:rPr lang="en-US" altLang="zh-CN" sz="1400" dirty="0" err="1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em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继承父级元素的字体大小</a:t>
            </a:r>
          </a:p>
          <a:p>
            <a:pPr lvl="1"/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rem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继承根元素的字体大小，即为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HTML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的字体大小，为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CSS3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新增的属性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http://tgideas.qq.com/webplat/info/news_version3/804/7104/7106/m5723/201509/376281.shtml</a:t>
            </a:r>
          </a:p>
          <a:p>
            <a:pPr lvl="1"/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10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1385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如何做移动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理解</a:t>
            </a:r>
            <a:r>
              <a:rPr lang="en-US" altLang="zh-CN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@media{}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使用 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@media 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查询，你可以针对不同的媒体类型定义不同的样式。</a:t>
            </a:r>
          </a:p>
          <a:p>
            <a:pPr lvl="1"/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@media 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可以针对不同的屏幕尺寸设置不同的样式，特别是如果你需要设置设计响应式的页面，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@media 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是非常有用的。</a:t>
            </a:r>
          </a:p>
          <a:p>
            <a:pPr lvl="1"/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当你重置浏览器大小的过程中，页面也会根据浏览器的宽度和高度重新渲染页面。</a:t>
            </a:r>
          </a:p>
          <a:p>
            <a:pPr lvl="1"/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11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7512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如何做移动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移动前端的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布局</a:t>
            </a:r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基于</a:t>
            </a:r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rem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实现的布局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12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238" y="2352738"/>
            <a:ext cx="4409524" cy="1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如何做移动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移动前端的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布局</a:t>
            </a:r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基于</a:t>
            </a:r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@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media</a:t>
            </a:r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{}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的布局</a:t>
            </a:r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13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026" name="Picture 2" descr="https://images2015.cnblogs.com/blog/810514/201707/810514-20170711151718118-199294453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0"/>
          <a:stretch/>
        </p:blipFill>
        <p:spPr bwMode="auto">
          <a:xfrm>
            <a:off x="4572000" y="2281436"/>
            <a:ext cx="3371850" cy="233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971600" y="5109105"/>
            <a:ext cx="677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https://www.w3cplus.com/mobile/lib-flexible-for-html5-layout.html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967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如何做移动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手势</a:t>
            </a:r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14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8" name="Picture 2" descr="https://images0.cnblogs.com/blog2015/134316/201505/16151228470109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"/>
          <a:stretch/>
        </p:blipFill>
        <p:spPr bwMode="auto">
          <a:xfrm>
            <a:off x="3921932" y="1855973"/>
            <a:ext cx="5084839" cy="273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8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如何做移动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移动端的手势基于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JS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Touch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事件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实现</a:t>
            </a:r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r>
              <a:rPr lang="en-US" altLang="zh-CN" sz="14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TouchEvent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代表当触摸行为在平面上变化的时候发生的事件</a:t>
            </a:r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  <a:p>
            <a:pPr lvl="2"/>
            <a:r>
              <a:rPr lang="en-US" altLang="zh-CN" sz="12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touchstart</a:t>
            </a: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: </a:t>
            </a: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触摸开始（手指放在触摸屏上）</a:t>
            </a:r>
          </a:p>
          <a:p>
            <a:pPr lvl="2"/>
            <a:r>
              <a:rPr lang="en-US" altLang="zh-CN" sz="12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touchmove</a:t>
            </a: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: </a:t>
            </a: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拖动（手指在触摸屏上移动）</a:t>
            </a:r>
          </a:p>
          <a:p>
            <a:pPr lvl="2"/>
            <a:r>
              <a:rPr lang="en-US" altLang="zh-CN" sz="12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touchend</a:t>
            </a: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: </a:t>
            </a: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触摸结束（手指从触摸屏上移开）</a:t>
            </a:r>
          </a:p>
          <a:p>
            <a:pPr lvl="2"/>
            <a:r>
              <a:rPr lang="en-US" altLang="zh-CN" sz="12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touchenter</a:t>
            </a: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：移动的手指进入一个</a:t>
            </a:r>
            <a:r>
              <a:rPr lang="en-US" altLang="zh-CN" sz="12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dom</a:t>
            </a: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元素</a:t>
            </a:r>
            <a:r>
              <a:rPr lang="zh-CN" altLang="en-US" sz="12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12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Touch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代表用户手指与触摸平面间的一个接触点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  <a:p>
            <a:pPr lvl="1"/>
            <a:r>
              <a:rPr lang="en-US" altLang="zh-CN" sz="14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TouchList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代表一系列的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Touch; 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一般在用户多个手指同时接触触控平面时使用这个接口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  <a:p>
            <a:pPr lvl="1"/>
            <a:r>
              <a:rPr lang="en-US" altLang="zh-CN" sz="14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DocumentTouch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包含了一些创建 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Touch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对象与</a:t>
            </a:r>
            <a:r>
              <a:rPr lang="en-US" altLang="zh-CN" sz="14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TouchList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对象的便捷方法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  <a:p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15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6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如何做移动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en-US" altLang="zh-CN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Hammer.js</a:t>
            </a:r>
          </a:p>
          <a:p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官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网：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hlinkClick r:id="rId2"/>
              </a:rPr>
              <a:t>http://hammerjs.github.io</a:t>
            </a:r>
            <a:r>
              <a:rPr lang="en-US" altLang="zh-CN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hlinkClick r:id="rId2"/>
              </a:rPr>
              <a:t>/</a:t>
            </a:r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  <a:p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1400" dirty="0" err="1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Swiper</a:t>
            </a:r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中文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网：</a:t>
            </a:r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hlinkClick r:id="rId3"/>
              </a:rPr>
              <a:t>http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  <a:hlinkClick r:id="rId3"/>
              </a:rPr>
              <a:t>://www.swiper.com.cn</a:t>
            </a:r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hlinkClick r:id="rId3"/>
              </a:rPr>
              <a:t>/</a:t>
            </a:r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16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220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一个移动网页的案例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17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130" y="1339352"/>
            <a:ext cx="2443310" cy="4296856"/>
          </a:xfrm>
          <a:prstGeom prst="rect">
            <a:avLst/>
          </a:prstGeom>
        </p:spPr>
      </p:pic>
      <p:pic>
        <p:nvPicPr>
          <p:cNvPr id="1026" name="Picture 2" descr="https://qr.api.cli.im/qr?data=http%253A%252F%252Fftpweb.xg.hactcm.edu.cn%252Fteacher%252Fwap%252F&amp;level=H&amp;transparent=false&amp;bgcolor=%23ffffff&amp;forecolor=%23000000&amp;blockpixel=12&amp;marginblock=1&amp;logourl=&amp;size=280&amp;kid=cliim&amp;key=bcfbd48aca94ae889a3f725947dc66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72" y="1677202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70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C5C-99E3-455F-B584-6EADE1693D9E}" type="slidenum">
              <a:rPr lang="zh-CN" altLang="en-US" smtClean="0"/>
              <a:pPr/>
              <a:t>18</a:t>
            </a:fld>
            <a:endParaRPr lang="en-US" altLang="zh-CN"/>
          </a:p>
        </p:txBody>
      </p:sp>
      <p:sp>
        <p:nvSpPr>
          <p:cNvPr id="14" name="标题 13"/>
          <p:cNvSpPr>
            <a:spLocks noGrp="1"/>
          </p:cNvSpPr>
          <p:nvPr>
            <p:ph type="title" idx="4294967295"/>
          </p:nvPr>
        </p:nvSpPr>
        <p:spPr>
          <a:xfrm>
            <a:off x="5436096" y="3145532"/>
            <a:ext cx="2232248" cy="473075"/>
          </a:xfrm>
        </p:spPr>
        <p:txBody>
          <a:bodyPr/>
          <a:lstStyle/>
          <a:p>
            <a:pPr algn="r"/>
            <a:r>
              <a:rPr lang="en-US" altLang="zh-CN" sz="1800" dirty="0" smtClean="0">
                <a:solidFill>
                  <a:schemeClr val="tx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Thanks</a:t>
            </a:r>
            <a:r>
              <a:rPr lang="en-US" altLang="zh-CN" sz="1800" dirty="0">
                <a:solidFill>
                  <a:schemeClr val="tx1"/>
                </a:solidFill>
                <a:latin typeface="Kozuka Gothic Pr6N EL" panose="020B0200000000000000" pitchFamily="34" charset="-128"/>
                <a:ea typeface="Kozuka Gothic Pr6N EL" panose="020B0200000000000000" pitchFamily="34" charset="-128"/>
              </a:rPr>
              <a:t>.</a:t>
            </a:r>
            <a:endParaRPr lang="zh-CN" altLang="en-US" sz="1800" dirty="0">
              <a:solidFill>
                <a:schemeClr val="tx1"/>
              </a:solidFill>
              <a:latin typeface="Kozuka Gothic Pr6N EL" panose="020B0200000000000000" pitchFamily="34" charset="-128"/>
              <a:ea typeface="Kozuka Gothic Pr6N EL" panose="020B02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61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本讲主要内容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移动</a:t>
            </a:r>
            <a:r>
              <a:rPr lang="en-US" altLang="zh-CN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Web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开发包含哪些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内容？</a:t>
            </a: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如何做移动</a:t>
            </a:r>
            <a:r>
              <a:rPr lang="en-US" altLang="zh-CN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Web</a:t>
            </a:r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开发？</a:t>
            </a: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2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一个移动网页的案例</a:t>
            </a:r>
            <a:endParaRPr lang="en-US" altLang="zh-CN" sz="20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2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开发包含哪些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可以按照表现方式的不同将移动</a:t>
            </a:r>
            <a:r>
              <a:rPr lang="en-US" altLang="zh-CN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Web</a:t>
            </a:r>
            <a:r>
              <a:rPr lang="zh-CN" altLang="en-US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分为移动网页和移动</a:t>
            </a:r>
            <a:r>
              <a:rPr lang="en-US" altLang="zh-CN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APP</a:t>
            </a:r>
            <a:r>
              <a:rPr lang="zh-CN" altLang="en-US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两种。</a:t>
            </a:r>
            <a:endParaRPr lang="en-US" altLang="zh-CN" sz="18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3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10934"/>
            <a:ext cx="2255416" cy="4009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73" y="1710934"/>
            <a:ext cx="2252287" cy="400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7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开发包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含哪些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移动</a:t>
            </a:r>
            <a:r>
              <a:rPr lang="zh-CN" altLang="en-US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网页：在移动端表现良好的</a:t>
            </a:r>
            <a:r>
              <a:rPr lang="zh-CN" altLang="en-US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网页。</a:t>
            </a:r>
            <a:endParaRPr lang="en-US" altLang="zh-CN" sz="18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8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移动端的网页开发与</a:t>
            </a:r>
            <a:r>
              <a:rPr lang="en-US" altLang="zh-CN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PC</a:t>
            </a:r>
            <a:r>
              <a:rPr lang="zh-CN" altLang="en-US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端的网页开发有着什么样的区别？</a:t>
            </a:r>
            <a:endParaRPr lang="en-US" altLang="zh-CN" sz="18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4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247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开发包含哪些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移动端的浏览器兼容性问题少之又少。</a:t>
            </a:r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8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移动端有着各种各样的手势操作。</a:t>
            </a:r>
            <a:endParaRPr lang="en-US" altLang="zh-CN" sz="18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移动端存在着不同手机的适配问题。</a:t>
            </a:r>
            <a:endParaRPr lang="en-US" altLang="zh-CN" sz="18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5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071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开发包含哪些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移动</a:t>
            </a:r>
            <a:r>
              <a:rPr lang="en-US" altLang="zh-CN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APP</a:t>
            </a:r>
          </a:p>
          <a:p>
            <a:pPr lvl="1"/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先了解下三种移动端的</a:t>
            </a:r>
            <a:r>
              <a:rPr lang="en-US" altLang="zh-CN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APP</a:t>
            </a:r>
          </a:p>
          <a:p>
            <a:pPr lvl="1"/>
            <a:r>
              <a:rPr lang="en-US" altLang="zh-CN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Native App</a:t>
            </a:r>
            <a:r>
              <a:rPr lang="zh-CN" altLang="en-US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原生</a:t>
            </a:r>
            <a:r>
              <a:rPr lang="en-US" altLang="zh-CN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app</a:t>
            </a:r>
            <a:r>
              <a:rPr lang="zh-CN" altLang="en-US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手机应用程序</a:t>
            </a:r>
          </a:p>
          <a:p>
            <a:pPr marL="405217" lvl="1" indent="0">
              <a:buNone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使用原生的语言开发的手机应用，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Android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系统用的是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java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或者是新的</a:t>
            </a:r>
            <a:r>
              <a:rPr lang="en-US" altLang="zh-CN" sz="16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Kotlin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iOS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系统用的是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object-C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或者是新的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Swift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</a:p>
          <a:p>
            <a:pPr lvl="1"/>
            <a:r>
              <a:rPr lang="en-US" altLang="zh-CN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Hybrid App </a:t>
            </a:r>
            <a:r>
              <a:rPr lang="zh-CN" altLang="en-US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混合型</a:t>
            </a:r>
            <a:r>
              <a:rPr lang="en-US" altLang="zh-CN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app</a:t>
            </a:r>
            <a:r>
              <a:rPr lang="zh-CN" altLang="en-US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手机应用程序</a:t>
            </a:r>
          </a:p>
          <a:p>
            <a:pPr marL="405217" lvl="1" indent="0">
              <a:buNone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也有另外的一个名字叫做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【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套壳开发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】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，混合使用原生的程序和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html5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页面开发的手机应用。</a:t>
            </a:r>
          </a:p>
          <a:p>
            <a:pPr lvl="1"/>
            <a:r>
              <a:rPr lang="en-US" altLang="zh-CN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Web App </a:t>
            </a:r>
            <a:r>
              <a:rPr lang="zh-CN" altLang="en-US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基于</a:t>
            </a:r>
            <a:r>
              <a:rPr lang="en-US" altLang="zh-CN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Web</a:t>
            </a:r>
            <a:r>
              <a:rPr lang="zh-CN" altLang="en-US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</a:t>
            </a:r>
            <a:r>
              <a:rPr lang="en-US" altLang="zh-CN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app</a:t>
            </a:r>
            <a:r>
              <a:rPr lang="zh-CN" altLang="en-US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手机应用程序</a:t>
            </a:r>
          </a:p>
          <a:p>
            <a:pPr marL="405217" lvl="1" indent="0">
              <a:buNone/>
            </a:pP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完全使用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html5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页面加前端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JS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框架开发的手机应用。</a:t>
            </a:r>
          </a:p>
          <a:p>
            <a:pPr lvl="1"/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6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11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开发包含哪些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en-US" altLang="zh-CN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Web APP</a:t>
            </a:r>
          </a:p>
          <a:p>
            <a:pPr lvl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apple-mobile-web-app-capable</a:t>
            </a:r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7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53444"/>
            <a:ext cx="11066667" cy="2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如何做移动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什么是</a:t>
            </a:r>
            <a:r>
              <a:rPr lang="en-US" altLang="zh-CN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viewport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？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手机浏览器是把页面放在一个虚拟的“窗口”（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viewport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）中，通常这个虚拟的“窗口”（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viewport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）比屏幕宽，这样就不用把每个网页挤到很小的窗口中（这样会破坏没有针对手机浏览器优化的网页的布局），用户可以通过平移和缩放来看网页的不同部分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在这个里边有三个层次的</a:t>
            </a:r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viewport</a:t>
            </a:r>
          </a:p>
          <a:p>
            <a:pPr lvl="1"/>
            <a:endParaRPr lang="en-US" altLang="zh-CN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405217" lvl="1" indent="0">
              <a:buNone/>
            </a:pPr>
            <a:r>
              <a:rPr lang="en-US" altLang="zh-CN" sz="18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	layout viewport	visual viewport	ideal </a:t>
            </a:r>
            <a:r>
              <a:rPr lang="en-US" altLang="zh-CN" sz="18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viewport</a:t>
            </a:r>
            <a:endParaRPr lang="en-US" altLang="zh-CN" sz="1800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&lt;meta name=“viewport”&gt;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设置的是</a:t>
            </a:r>
            <a:r>
              <a:rPr lang="en-US" altLang="zh-CN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layout </a:t>
            </a:r>
            <a:r>
              <a:rPr lang="en-US" altLang="zh-CN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viewport</a:t>
            </a:r>
          </a:p>
          <a:p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https://www.cnblogs.com/exhuasted/p/5838090.html</a:t>
            </a:r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8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55" y="2569468"/>
            <a:ext cx="166068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6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如何做移动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33501"/>
            <a:ext cx="8075240" cy="3775604"/>
          </a:xfrm>
        </p:spPr>
        <p:txBody>
          <a:bodyPr/>
          <a:lstStyle/>
          <a:p>
            <a:r>
              <a:rPr lang="en-US" altLang="zh-CN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Viewport 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的设置？</a:t>
            </a:r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一个常用的针对移动网页优化过的页面的 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viewport meta 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标签大致如下</a:t>
            </a:r>
            <a:r>
              <a:rPr lang="zh-CN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endParaRPr lang="en-US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width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：控制 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viewport 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的大小，可以指定的一个值，如果 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600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，或者特殊的值，如 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device-width 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为设备的宽度（单位为缩放为 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100% 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时的 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CSS 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的像素）。</a:t>
            </a:r>
          </a:p>
          <a:p>
            <a:pPr lvl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height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：和 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width 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相对应，指定高度。</a:t>
            </a:r>
          </a:p>
          <a:p>
            <a:pPr lvl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initial-scale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：初始缩放比例，也即是当页面第一次 </a:t>
            </a:r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load 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的时候缩放比例。</a:t>
            </a:r>
          </a:p>
          <a:p>
            <a:pPr lvl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maximum-scale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：允许用户缩放到的最大比例。</a:t>
            </a:r>
          </a:p>
          <a:p>
            <a:pPr lvl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minimum-scale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：允许用户缩放到的最小比例。</a:t>
            </a:r>
          </a:p>
          <a:p>
            <a:pPr lvl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user-scalable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：用户是否可以手动缩放。</a:t>
            </a:r>
          </a:p>
          <a:p>
            <a:pPr lvl="1"/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9BE4-E471-4970-8F53-124C4E909054}" type="slidenum">
              <a:rPr lang="zh-CN" altLang="en-US" smtClean="0"/>
              <a:pPr/>
              <a:t>9</a:t>
            </a:fld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571" y="2137420"/>
            <a:ext cx="6342857" cy="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演示稿（水平）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演示稿（水平）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稿（水平）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稿（水平）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稿（水平）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稿（水平）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9949</TotalTime>
  <Words>854</Words>
  <Application>Microsoft Office PowerPoint</Application>
  <PresentationFormat>全屏显示(16:10)</PresentationFormat>
  <Paragraphs>135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Kozuka Gothic Pr6N EL</vt:lpstr>
      <vt:lpstr>仿宋</vt:lpstr>
      <vt:lpstr>黑体</vt:lpstr>
      <vt:lpstr>宋体</vt:lpstr>
      <vt:lpstr>微软雅黑</vt:lpstr>
      <vt:lpstr>微软雅黑 Light</vt:lpstr>
      <vt:lpstr>幼圆</vt:lpstr>
      <vt:lpstr>Arial</vt:lpstr>
      <vt:lpstr>Microsoft Sans Serif</vt:lpstr>
      <vt:lpstr>MS Reference Sans Serif</vt:lpstr>
      <vt:lpstr>Times New Roman</vt:lpstr>
      <vt:lpstr>Wingdings</vt:lpstr>
      <vt:lpstr>Presentation</vt:lpstr>
      <vt:lpstr>Web前端开发项目实训</vt:lpstr>
      <vt:lpstr>本讲主要内容</vt:lpstr>
      <vt:lpstr>1.移动Web开发包含哪些内容？</vt:lpstr>
      <vt:lpstr>1.移动Web开发包含哪些内容？</vt:lpstr>
      <vt:lpstr>1.移动Web开发包含哪些内容？</vt:lpstr>
      <vt:lpstr>1.移动Web开发包含哪些内容？</vt:lpstr>
      <vt:lpstr>1.移动Web开发包含哪些内容？</vt:lpstr>
      <vt:lpstr>2.如何做移动Web开发？</vt:lpstr>
      <vt:lpstr>2.如何做移动Web开发？</vt:lpstr>
      <vt:lpstr>2.如何做移动Web开发</vt:lpstr>
      <vt:lpstr>2.如何做移动Web开发</vt:lpstr>
      <vt:lpstr>2.如何做移动Web开发</vt:lpstr>
      <vt:lpstr>2.如何做移动Web开发</vt:lpstr>
      <vt:lpstr>2.如何做移动Web开发</vt:lpstr>
      <vt:lpstr>2.如何做移动Web开发</vt:lpstr>
      <vt:lpstr>2.如何做移动Web开发</vt:lpstr>
      <vt:lpstr>3.一个移动网页的案例</vt:lpstr>
      <vt:lpstr>Thanks.</vt:lpstr>
    </vt:vector>
  </TitlesOfParts>
  <Company>NIC.HACTCM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计算机文化</dc:title>
  <dc:creator>RuanXiaolong</dc:creator>
  <cp:lastModifiedBy>冯顺磊</cp:lastModifiedBy>
  <cp:revision>1613</cp:revision>
  <dcterms:created xsi:type="dcterms:W3CDTF">2014-02-16T08:01:44Z</dcterms:created>
  <dcterms:modified xsi:type="dcterms:W3CDTF">2018-01-10T03:45:49Z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TC060874522052</vt:lpwstr>
  </property>
</Properties>
</file>