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437" r:id="rId4"/>
    <p:sldId id="465" r:id="rId5"/>
    <p:sldId id="464" r:id="rId6"/>
    <p:sldId id="467" r:id="rId7"/>
    <p:sldId id="468" r:id="rId8"/>
    <p:sldId id="469" r:id="rId9"/>
    <p:sldId id="470" r:id="rId10"/>
    <p:sldId id="471" r:id="rId11"/>
    <p:sldId id="472" r:id="rId12"/>
    <p:sldId id="466" r:id="rId13"/>
    <p:sldId id="473" r:id="rId14"/>
    <p:sldId id="414" r:id="rId15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00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7" autoAdjust="0"/>
    <p:restoredTop sz="82816" autoAdjust="0"/>
  </p:normalViewPr>
  <p:slideViewPr>
    <p:cSldViewPr>
      <p:cViewPr varScale="1">
        <p:scale>
          <a:sx n="106" d="100"/>
          <a:sy n="106" d="100"/>
        </p:scale>
        <p:origin x="1068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2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notesViewPr>
    <p:cSldViewPr>
      <p:cViewPr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39E9A863-D9D3-490D-8A9F-23C7386DFC6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197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5656</a:t>
            </a:r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D4C50E7B-4C9C-443D-859E-6BE6536975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0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1pPr>
    <a:lvl2pPr marL="40521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2pPr>
    <a:lvl3pPr marL="81043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3pPr>
    <a:lvl4pPr marL="1215649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4pPr>
    <a:lvl5pPr marL="162086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10300-F747-4B28-B9CF-BFD48DFC9E64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696913"/>
            <a:ext cx="55753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7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1772708"/>
          </a:xfrm>
        </p:spPr>
        <p:txBody>
          <a:bodyPr/>
          <a:lstStyle>
            <a:lvl1pPr algn="ctr">
              <a:defRPr sz="4400">
                <a:latin typeface="+mj-ea"/>
                <a:ea typeface="+mj-ea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zh-CN" noProof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841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59A01-655F-4DD4-9AFD-BCB26118B67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407709"/>
            <a:ext cx="2870689" cy="16801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9289" y="2407709"/>
            <a:ext cx="2869223" cy="1680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8512" y="2407709"/>
            <a:ext cx="2870688" cy="1680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9BE4-E471-4970-8F53-124C4E90905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61206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0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D7AAF-5DAF-48D4-9226-5EFB2AD97B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8" name="矩形 7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4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066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066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66BB-B249-4979-9A3B-3C0EDB6F16E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2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BC5C-99E3-455F-B584-6EADE1693D9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6120680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文本框 4"/>
          <p:cNvSpPr txBox="1"/>
          <p:nvPr userDrawn="1"/>
        </p:nvSpPr>
        <p:spPr>
          <a:xfrm>
            <a:off x="323528" y="985292"/>
            <a:ext cx="828092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66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66" y="510646"/>
            <a:ext cx="5486400" cy="3429000"/>
          </a:xfrm>
        </p:spPr>
        <p:txBody>
          <a:bodyPr/>
          <a:lstStyle>
            <a:lvl1pPr marL="0" indent="0">
              <a:buNone/>
              <a:defRPr lang="zh-CN" altLang="en-US" dirty="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66" y="4472782"/>
            <a:ext cx="5486400" cy="670718"/>
          </a:xfrm>
        </p:spPr>
        <p:txBody>
          <a:bodyPr/>
          <a:lstStyle>
            <a:lvl1pPr marL="0" indent="0">
              <a:buNone/>
              <a:defRPr lang="zh-CN" altLang="en-US" sz="1600" dirty="0" smtClean="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0A48-82AA-4A98-AF49-EA6CD9B4700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矩形 5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2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3EDC-966E-4DDE-BDFB-B2098DBFCD1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2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1511"/>
            <a:ext cx="8229600" cy="94985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单击图标添加剪 贴画</a:t>
            </a:r>
            <a:endParaRPr lang="zh-CN" altLang="en-US" dirty="0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12360" y="0"/>
            <a:ext cx="1053480" cy="409228"/>
          </a:xfrm>
        </p:spPr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 userDrawn="1"/>
        </p:nvSpPr>
        <p:spPr bwMode="auto">
          <a:xfrm>
            <a:off x="251520" y="5449788"/>
            <a:ext cx="3888432" cy="216024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0"/>
            <a:ext cx="1053480" cy="409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chemeClr val="bg1"/>
                </a:solidFill>
                <a:latin typeface="MS Reference Sans Serif" panose="020B0604030504040204" pitchFamily="34" charset="0"/>
                <a:ea typeface="宋体" charset="-122"/>
              </a:defRPr>
            </a:lvl1pPr>
          </a:lstStyle>
          <a:p>
            <a:fld id="{96D3E061-660C-4672-806E-D9C44806AB13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905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2065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/>
          <a:p>
            <a:endParaRPr lang="zh-CN" alt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905000"/>
            <a:ext cx="22860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810000"/>
            <a:ext cx="228600" cy="190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e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3912" indent="-30391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2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1pPr>
      <a:lvl2pPr marL="658477" indent="-25326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2pPr>
      <a:lvl3pPr marL="1013041" indent="-20260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18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3pPr>
      <a:lvl4pPr marL="1418257" indent="-20260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4pPr>
      <a:lvl5pPr marL="1823474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Microsoft Sans Serif" panose="020B0604020202020204" pitchFamily="34" charset="0"/>
          <a:ea typeface="幼圆" panose="02010509060101010101" pitchFamily="49" charset="-122"/>
          <a:cs typeface="Microsoft Sans Serif" panose="020B0604020202020204" pitchFamily="34" charset="0"/>
        </a:defRPr>
      </a:lvl5pPr>
      <a:lvl6pPr marL="2228690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33906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39123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44339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Visio_2003-2010___1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microfocus.com/en-us/products/unified-functional-automated-testing/free-trial" TargetMode="External"/><Relationship Id="rId2" Type="http://schemas.openxmlformats.org/officeDocument/2006/relationships/hyperlink" Target="http://home.snafu.de/tilman/xenulink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microfocus.com/zh-cn/software/loadrunner" TargetMode="External"/><Relationship Id="rId2" Type="http://schemas.openxmlformats.org/officeDocument/2006/relationships/hyperlink" Target="http://ce.cloud.360.cn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ebpagetest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前端开发项目实训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03239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8</a:t>
            </a:r>
            <a:r>
              <a:rPr lang="zh-CN" altLang="en-US" dirty="0" smtClean="0"/>
              <a:t>讲：项目测试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44994" y="3637587"/>
            <a:ext cx="4320480" cy="635833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/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冯顺磊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18337149582 </a:t>
            </a: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en-US" altLang="zh-CN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fengshunlei@51xueweb.cn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2017.12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059A01-655F-4DD4-9AFD-BCB26118B679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/>
              <a:t>安全性</a:t>
            </a:r>
            <a:r>
              <a:rPr lang="zh-CN" altLang="en-US" sz="1800" dirty="0" smtClean="0"/>
              <a:t>测试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现在</a:t>
            </a:r>
            <a:r>
              <a:rPr lang="zh-CN" altLang="en-US" sz="1600" dirty="0"/>
              <a:t>的</a:t>
            </a:r>
            <a:r>
              <a:rPr lang="en-US" altLang="zh-CN" sz="1600" dirty="0"/>
              <a:t>Web</a:t>
            </a:r>
            <a:r>
              <a:rPr lang="zh-CN" altLang="en-US" sz="1600" dirty="0"/>
              <a:t>应用系统基本采用先注册，后登陆的方式。因此，必须测试有效和无效的用户名和密码，要注意到是否大小写敏感，可以试多少次的限制，是否可以不登陆而直接浏览某个页面等</a:t>
            </a:r>
            <a:r>
              <a:rPr lang="zh-CN" altLang="en-US" sz="1600" dirty="0" smtClean="0"/>
              <a:t>。</a:t>
            </a:r>
            <a:endParaRPr lang="zh-CN" altLang="en-US" sz="1600" dirty="0"/>
          </a:p>
          <a:p>
            <a:pPr lvl="1"/>
            <a:r>
              <a:rPr lang="en-US" altLang="zh-CN" sz="1600" dirty="0" smtClean="0"/>
              <a:t>Web</a:t>
            </a:r>
            <a:r>
              <a:rPr lang="zh-CN" altLang="en-US" sz="1600" dirty="0"/>
              <a:t>应用系统是否有超时的限制，也就是说，用户登陆后在一定时间内（例如</a:t>
            </a:r>
            <a:r>
              <a:rPr lang="en-US" altLang="zh-CN" sz="1600" dirty="0"/>
              <a:t>15</a:t>
            </a:r>
            <a:r>
              <a:rPr lang="zh-CN" altLang="en-US" sz="1600" dirty="0"/>
              <a:t>分钟）没有点击任何页面，是否需要重新登陆才能正常使用</a:t>
            </a:r>
            <a:r>
              <a:rPr lang="zh-CN" altLang="en-US" sz="1600" dirty="0" smtClean="0"/>
              <a:t>。</a:t>
            </a:r>
            <a:endParaRPr lang="zh-CN" altLang="en-US" sz="1600" dirty="0"/>
          </a:p>
          <a:p>
            <a:pPr lvl="1"/>
            <a:r>
              <a:rPr lang="zh-CN" altLang="en-US" sz="1600" dirty="0" smtClean="0"/>
              <a:t>为了</a:t>
            </a:r>
            <a:r>
              <a:rPr lang="zh-CN" altLang="en-US" sz="1600" dirty="0"/>
              <a:t>保证</a:t>
            </a:r>
            <a:r>
              <a:rPr lang="en-US" altLang="zh-CN" sz="1600" dirty="0"/>
              <a:t>Web</a:t>
            </a:r>
            <a:r>
              <a:rPr lang="zh-CN" altLang="en-US" sz="1600" dirty="0"/>
              <a:t>应用系统的安全性，日志文件是至关重要的。需要测试相关信息是否写进了日志文件、是否可追踪</a:t>
            </a:r>
            <a:r>
              <a:rPr lang="zh-CN" altLang="en-US" sz="1600" dirty="0" smtClean="0"/>
              <a:t>。</a:t>
            </a:r>
            <a:endParaRPr lang="zh-CN" altLang="en-US" sz="1600" dirty="0"/>
          </a:p>
          <a:p>
            <a:pPr lvl="1"/>
            <a:r>
              <a:rPr lang="zh-CN" altLang="en-US" sz="1600" dirty="0" smtClean="0"/>
              <a:t>当</a:t>
            </a:r>
            <a:r>
              <a:rPr lang="zh-CN" altLang="en-US" sz="1600" dirty="0"/>
              <a:t>使用了安全套接字时，还要测试加密是否正确，检查信息的完整性</a:t>
            </a:r>
            <a:r>
              <a:rPr lang="zh-CN" altLang="en-US" sz="1600" dirty="0" smtClean="0"/>
              <a:t>。</a:t>
            </a:r>
            <a:endParaRPr lang="zh-CN" altLang="en-US" sz="1600" dirty="0"/>
          </a:p>
          <a:p>
            <a:pPr lvl="1"/>
            <a:r>
              <a:rPr lang="zh-CN" altLang="en-US" sz="1600" dirty="0" smtClean="0"/>
              <a:t>服务器</a:t>
            </a:r>
            <a:r>
              <a:rPr lang="zh-CN" altLang="en-US" sz="1600" dirty="0"/>
              <a:t>端的脚本常常构成安全漏洞，这些漏洞又常常被黑客利用。所以，还要测试没有经过授权，就不能在服务器端放置和编辑脚本的问题</a:t>
            </a:r>
            <a:r>
              <a:rPr lang="zh-CN" altLang="en-US" sz="1600" dirty="0" smtClean="0"/>
              <a:t>。</a:t>
            </a:r>
            <a:endParaRPr lang="zh-CN" alt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47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兼容性测试</a:t>
            </a:r>
            <a:endParaRPr lang="en-US" altLang="zh-CN" sz="1800" dirty="0" smtClean="0"/>
          </a:p>
          <a:p>
            <a:pPr lvl="1"/>
            <a:r>
              <a:rPr lang="zh-CN" altLang="en-US" sz="1600" dirty="0"/>
              <a:t>平台</a:t>
            </a:r>
            <a:r>
              <a:rPr lang="zh-CN" altLang="en-US" sz="1600" dirty="0" smtClean="0"/>
              <a:t>测试</a:t>
            </a:r>
            <a:endParaRPr lang="en-US" altLang="zh-CN" sz="1600" dirty="0" smtClean="0"/>
          </a:p>
          <a:p>
            <a:pPr marL="405217" lvl="1" indent="0">
              <a:buNone/>
            </a:pPr>
            <a:r>
              <a:rPr lang="zh-CN" altLang="en-US" sz="1600" dirty="0"/>
              <a:t>市场上有很多不同的操作系统类型，最常见的有</a:t>
            </a:r>
            <a:r>
              <a:rPr lang="en-US" altLang="zh-CN" sz="1600" dirty="0"/>
              <a:t>Windows</a:t>
            </a:r>
            <a:r>
              <a:rPr lang="zh-CN" altLang="en-US" sz="1600" dirty="0"/>
              <a:t>、</a:t>
            </a:r>
            <a:r>
              <a:rPr lang="en-US" altLang="zh-CN" sz="1600" dirty="0"/>
              <a:t>Unix</a:t>
            </a:r>
            <a:r>
              <a:rPr lang="zh-CN" altLang="en-US" sz="1600" dirty="0"/>
              <a:t>、</a:t>
            </a:r>
            <a:r>
              <a:rPr lang="en-US" altLang="zh-CN" sz="1600" dirty="0"/>
              <a:t>Macintosh</a:t>
            </a:r>
            <a:r>
              <a:rPr lang="zh-CN" altLang="en-US" sz="1600" dirty="0"/>
              <a:t>、</a:t>
            </a:r>
            <a:r>
              <a:rPr lang="en-US" altLang="zh-CN" sz="1600" dirty="0"/>
              <a:t>Linux</a:t>
            </a:r>
            <a:r>
              <a:rPr lang="zh-CN" altLang="en-US" sz="1600" dirty="0"/>
              <a:t>等。</a:t>
            </a:r>
            <a:r>
              <a:rPr lang="en-US" altLang="zh-CN" sz="1600" dirty="0"/>
              <a:t>Web</a:t>
            </a:r>
            <a:r>
              <a:rPr lang="zh-CN" altLang="en-US" sz="1600" dirty="0"/>
              <a:t>应用系统的最终用户究竟使用哪一种操作系统，取决于用户系统的配置。这样，就可能会发生兼容性问题，同一个应用可能在某些操作系统下能正常运行，但在另外的操作系统下可能会运行失败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pPr lvl="1"/>
            <a:r>
              <a:rPr lang="zh-CN" altLang="en-US" sz="1600" dirty="0"/>
              <a:t>浏览器</a:t>
            </a:r>
            <a:r>
              <a:rPr lang="zh-CN" altLang="en-US" sz="1600" dirty="0" smtClean="0"/>
              <a:t>测试</a:t>
            </a:r>
            <a:endParaRPr lang="en-US" altLang="zh-CN" sz="1600" dirty="0" smtClean="0"/>
          </a:p>
          <a:p>
            <a:pPr marL="405217" lvl="1" indent="0">
              <a:buNone/>
            </a:pPr>
            <a:r>
              <a:rPr lang="zh-CN" altLang="en-US" sz="1600" dirty="0"/>
              <a:t>浏览器是</a:t>
            </a:r>
            <a:r>
              <a:rPr lang="en-US" altLang="zh-CN" sz="1600" dirty="0"/>
              <a:t>Web</a:t>
            </a:r>
            <a:r>
              <a:rPr lang="zh-CN" altLang="en-US" sz="1600" dirty="0"/>
              <a:t>客户端最核心的构件，来自不同厂商的</a:t>
            </a:r>
            <a:r>
              <a:rPr lang="zh-CN" altLang="en-US" sz="1600" dirty="0" smtClean="0"/>
              <a:t>浏览器</a:t>
            </a:r>
            <a:r>
              <a:rPr lang="en-US" altLang="zh-CN" sz="1600" dirty="0" smtClean="0"/>
              <a:t>HTML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CSS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JavaScript</a:t>
            </a:r>
            <a:r>
              <a:rPr lang="zh-CN" altLang="en-US" sz="1600" dirty="0" smtClean="0"/>
              <a:t>有着不同的支持。</a:t>
            </a:r>
            <a:endParaRPr lang="en-US" altLang="zh-CN" sz="16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01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smtClean="0"/>
              <a:t>测试报告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BUG</a:t>
            </a:r>
            <a:r>
              <a:rPr lang="zh-CN" altLang="en-US" sz="1800" dirty="0" smtClean="0"/>
              <a:t>整理</a:t>
            </a:r>
            <a:r>
              <a:rPr lang="en-US" altLang="zh-CN" sz="1800" dirty="0" smtClean="0"/>
              <a:t>------</a:t>
            </a:r>
            <a:r>
              <a:rPr lang="zh-CN" altLang="en-US" sz="1800" dirty="0" smtClean="0"/>
              <a:t>提交给开发</a:t>
            </a:r>
            <a:r>
              <a:rPr lang="en-US" altLang="zh-CN" sz="1800" dirty="0" smtClean="0"/>
              <a:t>------</a:t>
            </a:r>
            <a:r>
              <a:rPr lang="zh-CN" altLang="en-US" sz="1800" dirty="0" smtClean="0"/>
              <a:t>开发修改错误</a:t>
            </a:r>
            <a:r>
              <a:rPr lang="en-US" altLang="zh-CN" sz="1800" dirty="0" smtClean="0"/>
              <a:t>------</a:t>
            </a:r>
            <a:r>
              <a:rPr lang="zh-CN" altLang="en-US" sz="1800" dirty="0" smtClean="0"/>
              <a:t>回归测试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1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一个开源的 项目管理平台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--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禅道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一个开源的 项目管理平台</a:t>
            </a:r>
            <a:r>
              <a:rPr lang="en-US" altLang="zh-CN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--</a:t>
            </a:r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禅道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741" y="1777380"/>
            <a:ext cx="6676517" cy="354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BC5C-99E3-455F-B584-6EADE1693D9E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14" name="标题 13"/>
          <p:cNvSpPr>
            <a:spLocks noGrp="1"/>
          </p:cNvSpPr>
          <p:nvPr>
            <p:ph type="title" idx="4294967295"/>
          </p:nvPr>
        </p:nvSpPr>
        <p:spPr>
          <a:xfrm>
            <a:off x="5436096" y="3145532"/>
            <a:ext cx="2232248" cy="473075"/>
          </a:xfrm>
        </p:spPr>
        <p:txBody>
          <a:bodyPr/>
          <a:lstStyle/>
          <a:p>
            <a:pPr algn="r"/>
            <a:r>
              <a:rPr lang="en-US" altLang="zh-CN" sz="1800" dirty="0" smtClean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Thanks</a:t>
            </a:r>
            <a:r>
              <a:rPr lang="en-US" altLang="zh-CN" sz="1800" dirty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.</a:t>
            </a:r>
            <a:endParaRPr lang="zh-CN" altLang="en-US" sz="1800" dirty="0">
              <a:solidFill>
                <a:schemeClr val="tx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61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本讲主要内容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为什么做测试？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测试是什么？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测试做什么？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测试怎么做？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个开源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的项目管理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平台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--</a:t>
            </a: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禅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道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为什么做测试？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软件工程的根本目标是开发出高质量的完全符合用户需要的软件</a:t>
            </a:r>
            <a:r>
              <a:rPr lang="zh-CN" altLang="en-US" sz="18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  <a:endParaRPr lang="en-US" altLang="zh-CN" sz="1800" b="1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en-US" altLang="zh-CN" sz="18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在软件投入生产性运行之前，尽可能多地发现软件中的错误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软件测试是</a:t>
            </a:r>
            <a:r>
              <a:rPr lang="zh-CN" altLang="en-US" sz="1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保证软件质量的关键步骤，它是对软件规格说明、设计和编码的最后复审。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03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dirty="0"/>
              <a:t>测试是什么</a:t>
            </a:r>
            <a:r>
              <a:rPr lang="zh-CN" altLang="zh-CN" dirty="0" smtClean="0"/>
              <a:t>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测试的目标：</a:t>
            </a:r>
            <a:endParaRPr lang="en-US" altLang="zh-CN" sz="18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</a:t>
            </a: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是为了发现程序中的错误而执行程序的过程。</a:t>
            </a:r>
          </a:p>
          <a:p>
            <a:pPr lvl="1"/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好的</a:t>
            </a: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测试方案是极可能发现迄今为止尚未发现的错误的测试方案。</a:t>
            </a:r>
          </a:p>
          <a:p>
            <a:pPr lvl="1"/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成功</a:t>
            </a: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的测试是发现了至今为止尚未发现的错误的测试</a:t>
            </a:r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。</a:t>
            </a:r>
            <a:endParaRPr lang="en-US" altLang="zh-CN" sz="16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lvl="1"/>
            <a:endParaRPr lang="en-US" altLang="zh-CN" sz="16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zh-CN" sz="1800" dirty="0"/>
              <a:t>测试的正确定义是“为了发现程序中的错误而执行程序的过程</a:t>
            </a:r>
            <a:r>
              <a:rPr lang="zh-CN" altLang="zh-CN" sz="1800" dirty="0" smtClean="0"/>
              <a:t>”</a:t>
            </a:r>
            <a:endParaRPr lang="zh-CN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89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/>
              <a:t>测试做什么</a:t>
            </a:r>
            <a:r>
              <a:rPr lang="zh-CN" altLang="zh-CN" dirty="0"/>
              <a:t>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需求分析</a:t>
            </a:r>
            <a:endParaRPr lang="en-US" altLang="zh-CN" sz="1800" dirty="0" smtClean="0"/>
          </a:p>
          <a:p>
            <a:r>
              <a:rPr lang="zh-CN" altLang="en-US" sz="1800" dirty="0" smtClean="0"/>
              <a:t>测试计划</a:t>
            </a:r>
            <a:endParaRPr lang="en-US" altLang="zh-CN" sz="1800" dirty="0" smtClean="0"/>
          </a:p>
          <a:p>
            <a:r>
              <a:rPr lang="zh-CN" altLang="en-US" sz="1800" dirty="0" smtClean="0"/>
              <a:t>测试设计</a:t>
            </a:r>
            <a:endParaRPr lang="en-US" altLang="zh-CN" sz="1800" dirty="0" smtClean="0"/>
          </a:p>
          <a:p>
            <a:r>
              <a:rPr lang="zh-CN" altLang="en-US" sz="1800" dirty="0" smtClean="0"/>
              <a:t>测试软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硬件环境</a:t>
            </a:r>
            <a:endParaRPr lang="en-US" altLang="zh-CN" sz="1800" dirty="0" smtClean="0"/>
          </a:p>
          <a:p>
            <a:r>
              <a:rPr lang="zh-CN" altLang="en-US" sz="1800" dirty="0" smtClean="0"/>
              <a:t>测试数据准备</a:t>
            </a:r>
            <a:endParaRPr lang="en-US" altLang="zh-CN" sz="1800" dirty="0" smtClean="0"/>
          </a:p>
          <a:p>
            <a:r>
              <a:rPr lang="zh-CN" altLang="en-US" sz="1800" dirty="0" smtClean="0"/>
              <a:t>用例执行</a:t>
            </a:r>
            <a:endParaRPr lang="en-US" altLang="zh-CN" sz="1800" dirty="0" smtClean="0"/>
          </a:p>
          <a:p>
            <a:r>
              <a:rPr lang="zh-CN" altLang="en-US" sz="1800" dirty="0" smtClean="0"/>
              <a:t>测试变更</a:t>
            </a:r>
            <a:endParaRPr lang="en-US" altLang="zh-CN" sz="1800" dirty="0" smtClean="0"/>
          </a:p>
          <a:p>
            <a:r>
              <a:rPr lang="zh-CN" altLang="en-US" sz="1800" dirty="0" smtClean="0"/>
              <a:t>测试总结与报告</a:t>
            </a:r>
            <a:endParaRPr lang="zh-CN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55311"/>
              </p:ext>
            </p:extLst>
          </p:nvPr>
        </p:nvGraphicFramePr>
        <p:xfrm>
          <a:off x="4616177" y="1333500"/>
          <a:ext cx="3916263" cy="405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Visio" r:id="rId4" imgW="6504127" imgH="7182612" progId="Visio.Drawing.11">
                  <p:embed/>
                </p:oleObj>
              </mc:Choice>
              <mc:Fallback>
                <p:oleObj name="Visio" r:id="rId4" imgW="6504127" imgH="718261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177" y="1333500"/>
                        <a:ext cx="3916263" cy="4055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423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/>
              <a:t>测试做什么</a:t>
            </a:r>
            <a:r>
              <a:rPr lang="zh-CN" altLang="zh-CN" dirty="0"/>
              <a:t>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模块测试</a:t>
            </a:r>
            <a:endParaRPr lang="en-US" altLang="zh-CN" sz="1800" dirty="0" smtClean="0"/>
          </a:p>
          <a:p>
            <a:r>
              <a:rPr lang="zh-CN" altLang="en-US" sz="1800" dirty="0" smtClean="0"/>
              <a:t>子系统测试</a:t>
            </a:r>
            <a:endParaRPr lang="en-US" altLang="zh-CN" sz="1800" dirty="0" smtClean="0"/>
          </a:p>
          <a:p>
            <a:r>
              <a:rPr lang="zh-CN" altLang="en-US" sz="1800" dirty="0" smtClean="0"/>
              <a:t>系统测试</a:t>
            </a:r>
            <a:endParaRPr lang="en-US" altLang="zh-CN" sz="1800" dirty="0" smtClean="0"/>
          </a:p>
          <a:p>
            <a:r>
              <a:rPr lang="zh-CN" altLang="en-US" sz="1800" dirty="0" smtClean="0"/>
              <a:t>验收测试</a:t>
            </a:r>
            <a:endParaRPr lang="en-US" altLang="zh-CN" sz="1800" dirty="0" smtClean="0"/>
          </a:p>
          <a:p>
            <a:r>
              <a:rPr lang="zh-CN" altLang="en-US" sz="1800" dirty="0" smtClean="0"/>
              <a:t>回归测试</a:t>
            </a:r>
            <a:endParaRPr lang="en-US" altLang="zh-CN" sz="1800" dirty="0" smtClean="0"/>
          </a:p>
          <a:p>
            <a:r>
              <a:rPr lang="en-US" altLang="zh-CN" sz="1800" dirty="0" smtClean="0"/>
              <a:t>Alpha</a:t>
            </a:r>
            <a:r>
              <a:rPr lang="zh-CN" altLang="en-US" sz="1800" dirty="0" smtClean="0"/>
              <a:t>测试</a:t>
            </a:r>
            <a:endParaRPr lang="en-US" altLang="zh-CN" sz="1800" dirty="0" smtClean="0"/>
          </a:p>
          <a:p>
            <a:r>
              <a:rPr lang="en-US" altLang="zh-CN" sz="1800" dirty="0" smtClean="0"/>
              <a:t>Beta</a:t>
            </a:r>
            <a:r>
              <a:rPr lang="zh-CN" altLang="en-US" sz="1800" dirty="0" smtClean="0"/>
              <a:t>测试</a:t>
            </a:r>
            <a:endParaRPr lang="zh-CN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1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功能测试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链接测试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表</a:t>
            </a:r>
            <a:r>
              <a:rPr lang="zh-CN" altLang="en-US" sz="1600" dirty="0"/>
              <a:t>单</a:t>
            </a:r>
            <a:r>
              <a:rPr lang="zh-CN" altLang="en-US" sz="1600" dirty="0" smtClean="0"/>
              <a:t>测试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数据库测试</a:t>
            </a:r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r>
              <a:rPr lang="zh-CN" altLang="en-US" sz="1600" dirty="0"/>
              <a:t>死链接测试工具：</a:t>
            </a:r>
            <a:r>
              <a:rPr lang="en-US" altLang="zh-CN" sz="1600" dirty="0">
                <a:hlinkClick r:id="rId2"/>
              </a:rPr>
              <a:t>http://</a:t>
            </a:r>
            <a:r>
              <a:rPr lang="en-US" altLang="zh-CN" sz="1600" dirty="0" smtClean="0">
                <a:hlinkClick r:id="rId2"/>
              </a:rPr>
              <a:t>home.snafu.de/tilman/xenulink.html</a:t>
            </a:r>
            <a:endParaRPr lang="en-US" altLang="zh-CN" sz="1600" dirty="0" smtClean="0"/>
          </a:p>
          <a:p>
            <a:pPr lvl="1"/>
            <a:r>
              <a:rPr lang="en-US" altLang="zh-CN" sz="1600" dirty="0"/>
              <a:t>QTP</a:t>
            </a:r>
            <a:r>
              <a:rPr lang="zh-CN" altLang="en-US" sz="1600" dirty="0"/>
              <a:t>：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software.microfocus.com/en-us/products/unified-functional-automated-testing/free-trial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2"/>
            <a:endParaRPr lang="zh-CN" altLang="en-US" sz="14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81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性能测试</a:t>
            </a:r>
            <a:endParaRPr lang="en-US" altLang="zh-CN" sz="1800" dirty="0" smtClean="0"/>
          </a:p>
          <a:p>
            <a:pPr lvl="1"/>
            <a:r>
              <a:rPr lang="zh-CN" altLang="en-US" sz="1600" dirty="0"/>
              <a:t>连接速度</a:t>
            </a:r>
            <a:r>
              <a:rPr lang="zh-CN" altLang="en-US" sz="1600" dirty="0" smtClean="0"/>
              <a:t>测试</a:t>
            </a:r>
            <a:endParaRPr lang="en-US" altLang="zh-CN" sz="1600" dirty="0" smtClean="0"/>
          </a:p>
          <a:p>
            <a:pPr lvl="1"/>
            <a:r>
              <a:rPr lang="zh-CN" altLang="en-US" sz="1600" dirty="0" smtClean="0"/>
              <a:t>负载测试</a:t>
            </a:r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r>
              <a:rPr lang="zh-CN" altLang="en-US" sz="1600" dirty="0"/>
              <a:t>浏览器，奇云测（</a:t>
            </a:r>
            <a:r>
              <a:rPr lang="en-US" altLang="zh-CN" sz="1600" dirty="0">
                <a:hlinkClick r:id="rId2"/>
              </a:rPr>
              <a:t>http://ce.cloud.360.cn/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lvl="1"/>
            <a:r>
              <a:rPr lang="en-US" altLang="zh-CN" sz="1600" dirty="0" err="1" smtClean="0"/>
              <a:t>Loadrunner</a:t>
            </a:r>
            <a:r>
              <a:rPr lang="zh-CN" altLang="en-US" sz="1600" dirty="0" smtClean="0"/>
              <a:t>（</a:t>
            </a:r>
            <a:r>
              <a:rPr lang="en-US" altLang="zh-CN" sz="1600" dirty="0"/>
              <a:t>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software.microfocus.com/zh-cn/software/loadrunner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lvl="1"/>
            <a:r>
              <a:rPr lang="en-US" altLang="zh-CN" sz="1600" dirty="0" err="1" smtClean="0"/>
              <a:t>WebPageTest</a:t>
            </a:r>
            <a:r>
              <a:rPr lang="zh-CN" altLang="en-US" sz="1600" dirty="0" smtClean="0"/>
              <a:t>（</a:t>
            </a:r>
            <a:r>
              <a:rPr lang="en-US" altLang="zh-CN" sz="1600" dirty="0" smtClean="0">
                <a:hlinkClick r:id="rId4"/>
              </a:rPr>
              <a:t>http</a:t>
            </a:r>
            <a:r>
              <a:rPr lang="en-US" altLang="zh-CN" sz="1600" dirty="0">
                <a:hlinkClick r:id="rId4"/>
              </a:rPr>
              <a:t>://www.webpagetest.org</a:t>
            </a:r>
            <a:r>
              <a:rPr lang="en-US" altLang="zh-CN" sz="1600" dirty="0" smtClean="0">
                <a:hlinkClick r:id="rId4"/>
              </a:rPr>
              <a:t>/</a:t>
            </a:r>
            <a:r>
              <a:rPr lang="en-US" altLang="zh-CN" sz="1600" dirty="0" smtClean="0"/>
              <a:t> </a:t>
            </a:r>
            <a:r>
              <a:rPr lang="zh-CN" altLang="en-US" sz="1600" dirty="0"/>
              <a:t>）</a:t>
            </a:r>
            <a:endParaRPr lang="en-US" altLang="zh-CN" sz="1600" dirty="0"/>
          </a:p>
          <a:p>
            <a:pPr lvl="1"/>
            <a:endParaRPr lang="zh-CN" altLang="en-US" sz="16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54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 smtClean="0"/>
              <a:t>测试怎么做？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8075240" cy="3775604"/>
          </a:xfrm>
        </p:spPr>
        <p:txBody>
          <a:bodyPr/>
          <a:lstStyle/>
          <a:p>
            <a:r>
              <a:rPr lang="zh-CN" altLang="en-US" sz="1800" dirty="0" smtClean="0"/>
              <a:t>压力测试</a:t>
            </a:r>
            <a:endParaRPr lang="en-US" altLang="zh-CN" sz="1800" dirty="0" smtClean="0"/>
          </a:p>
          <a:p>
            <a:pPr lvl="1"/>
            <a:r>
              <a:rPr lang="zh-CN" altLang="en-US" sz="1600" dirty="0"/>
              <a:t>进行压力测试是指实际破坏一个</a:t>
            </a:r>
            <a:r>
              <a:rPr lang="en-US" altLang="zh-CN" sz="1600" dirty="0"/>
              <a:t>Web</a:t>
            </a:r>
            <a:r>
              <a:rPr lang="zh-CN" altLang="en-US" sz="1600" dirty="0"/>
              <a:t>应用系统，测试系统的反映。压力测试是测试系统的限制和故障恢复能力，也就是测试</a:t>
            </a:r>
            <a:r>
              <a:rPr lang="en-US" altLang="zh-CN" sz="1600" dirty="0"/>
              <a:t>Web</a:t>
            </a:r>
            <a:r>
              <a:rPr lang="zh-CN" altLang="en-US" sz="1600" dirty="0"/>
              <a:t>应用系统会不会崩溃，在什么情况下会崩溃</a:t>
            </a:r>
            <a:r>
              <a:rPr lang="zh-CN" altLang="en-US" sz="1600" dirty="0" smtClean="0"/>
              <a:t>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04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演示稿（水平）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演示稿（水平）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9662</TotalTime>
  <Words>683</Words>
  <Application>Microsoft Office PowerPoint</Application>
  <PresentationFormat>全屏显示(16:10)</PresentationFormat>
  <Paragraphs>98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Kozuka Gothic Pr6N EL</vt:lpstr>
      <vt:lpstr>仿宋</vt:lpstr>
      <vt:lpstr>黑体</vt:lpstr>
      <vt:lpstr>宋体</vt:lpstr>
      <vt:lpstr>微软雅黑</vt:lpstr>
      <vt:lpstr>微软雅黑 Light</vt:lpstr>
      <vt:lpstr>幼圆</vt:lpstr>
      <vt:lpstr>Arial</vt:lpstr>
      <vt:lpstr>Microsoft Sans Serif</vt:lpstr>
      <vt:lpstr>MS Reference Sans Serif</vt:lpstr>
      <vt:lpstr>Times New Roman</vt:lpstr>
      <vt:lpstr>Wingdings</vt:lpstr>
      <vt:lpstr>Presentation</vt:lpstr>
      <vt:lpstr>Visio</vt:lpstr>
      <vt:lpstr>Web前端开发项目实训</vt:lpstr>
      <vt:lpstr>本讲主要内容</vt:lpstr>
      <vt:lpstr>1.为什么做测试？</vt:lpstr>
      <vt:lpstr>2.测试是什么？</vt:lpstr>
      <vt:lpstr>3.测试做什么？</vt:lpstr>
      <vt:lpstr>3.测试做什么？</vt:lpstr>
      <vt:lpstr>4.测试怎么做？</vt:lpstr>
      <vt:lpstr>4.测试怎么做？</vt:lpstr>
      <vt:lpstr>4.测试怎么做？</vt:lpstr>
      <vt:lpstr>4.测试怎么做？</vt:lpstr>
      <vt:lpstr>4.测试怎么做？</vt:lpstr>
      <vt:lpstr>4.测试怎么做？</vt:lpstr>
      <vt:lpstr>4.一个开源的 项目管理平台--禅道</vt:lpstr>
      <vt:lpstr>Thanks.</vt:lpstr>
    </vt:vector>
  </TitlesOfParts>
  <Company>NIC.HACTCM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计算机文化</dc:title>
  <dc:creator>RuanXiaolong</dc:creator>
  <cp:lastModifiedBy>冯顺磊</cp:lastModifiedBy>
  <cp:revision>1609</cp:revision>
  <dcterms:created xsi:type="dcterms:W3CDTF">2014-02-16T08:01:44Z</dcterms:created>
  <dcterms:modified xsi:type="dcterms:W3CDTF">2018-01-12T03:27:50Z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TC060874522052</vt:lpwstr>
  </property>
</Properties>
</file>